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Proxima Nova"/>
      <p:regular r:id="rId30"/>
      <p:bold r:id="rId31"/>
      <p:italic r:id="rId32"/>
      <p:boldItalic r:id="rId33"/>
    </p:embeddedFont>
    <p:embeddedFont>
      <p:font typeface="Chivo Mono"/>
      <p:regular r:id="rId34"/>
      <p:bold r:id="rId35"/>
      <p:italic r:id="rId36"/>
      <p:boldItalic r:id="rId37"/>
    </p:embeddedFont>
    <p:embeddedFont>
      <p:font typeface="Helvetica Neue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5.xml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roximaNova-bold.fntdata"/><Relationship Id="rId30" Type="http://schemas.openxmlformats.org/officeDocument/2006/relationships/font" Target="fonts/ProximaNova-regular.fntdata"/><Relationship Id="rId11" Type="http://schemas.openxmlformats.org/officeDocument/2006/relationships/slide" Target="slides/slide6.xml"/><Relationship Id="rId33" Type="http://schemas.openxmlformats.org/officeDocument/2006/relationships/font" Target="fonts/ProximaNova-boldItalic.fntdata"/><Relationship Id="rId10" Type="http://schemas.openxmlformats.org/officeDocument/2006/relationships/slide" Target="slides/slide5.xml"/><Relationship Id="rId32" Type="http://schemas.openxmlformats.org/officeDocument/2006/relationships/font" Target="fonts/ProximaNova-italic.fntdata"/><Relationship Id="rId13" Type="http://schemas.openxmlformats.org/officeDocument/2006/relationships/slide" Target="slides/slide8.xml"/><Relationship Id="rId35" Type="http://schemas.openxmlformats.org/officeDocument/2006/relationships/font" Target="fonts/ChivoMono-bold.fntdata"/><Relationship Id="rId12" Type="http://schemas.openxmlformats.org/officeDocument/2006/relationships/slide" Target="slides/slide7.xml"/><Relationship Id="rId34" Type="http://schemas.openxmlformats.org/officeDocument/2006/relationships/font" Target="fonts/ChivoMono-regular.fntdata"/><Relationship Id="rId15" Type="http://schemas.openxmlformats.org/officeDocument/2006/relationships/slide" Target="slides/slide10.xml"/><Relationship Id="rId37" Type="http://schemas.openxmlformats.org/officeDocument/2006/relationships/font" Target="fonts/ChivoMono-boldItalic.fntdata"/><Relationship Id="rId14" Type="http://schemas.openxmlformats.org/officeDocument/2006/relationships/slide" Target="slides/slide9.xml"/><Relationship Id="rId36" Type="http://schemas.openxmlformats.org/officeDocument/2006/relationships/font" Target="fonts/ChivoMono-italic.fntdata"/><Relationship Id="rId17" Type="http://schemas.openxmlformats.org/officeDocument/2006/relationships/slide" Target="slides/slide12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11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a484f6a926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a484f6a926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a484f6a926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a484f6a926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a484f6a926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a484f6a926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aa67ce4f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aa67ce4f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a484f6a926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a484f6a926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a484f6a926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a484f6a926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a572f164f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a572f164f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a484f6a926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a484f6a926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a484f6a926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a484f6a926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a572f164f6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a572f164f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a484f6a926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a484f6a926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a572f164f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a572f164f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a572f164f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a572f164f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a572f164f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a572f164f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a484f6a926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a484f6a926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a484f6a926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a484f6a926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a484f6a926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a484f6a926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a484f6a926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a484f6a926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a484f6a926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a484f6a926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a484f6a926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a484f6a926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a484f6a926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a484f6a926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a484f6a926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a484f6a926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a484f6a926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a484f6a926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" name="Google Shape;15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  <a:ln cap="flat" cmpd="sng" w="381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4"/>
                </a:solidFill>
              </a:defRPr>
            </a:lvl1pPr>
            <a:lvl2pPr lvl="1">
              <a:buNone/>
              <a:defRPr>
                <a:solidFill>
                  <a:schemeClr val="accent4"/>
                </a:solidFill>
              </a:defRPr>
            </a:lvl2pPr>
            <a:lvl3pPr lvl="2">
              <a:buNone/>
              <a:defRPr>
                <a:solidFill>
                  <a:schemeClr val="accent4"/>
                </a:solidFill>
              </a:defRPr>
            </a:lvl3pPr>
            <a:lvl4pPr lvl="3">
              <a:buNone/>
              <a:defRPr>
                <a:solidFill>
                  <a:schemeClr val="accent4"/>
                </a:solidFill>
              </a:defRPr>
            </a:lvl4pPr>
            <a:lvl5pPr lvl="4">
              <a:buNone/>
              <a:defRPr>
                <a:solidFill>
                  <a:schemeClr val="accent4"/>
                </a:solidFill>
              </a:defRPr>
            </a:lvl5pPr>
            <a:lvl6pPr lvl="5">
              <a:buNone/>
              <a:defRPr>
                <a:solidFill>
                  <a:schemeClr val="accent4"/>
                </a:solidFill>
              </a:defRPr>
            </a:lvl6pPr>
            <a:lvl7pPr lvl="6">
              <a:buNone/>
              <a:defRPr>
                <a:solidFill>
                  <a:schemeClr val="accent4"/>
                </a:solidFill>
              </a:defRPr>
            </a:lvl7pPr>
            <a:lvl8pPr lvl="7">
              <a:buNone/>
              <a:defRPr>
                <a:solidFill>
                  <a:schemeClr val="accent4"/>
                </a:solidFill>
              </a:defRPr>
            </a:lvl8pPr>
            <a:lvl9pPr lvl="8">
              <a:buNone/>
              <a:defRPr>
                <a:solidFill>
                  <a:schemeClr val="accent4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56200" y="1000612"/>
            <a:ext cx="5262300" cy="3811200"/>
          </a:xfrm>
          <a:prstGeom prst="rect">
            <a:avLst/>
          </a:prstGeom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Verdana"/>
              <a:buChar char="●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○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■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●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○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■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●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○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■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30.png"/><Relationship Id="rId11" Type="http://schemas.openxmlformats.org/officeDocument/2006/relationships/image" Target="../media/image24.png"/><Relationship Id="rId10" Type="http://schemas.openxmlformats.org/officeDocument/2006/relationships/image" Target="../media/image32.png"/><Relationship Id="rId9" Type="http://schemas.openxmlformats.org/officeDocument/2006/relationships/image" Target="../media/image20.png"/><Relationship Id="rId5" Type="http://schemas.openxmlformats.org/officeDocument/2006/relationships/image" Target="../media/image15.png"/><Relationship Id="rId6" Type="http://schemas.openxmlformats.org/officeDocument/2006/relationships/image" Target="../media/image19.png"/><Relationship Id="rId7" Type="http://schemas.openxmlformats.org/officeDocument/2006/relationships/image" Target="../media/image27.png"/><Relationship Id="rId8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lup.lub.lu.se/student-papers/search/publication/9195143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lup.lub.lu.se/student-papers/search/publication/9195513" TargetMode="External"/><Relationship Id="rId4" Type="http://schemas.openxmlformats.org/officeDocument/2006/relationships/image" Target="../media/image35.png"/><Relationship Id="rId5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Relationship Id="rId6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48.png"/><Relationship Id="rId5" Type="http://schemas.openxmlformats.org/officeDocument/2006/relationships/hyperlink" Target="https://arxiv.org/abs/2205.13215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Relationship Id="rId4" Type="http://schemas.openxmlformats.org/officeDocument/2006/relationships/image" Target="../media/image36.png"/><Relationship Id="rId5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arxiv.org/abs/2508.11833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-592514" y="-887723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Chivo Mono"/>
                <a:ea typeface="Chivo Mono"/>
                <a:cs typeface="Chivo Mono"/>
                <a:sym typeface="Chivo Mono"/>
              </a:rPr>
              <a:t>LDMX</a:t>
            </a:r>
            <a:r>
              <a:rPr lang="en" sz="5200"/>
              <a:t> </a:t>
            </a:r>
            <a:r>
              <a:rPr lang="en" sz="4400">
                <a:latin typeface="Helvetica Neue"/>
                <a:ea typeface="Helvetica Neue"/>
                <a:cs typeface="Helvetica Neue"/>
                <a:sym typeface="Helvetica Neue"/>
              </a:rPr>
              <a:t>Status and Outlook</a:t>
            </a:r>
            <a:endParaRPr sz="4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-1021661" y="3818560"/>
            <a:ext cx="65775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Verdana"/>
                <a:ea typeface="Verdana"/>
                <a:cs typeface="Verdana"/>
                <a:sym typeface="Verdana"/>
              </a:rPr>
              <a:t>CJ Barton, Lund University</a:t>
            </a:r>
            <a:endParaRPr b="1" sz="2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07662" y="814978"/>
            <a:ext cx="6764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hivo Mono"/>
                <a:ea typeface="Chivo Mono"/>
                <a:cs typeface="Chivo Mono"/>
                <a:sym typeface="Chivo Mono"/>
              </a:rPr>
              <a:t>i  a  a  p</a:t>
            </a:r>
            <a:endParaRPr sz="1800">
              <a:solidFill>
                <a:schemeClr val="lt1"/>
              </a:solidFill>
              <a:latin typeface="Chivo Mono"/>
              <a:ea typeface="Chivo Mono"/>
              <a:cs typeface="Chivo Mono"/>
              <a:sym typeface="Chiv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hivo Mono"/>
                <a:ea typeface="Chivo Mono"/>
                <a:cs typeface="Chivo Mono"/>
                <a:sym typeface="Chivo Mono"/>
              </a:rPr>
              <a:t>g  r  t  e</a:t>
            </a:r>
            <a:endParaRPr sz="1800">
              <a:solidFill>
                <a:schemeClr val="lt1"/>
              </a:solidFill>
              <a:latin typeface="Chivo Mono"/>
              <a:ea typeface="Chivo Mono"/>
              <a:cs typeface="Chivo Mono"/>
              <a:sym typeface="Chiv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hivo Mono"/>
                <a:ea typeface="Chivo Mono"/>
                <a:cs typeface="Chivo Mono"/>
                <a:sym typeface="Chivo Mono"/>
              </a:rPr>
              <a:t>h  k  t  r</a:t>
            </a:r>
            <a:endParaRPr sz="1800">
              <a:solidFill>
                <a:schemeClr val="lt1"/>
              </a:solidFill>
              <a:latin typeface="Chivo Mono"/>
              <a:ea typeface="Chivo Mono"/>
              <a:cs typeface="Chivo Mono"/>
              <a:sym typeface="Chiv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hivo Mono"/>
                <a:ea typeface="Chivo Mono"/>
                <a:cs typeface="Chivo Mono"/>
                <a:sym typeface="Chivo Mono"/>
              </a:rPr>
              <a:t>t     e  i</a:t>
            </a:r>
            <a:endParaRPr sz="1800">
              <a:solidFill>
                <a:schemeClr val="lt1"/>
              </a:solidFill>
              <a:latin typeface="Chivo Mono"/>
              <a:ea typeface="Chivo Mono"/>
              <a:cs typeface="Chivo Mono"/>
              <a:sym typeface="Chiv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hivo Mono"/>
                <a:ea typeface="Chivo Mono"/>
                <a:cs typeface="Chivo Mono"/>
                <a:sym typeface="Chivo Mono"/>
              </a:rPr>
              <a:t>      r  m</a:t>
            </a:r>
            <a:endParaRPr sz="1800">
              <a:solidFill>
                <a:schemeClr val="lt1"/>
              </a:solidFill>
              <a:latin typeface="Chivo Mono"/>
              <a:ea typeface="Chivo Mono"/>
              <a:cs typeface="Chivo Mono"/>
              <a:sym typeface="Chiv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hivo Mono"/>
                <a:ea typeface="Chivo Mono"/>
                <a:cs typeface="Chivo Mono"/>
                <a:sym typeface="Chivo Mono"/>
              </a:rPr>
              <a:t>         e</a:t>
            </a:r>
            <a:endParaRPr sz="1800">
              <a:solidFill>
                <a:schemeClr val="lt1"/>
              </a:solidFill>
              <a:latin typeface="Chivo Mono"/>
              <a:ea typeface="Chivo Mono"/>
              <a:cs typeface="Chivo Mono"/>
              <a:sym typeface="Chiv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hivo Mono"/>
                <a:ea typeface="Chivo Mono"/>
                <a:cs typeface="Chivo Mono"/>
                <a:sym typeface="Chivo Mono"/>
              </a:rPr>
              <a:t>         n</a:t>
            </a:r>
            <a:endParaRPr sz="1800">
              <a:solidFill>
                <a:schemeClr val="lt1"/>
              </a:solidFill>
              <a:latin typeface="Chivo Mono"/>
              <a:ea typeface="Chivo Mono"/>
              <a:cs typeface="Chivo Mono"/>
              <a:sym typeface="Chiv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hivo Mono"/>
                <a:ea typeface="Chivo Mono"/>
                <a:cs typeface="Chivo Mono"/>
                <a:sym typeface="Chivo Mono"/>
              </a:rPr>
              <a:t>         t</a:t>
            </a:r>
            <a:endParaRPr sz="1800">
              <a:solidFill>
                <a:schemeClr val="lt1"/>
              </a:solidFill>
              <a:latin typeface="Chivo Mono"/>
              <a:ea typeface="Chivo Mono"/>
              <a:cs typeface="Chivo Mono"/>
              <a:sym typeface="Chivo Mono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563921" y="63139"/>
            <a:ext cx="61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hivo Mono"/>
                <a:ea typeface="Chivo Mono"/>
                <a:cs typeface="Chivo Mono"/>
                <a:sym typeface="Chivo Mono"/>
              </a:rPr>
              <a:t>e</a:t>
            </a:r>
            <a:endParaRPr sz="1800">
              <a:solidFill>
                <a:schemeClr val="lt1"/>
              </a:solidFill>
              <a:latin typeface="Chivo Mono"/>
              <a:ea typeface="Chivo Mono"/>
              <a:cs typeface="Chivo Mono"/>
              <a:sym typeface="Chivo Mono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1094" y="1270576"/>
            <a:ext cx="3325706" cy="249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4">
            <a:alphaModFix/>
          </a:blip>
          <a:srcRect b="0" l="0" r="0" t="6890"/>
          <a:stretch/>
        </p:blipFill>
        <p:spPr>
          <a:xfrm>
            <a:off x="2266599" y="1270575"/>
            <a:ext cx="3571850" cy="249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9580" y="4310367"/>
            <a:ext cx="2283400" cy="5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 title="Lunds_universitet_C2r_RGB.png"/>
          <p:cNvPicPr preferRelativeResize="0"/>
          <p:nvPr/>
        </p:nvPicPr>
        <p:blipFill rotWithShape="1">
          <a:blip r:embed="rId6">
            <a:alphaModFix/>
          </a:blip>
          <a:srcRect b="34314" l="0" r="0" t="0"/>
          <a:stretch/>
        </p:blipFill>
        <p:spPr>
          <a:xfrm>
            <a:off x="7345558" y="-7"/>
            <a:ext cx="1623679" cy="12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72105" y="4109825"/>
            <a:ext cx="1236413" cy="74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7975" y="4233667"/>
            <a:ext cx="2283400" cy="497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HCal</a:t>
            </a:r>
            <a:endParaRPr/>
          </a:p>
        </p:txBody>
      </p:sp>
      <p:sp>
        <p:nvSpPr>
          <p:cNvPr id="154" name="Google Shape;15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22"/>
          <p:cNvSpPr txBox="1"/>
          <p:nvPr>
            <p:ph idx="1" type="body"/>
          </p:nvPr>
        </p:nvSpPr>
        <p:spPr>
          <a:xfrm>
            <a:off x="56200" y="1000600"/>
            <a:ext cx="4103100" cy="3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Scintillating bars + SiPMs + absorber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Based on Mu2e designs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HGCROC readout electronics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Based on </a:t>
            </a:r>
            <a:r>
              <a:rPr lang="en"/>
              <a:t>CMS upgrade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Much larger volume than ECal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Worse resolution than ECal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Still capable of some particle ID and track reconstruction</a:t>
            </a:r>
            <a:endParaRPr/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699200"/>
            <a:ext cx="4419599" cy="4229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LDMX sensitivity projections</a:t>
            </a:r>
            <a:endParaRPr/>
          </a:p>
        </p:txBody>
      </p:sp>
      <p:sp>
        <p:nvSpPr>
          <p:cNvPr id="162" name="Google Shape;16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56200" y="1000600"/>
            <a:ext cx="3633600" cy="27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Search strategy is largely </a:t>
            </a:r>
            <a:r>
              <a:rPr lang="en"/>
              <a:t>model agnostic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Coupling strength and therefore sensitivity is model dependent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Final sensitivity will cover new parameter space for multiple models</a:t>
            </a:r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9875" y="981806"/>
            <a:ext cx="5357525" cy="371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physics programs possible with LDMX</a:t>
            </a:r>
            <a:endParaRPr/>
          </a:p>
        </p:txBody>
      </p:sp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4"/>
          <p:cNvSpPr txBox="1"/>
          <p:nvPr>
            <p:ph idx="1" type="body"/>
          </p:nvPr>
        </p:nvSpPr>
        <p:spPr>
          <a:xfrm>
            <a:off x="56200" y="3689025"/>
            <a:ext cx="9035400" cy="14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Axion-like particle searches (visible+invis)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Spin-1 DM (T. Gray’s talk in this session)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Other dark sector and BSM processes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Precision measurements of </a:t>
            </a:r>
            <a:r>
              <a:rPr lang="en"/>
              <a:t>electro/photonuclear</a:t>
            </a:r>
            <a:r>
              <a:rPr lang="en"/>
              <a:t> + other rare processes</a:t>
            </a:r>
            <a:endParaRPr/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75" y="658925"/>
            <a:ext cx="4063300" cy="29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8725" y="658925"/>
            <a:ext cx="3872068" cy="29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LDMX activities at Lund University</a:t>
            </a:r>
            <a:endParaRPr/>
          </a:p>
        </p:txBody>
      </p:sp>
      <p:sp>
        <p:nvSpPr>
          <p:cNvPr id="179" name="Google Shape;17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7872" y="628750"/>
            <a:ext cx="4289150" cy="2459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/>
          <p:nvPr/>
        </p:nvSpPr>
        <p:spPr>
          <a:xfrm>
            <a:off x="4829725" y="1588475"/>
            <a:ext cx="1020900" cy="337200"/>
          </a:xfrm>
          <a:prstGeom prst="rect">
            <a:avLst/>
          </a:prstGeom>
          <a:solidFill>
            <a:srgbClr val="FFA6A6"/>
          </a:solidFill>
          <a:ln cap="flat" cmpd="sng" w="9525">
            <a:solidFill>
              <a:srgbClr val="4673A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835060" y="1497372"/>
            <a:ext cx="1020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latin typeface="Proxima Nova"/>
                <a:ea typeface="Proxima Nova"/>
                <a:cs typeface="Proxima Nova"/>
                <a:sym typeface="Proxima Nova"/>
              </a:rPr>
              <a:t>Slice Test</a:t>
            </a:r>
            <a:endParaRPr b="1" sz="7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B. Echenard (Caltech)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Proxima Nova"/>
                <a:ea typeface="Proxima Nova"/>
                <a:cs typeface="Proxima Nova"/>
                <a:sym typeface="Proxima Nova"/>
              </a:rPr>
              <a:t>H. Herde (Lund)</a:t>
            </a:r>
            <a:endParaRPr sz="7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50" y="3227106"/>
            <a:ext cx="2006339" cy="150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5"/>
          <p:cNvSpPr txBox="1"/>
          <p:nvPr/>
        </p:nvSpPr>
        <p:spPr>
          <a:xfrm>
            <a:off x="0" y="4369490"/>
            <a:ext cx="11922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Verdana"/>
                <a:ea typeface="Verdana"/>
                <a:cs typeface="Verdana"/>
                <a:sym typeface="Verdana"/>
              </a:rPr>
              <a:t>Erik Wallin</a:t>
            </a:r>
            <a:endParaRPr b="1"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5" name="Google Shape;18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3250" y="628749"/>
            <a:ext cx="1722051" cy="163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 txBox="1"/>
          <p:nvPr/>
        </p:nvSpPr>
        <p:spPr>
          <a:xfrm>
            <a:off x="3003275" y="1893325"/>
            <a:ext cx="17220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Verdana"/>
                <a:ea typeface="Verdana"/>
                <a:cs typeface="Verdana"/>
                <a:sym typeface="Verdana"/>
              </a:rPr>
              <a:t>Torsten Akesson</a:t>
            </a:r>
            <a:endParaRPr b="1" sz="1200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87" name="Google Shape;187;p25"/>
          <p:cNvCxnSpPr/>
          <p:nvPr/>
        </p:nvCxnSpPr>
        <p:spPr>
          <a:xfrm flipH="1">
            <a:off x="3152975" y="993475"/>
            <a:ext cx="3116400" cy="1026900"/>
          </a:xfrm>
          <a:prstGeom prst="straightConnector1">
            <a:avLst/>
          </a:prstGeom>
          <a:noFill/>
          <a:ln cap="flat" cmpd="sng" w="19050">
            <a:solidFill>
              <a:srgbClr val="CCCC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8" name="Google Shape;18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96379" y="3197235"/>
            <a:ext cx="2006349" cy="150476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/>
        </p:nvSpPr>
        <p:spPr>
          <a:xfrm>
            <a:off x="4996375" y="4332700"/>
            <a:ext cx="14433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Verdana"/>
                <a:ea typeface="Verdana"/>
                <a:cs typeface="Verdana"/>
                <a:sym typeface="Verdana"/>
              </a:rPr>
              <a:t>Ruth Pöttgen</a:t>
            </a:r>
            <a:endParaRPr b="1" sz="1200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90" name="Google Shape;190;p25"/>
          <p:cNvCxnSpPr/>
          <p:nvPr/>
        </p:nvCxnSpPr>
        <p:spPr>
          <a:xfrm flipH="1">
            <a:off x="5158975" y="1312550"/>
            <a:ext cx="1424700" cy="3140400"/>
          </a:xfrm>
          <a:prstGeom prst="straightConnector1">
            <a:avLst/>
          </a:prstGeom>
          <a:noFill/>
          <a:ln cap="flat" cmpd="sng" w="19050">
            <a:solidFill>
              <a:srgbClr val="959AA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1" name="Google Shape;19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8951" y="2344565"/>
            <a:ext cx="2006352" cy="133756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/>
          <p:nvPr/>
        </p:nvSpPr>
        <p:spPr>
          <a:xfrm>
            <a:off x="2718963" y="3319135"/>
            <a:ext cx="14433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Verdana"/>
                <a:ea typeface="Verdana"/>
                <a:cs typeface="Verdana"/>
                <a:sym typeface="Verdana"/>
              </a:rPr>
              <a:t>Hannah Herde</a:t>
            </a:r>
            <a:endParaRPr b="1" sz="1200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93" name="Google Shape;193;p25"/>
          <p:cNvCxnSpPr/>
          <p:nvPr/>
        </p:nvCxnSpPr>
        <p:spPr>
          <a:xfrm flipH="1">
            <a:off x="2926275" y="1893325"/>
            <a:ext cx="2129700" cy="1551600"/>
          </a:xfrm>
          <a:prstGeom prst="straightConnector1">
            <a:avLst/>
          </a:prstGeom>
          <a:noFill/>
          <a:ln cap="flat" cmpd="sng" w="19050">
            <a:solidFill>
              <a:srgbClr val="AB707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4" name="Google Shape;19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0575" y="3139925"/>
            <a:ext cx="1551601" cy="15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/>
        </p:nvSpPr>
        <p:spPr>
          <a:xfrm>
            <a:off x="7510575" y="4322347"/>
            <a:ext cx="1443300" cy="55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Verdana"/>
                <a:ea typeface="Verdana"/>
                <a:cs typeface="Verdana"/>
                <a:sym typeface="Verdana"/>
              </a:rPr>
              <a:t>Lene Kristian Bryngemark</a:t>
            </a:r>
            <a:endParaRPr b="1" sz="1200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96" name="Google Shape;196;p25"/>
          <p:cNvCxnSpPr/>
          <p:nvPr/>
        </p:nvCxnSpPr>
        <p:spPr>
          <a:xfrm>
            <a:off x="6439675" y="2955850"/>
            <a:ext cx="1192800" cy="1504200"/>
          </a:xfrm>
          <a:prstGeom prst="straightConnector1">
            <a:avLst/>
          </a:prstGeom>
          <a:noFill/>
          <a:ln cap="flat" cmpd="sng" w="19050">
            <a:solidFill>
              <a:srgbClr val="AB707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7" name="Google Shape;197;p25"/>
          <p:cNvPicPr preferRelativeResize="0"/>
          <p:nvPr/>
        </p:nvPicPr>
        <p:blipFill rotWithShape="1">
          <a:blip r:embed="rId9">
            <a:alphaModFix/>
          </a:blip>
          <a:srcRect b="48711" l="0" r="0" t="5694"/>
          <a:stretch/>
        </p:blipFill>
        <p:spPr>
          <a:xfrm>
            <a:off x="2759473" y="3766509"/>
            <a:ext cx="1781626" cy="108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 txBox="1"/>
          <p:nvPr/>
        </p:nvSpPr>
        <p:spPr>
          <a:xfrm>
            <a:off x="2751338" y="4781001"/>
            <a:ext cx="15516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Verdana"/>
                <a:ea typeface="Verdana"/>
                <a:cs typeface="Verdana"/>
                <a:sym typeface="Verdana"/>
              </a:rPr>
              <a:t>CJ Barton (me)</a:t>
            </a:r>
            <a:endParaRPr b="1"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9" name="Google Shape;199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699200"/>
            <a:ext cx="1337550" cy="133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5"/>
          <p:cNvSpPr txBox="1"/>
          <p:nvPr/>
        </p:nvSpPr>
        <p:spPr>
          <a:xfrm>
            <a:off x="152400" y="564606"/>
            <a:ext cx="1192200" cy="55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Verdana"/>
                <a:ea typeface="Verdana"/>
                <a:cs typeface="Verdana"/>
                <a:sym typeface="Verdana"/>
              </a:rPr>
              <a:t>Andreas Pettersson</a:t>
            </a:r>
            <a:endParaRPr b="1" sz="12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94250" y="1792850"/>
            <a:ext cx="1424700" cy="14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1292824" y="2859365"/>
            <a:ext cx="13377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Verdana"/>
                <a:ea typeface="Verdana"/>
                <a:cs typeface="Verdana"/>
                <a:sym typeface="Verdana"/>
              </a:rPr>
              <a:t>Verena Hehl</a:t>
            </a:r>
            <a:endParaRPr b="1" sz="1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contributions to LDMX from Lund</a:t>
            </a:r>
            <a:endParaRPr/>
          </a:p>
        </p:txBody>
      </p:sp>
      <p:sp>
        <p:nvSpPr>
          <p:cNvPr id="208" name="Google Shape;20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9" name="Google Shape;209;p26"/>
          <p:cNvSpPr txBox="1"/>
          <p:nvPr>
            <p:ph idx="1" type="body"/>
          </p:nvPr>
        </p:nvSpPr>
        <p:spPr>
          <a:xfrm>
            <a:off x="56200" y="1000606"/>
            <a:ext cx="5262300" cy="20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Electronics for the HCal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New HGCROC boards </a:t>
            </a:r>
            <a:r>
              <a:rPr lang="en">
                <a:solidFill>
                  <a:srgbClr val="797979"/>
                </a:solidFill>
              </a:rPr>
              <a:t>(High Granularity Calorimeter Read Out Chip)</a:t>
            </a:r>
            <a:endParaRPr>
              <a:solidFill>
                <a:srgbClr val="797979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Characterization and testing ongoing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Topic of this session’s next talk</a:t>
            </a:r>
            <a:br>
              <a:rPr lang="en"/>
            </a:br>
            <a:r>
              <a:rPr lang="en"/>
              <a:t>(A. Pettersson and V. Hehl)</a:t>
            </a:r>
            <a:endParaRPr/>
          </a:p>
        </p:txBody>
      </p:sp>
      <p:pic>
        <p:nvPicPr>
          <p:cNvPr id="210" name="Google Shape;210;p26"/>
          <p:cNvPicPr preferRelativeResize="0"/>
          <p:nvPr/>
        </p:nvPicPr>
        <p:blipFill rotWithShape="1">
          <a:blip r:embed="rId3">
            <a:alphaModFix/>
          </a:blip>
          <a:srcRect b="0" l="10007" r="11744" t="26486"/>
          <a:stretch/>
        </p:blipFill>
        <p:spPr>
          <a:xfrm>
            <a:off x="5801775" y="1221325"/>
            <a:ext cx="2751677" cy="1938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325" y="3378300"/>
            <a:ext cx="1639790" cy="16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/>
          <p:nvPr/>
        </p:nvSpPr>
        <p:spPr>
          <a:xfrm>
            <a:off x="6733125" y="2861725"/>
            <a:ext cx="359700" cy="6351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contributions to LDMX from Lund</a:t>
            </a:r>
            <a:endParaRPr/>
          </a:p>
        </p:txBody>
      </p:sp>
      <p:sp>
        <p:nvSpPr>
          <p:cNvPr id="218" name="Google Shape;21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" name="Google Shape;219;p27"/>
          <p:cNvSpPr txBox="1"/>
          <p:nvPr>
            <p:ph idx="1" type="body"/>
          </p:nvPr>
        </p:nvSpPr>
        <p:spPr>
          <a:xfrm>
            <a:off x="56200" y="4188725"/>
            <a:ext cx="8917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Simulations of HCal cosmic ray calibration</a:t>
            </a:r>
            <a:endParaRPr/>
          </a:p>
        </p:txBody>
      </p:sp>
      <p:sp>
        <p:nvSpPr>
          <p:cNvPr id="220" name="Google Shape;220;p27"/>
          <p:cNvSpPr txBox="1"/>
          <p:nvPr/>
        </p:nvSpPr>
        <p:spPr>
          <a:xfrm>
            <a:off x="877294" y="546800"/>
            <a:ext cx="67095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97A7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Cosmics for bar calibration</a:t>
            </a:r>
            <a:r>
              <a:rPr lang="en" sz="18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- BsC A. Pettersson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51" y="1251800"/>
            <a:ext cx="4177807" cy="27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3159" y="1251800"/>
            <a:ext cx="3893156" cy="278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8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contributions to LDMX from Lund</a:t>
            </a:r>
            <a:endParaRPr/>
          </a:p>
        </p:txBody>
      </p:sp>
      <p:sp>
        <p:nvSpPr>
          <p:cNvPr id="228" name="Google Shape;22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" name="Google Shape;229;p28"/>
          <p:cNvSpPr txBox="1"/>
          <p:nvPr>
            <p:ph idx="1" type="body"/>
          </p:nvPr>
        </p:nvSpPr>
        <p:spPr>
          <a:xfrm>
            <a:off x="56200" y="4188725"/>
            <a:ext cx="8917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Simulations of HCal response to events with high-E single neutrons</a:t>
            </a:r>
            <a:endParaRPr/>
          </a:p>
        </p:txBody>
      </p:sp>
      <p:sp>
        <p:nvSpPr>
          <p:cNvPr id="230" name="Google Shape;230;p28"/>
          <p:cNvSpPr txBox="1"/>
          <p:nvPr/>
        </p:nvSpPr>
        <p:spPr>
          <a:xfrm>
            <a:off x="260525" y="532906"/>
            <a:ext cx="83859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97A7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Single-neutron events for response calibration</a:t>
            </a:r>
            <a:r>
              <a:rPr lang="en" sz="180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- MsC D. Sahlberg</a:t>
            </a: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24" y="1023775"/>
            <a:ext cx="3640925" cy="307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8"/>
          <p:cNvPicPr preferRelativeResize="0"/>
          <p:nvPr/>
        </p:nvPicPr>
        <p:blipFill rotWithShape="1">
          <a:blip r:embed="rId5">
            <a:alphaModFix/>
          </a:blip>
          <a:srcRect b="1342" l="24554" r="16090" t="6720"/>
          <a:stretch/>
        </p:blipFill>
        <p:spPr>
          <a:xfrm>
            <a:off x="4761199" y="1034638"/>
            <a:ext cx="3528048" cy="3074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Recent contributions to LDMX from Lund</a:t>
            </a:r>
            <a:endParaRPr/>
          </a:p>
        </p:txBody>
      </p:sp>
      <p:sp>
        <p:nvSpPr>
          <p:cNvPr id="238" name="Google Shape;23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29"/>
          <p:cNvSpPr txBox="1"/>
          <p:nvPr>
            <p:ph idx="1" type="body"/>
          </p:nvPr>
        </p:nvSpPr>
        <p:spPr>
          <a:xfrm>
            <a:off x="56200" y="613076"/>
            <a:ext cx="8589000" cy="164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Software development in the LDMX-SoftWare suite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Simulation geometry updates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Pythia integration into Geant4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Lightweight Distributed Computing System (LDCS)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Simulation production and distribution</a:t>
            </a:r>
            <a:endParaRPr/>
          </a:p>
        </p:txBody>
      </p:sp>
      <p:pic>
        <p:nvPicPr>
          <p:cNvPr id="240" name="Google Shape;2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200" y="2462950"/>
            <a:ext cx="4892963" cy="249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 title="glauber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0409" y="2462950"/>
            <a:ext cx="3535923" cy="24982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9"/>
          <p:cNvSpPr/>
          <p:nvPr/>
        </p:nvSpPr>
        <p:spPr>
          <a:xfrm>
            <a:off x="5357225" y="4567625"/>
            <a:ext cx="963000" cy="393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4DED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User input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3" name="Google Shape;243;p29"/>
          <p:cNvSpPr/>
          <p:nvPr/>
        </p:nvSpPr>
        <p:spPr>
          <a:xfrm>
            <a:off x="6500225" y="4567625"/>
            <a:ext cx="963000" cy="393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FCA0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Pythia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4" name="Google Shape;244;p29"/>
          <p:cNvSpPr/>
          <p:nvPr/>
        </p:nvSpPr>
        <p:spPr>
          <a:xfrm>
            <a:off x="7643225" y="4567625"/>
            <a:ext cx="963000" cy="3936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B651E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Geant4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5" name="Google Shape;24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2859" y="4582279"/>
            <a:ext cx="340058" cy="3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63208" y="4561794"/>
            <a:ext cx="340075" cy="34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upcoming prototype/’slice test’ Dec 2025</a:t>
            </a:r>
            <a:endParaRPr/>
          </a:p>
        </p:txBody>
      </p:sp>
      <p:sp>
        <p:nvSpPr>
          <p:cNvPr id="252" name="Google Shape;25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" name="Google Shape;253;p30"/>
          <p:cNvSpPr txBox="1"/>
          <p:nvPr>
            <p:ph idx="1" type="body"/>
          </p:nvPr>
        </p:nvSpPr>
        <p:spPr>
          <a:xfrm>
            <a:off x="56200" y="1000612"/>
            <a:ext cx="5262300" cy="3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Next week, LDMX begins taking data with a prototype at SLAC using a 4 GeV e- beam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All detector systems, including latest HCal component prototypes, will be tested in an integrated environment</a:t>
            </a:r>
            <a:endParaRPr/>
          </a:p>
        </p:txBody>
      </p:sp>
      <p:pic>
        <p:nvPicPr>
          <p:cNvPr id="254" name="Google Shape;25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0900" y="1496642"/>
            <a:ext cx="3520701" cy="2427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upcoming prototype/’slice test’ Dec 2025</a:t>
            </a:r>
            <a:endParaRPr/>
          </a:p>
        </p:txBody>
      </p:sp>
      <p:sp>
        <p:nvSpPr>
          <p:cNvPr id="260" name="Google Shape;26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1" name="Google Shape;2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19" y="1250425"/>
            <a:ext cx="4754143" cy="302642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 txBox="1"/>
          <p:nvPr/>
        </p:nvSpPr>
        <p:spPr>
          <a:xfrm>
            <a:off x="3431381" y="1457325"/>
            <a:ext cx="116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LDMX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3" name="Google Shape;26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1610" y="1250425"/>
            <a:ext cx="4035236" cy="30264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4" name="Google Shape;264;p31"/>
          <p:cNvCxnSpPr/>
          <p:nvPr/>
        </p:nvCxnSpPr>
        <p:spPr>
          <a:xfrm flipH="1">
            <a:off x="6789025" y="2457450"/>
            <a:ext cx="333300" cy="3573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5" name="Google Shape;265;p31"/>
          <p:cNvSpPr txBox="1"/>
          <p:nvPr/>
        </p:nvSpPr>
        <p:spPr>
          <a:xfrm>
            <a:off x="-7" y="899547"/>
            <a:ext cx="261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arXiv:2205.13215</a:t>
            </a:r>
            <a:endParaRPr>
              <a:solidFill>
                <a:srgbClr val="0000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6" name="Google Shape;266;p31"/>
          <p:cNvSpPr/>
          <p:nvPr/>
        </p:nvSpPr>
        <p:spPr>
          <a:xfrm>
            <a:off x="3438200" y="3948535"/>
            <a:ext cx="548700" cy="13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case for light dark matter (LDM)</a:t>
            </a:r>
            <a:endParaRPr/>
          </a:p>
        </p:txBody>
      </p:sp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56200" y="2753461"/>
            <a:ext cx="8718300" cy="21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Thermal</a:t>
            </a:r>
            <a:r>
              <a:rPr lang="en"/>
              <a:t> DM is an attractive candidate to explain relic DM abundance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Viable in the keV - TeV mass range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Largest efforts in this mass range for GeV-TeV ‘standard’ WIMPs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New parameter space for LDM searches relatively easy to access, physically well-motivated</a:t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454" y="965826"/>
            <a:ext cx="6961999" cy="173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1000510" y="719453"/>
            <a:ext cx="676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Image from Symmetry, DOI 10.3390/sym13101945</a:t>
            </a:r>
            <a:endParaRPr sz="800">
              <a:solidFill>
                <a:schemeClr val="accent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" name="Google Shape;7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upcoming prototype/’slice test’ Dec 2025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3" name="Google Shape;27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827" y="743660"/>
            <a:ext cx="3653473" cy="274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524" y="743650"/>
            <a:ext cx="2219125" cy="317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0525" y="2316725"/>
            <a:ext cx="3653473" cy="274010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2"/>
          <p:cNvSpPr/>
          <p:nvPr/>
        </p:nvSpPr>
        <p:spPr>
          <a:xfrm>
            <a:off x="1966925" y="743650"/>
            <a:ext cx="2821800" cy="1023300"/>
          </a:xfrm>
          <a:prstGeom prst="uturnArrow">
            <a:avLst>
              <a:gd fmla="val 15125" name="adj1"/>
              <a:gd fmla="val 25000" name="adj2"/>
              <a:gd fmla="val 25000" name="adj3"/>
              <a:gd fmla="val 50000" name="adj4"/>
              <a:gd fmla="val 75000" name="adj5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7" name="Google Shape;277;p32"/>
          <p:cNvSpPr txBox="1"/>
          <p:nvPr>
            <p:ph idx="1" type="body"/>
          </p:nvPr>
        </p:nvSpPr>
        <p:spPr>
          <a:xfrm>
            <a:off x="2201075" y="4054750"/>
            <a:ext cx="2353500" cy="5340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HCal prototype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LDMX Collaboration</a:t>
            </a:r>
            <a:endParaRPr/>
          </a:p>
        </p:txBody>
      </p:sp>
      <p:sp>
        <p:nvSpPr>
          <p:cNvPr id="283" name="Google Shape;28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4" name="Google Shape;2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50" y="570612"/>
            <a:ext cx="7185376" cy="459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4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Backups</a:t>
            </a:r>
            <a:endParaRPr/>
          </a:p>
        </p:txBody>
      </p:sp>
      <p:sp>
        <p:nvSpPr>
          <p:cNvPr id="290" name="Google Shape;29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1" name="Google Shape;291;p34"/>
          <p:cNvSpPr txBox="1"/>
          <p:nvPr>
            <p:ph idx="1" type="body"/>
          </p:nvPr>
        </p:nvSpPr>
        <p:spPr>
          <a:xfrm>
            <a:off x="56200" y="1000612"/>
            <a:ext cx="5262300" cy="3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6246" y="735835"/>
            <a:ext cx="6973546" cy="4291901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discrimination overview</a:t>
            </a:r>
            <a:endParaRPr/>
          </a:p>
        </p:txBody>
      </p:sp>
      <p:sp>
        <p:nvSpPr>
          <p:cNvPr id="298" name="Google Shape;29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35"/>
          <p:cNvSpPr txBox="1"/>
          <p:nvPr>
            <p:ph idx="1" type="body"/>
          </p:nvPr>
        </p:nvSpPr>
        <p:spPr>
          <a:xfrm>
            <a:off x="56200" y="1000600"/>
            <a:ext cx="2049900" cy="3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Multiple detector systems work toge- ther to allow ident- ification of all event types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/>
          <p:cNvSpPr/>
          <p:nvPr/>
        </p:nvSpPr>
        <p:spPr>
          <a:xfrm>
            <a:off x="4905375" y="2679525"/>
            <a:ext cx="1944600" cy="1983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5" name="Google Shape;305;p36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tracking system</a:t>
            </a:r>
            <a:endParaRPr/>
          </a:p>
        </p:txBody>
      </p:sp>
      <p:sp>
        <p:nvSpPr>
          <p:cNvPr id="306" name="Google Shape;306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7" name="Google Shape;307;p36"/>
          <p:cNvSpPr txBox="1"/>
          <p:nvPr>
            <p:ph idx="1" type="body"/>
          </p:nvPr>
        </p:nvSpPr>
        <p:spPr>
          <a:xfrm>
            <a:off x="56200" y="1000600"/>
            <a:ext cx="6381300" cy="162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Based on the HPS experiment’s tracking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‘Trigger scintillator’ pads: timing, count electrons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‘Tagger’ trackers: e- initial state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Target: e- (sometimes) interacts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‘Recoil’ trackers: final state</a:t>
            </a:r>
            <a:endParaRPr/>
          </a:p>
        </p:txBody>
      </p:sp>
      <p:pic>
        <p:nvPicPr>
          <p:cNvPr id="308" name="Google Shape;3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6655" y="2674949"/>
            <a:ext cx="2178011" cy="203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2218" y="2674950"/>
            <a:ext cx="1944675" cy="203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569" y="2629536"/>
            <a:ext cx="2130173" cy="213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6"/>
          <p:cNvSpPr txBox="1"/>
          <p:nvPr/>
        </p:nvSpPr>
        <p:spPr>
          <a:xfrm>
            <a:off x="265767" y="2638500"/>
            <a:ext cx="2043900" cy="461700"/>
          </a:xfrm>
          <a:prstGeom prst="rect">
            <a:avLst/>
          </a:prstGeom>
          <a:solidFill>
            <a:srgbClr val="CCC8C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2" name="Google Shape;312;p36"/>
          <p:cNvSpPr/>
          <p:nvPr/>
        </p:nvSpPr>
        <p:spPr>
          <a:xfrm rot="1584724">
            <a:off x="533108" y="2991748"/>
            <a:ext cx="100489" cy="341583"/>
          </a:xfrm>
          <a:prstGeom prst="ellipse">
            <a:avLst/>
          </a:prstGeom>
          <a:solidFill>
            <a:srgbClr val="CCC8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3" name="Google Shape;313;p36"/>
          <p:cNvSpPr/>
          <p:nvPr/>
        </p:nvSpPr>
        <p:spPr>
          <a:xfrm>
            <a:off x="4968050" y="2729675"/>
            <a:ext cx="1828800" cy="1828800"/>
          </a:xfrm>
          <a:prstGeom prst="ellipse">
            <a:avLst/>
          </a:prstGeom>
          <a:solidFill>
            <a:srgbClr val="C80000"/>
          </a:solidFill>
          <a:ln cap="flat" cmpd="sng" w="9525">
            <a:solidFill>
              <a:srgbClr val="C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4" name="Google Shape;314;p36"/>
          <p:cNvSpPr/>
          <p:nvPr/>
        </p:nvSpPr>
        <p:spPr>
          <a:xfrm>
            <a:off x="5196650" y="2958275"/>
            <a:ext cx="1371600" cy="1371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5" name="Google Shape;315;p36"/>
          <p:cNvSpPr/>
          <p:nvPr/>
        </p:nvSpPr>
        <p:spPr>
          <a:xfrm>
            <a:off x="5539550" y="3301175"/>
            <a:ext cx="685800" cy="685800"/>
          </a:xfrm>
          <a:prstGeom prst="ellipse">
            <a:avLst/>
          </a:prstGeom>
          <a:solidFill>
            <a:srgbClr val="C80000"/>
          </a:solidFill>
          <a:ln cap="flat" cmpd="sng" w="9525">
            <a:solidFill>
              <a:srgbClr val="C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16" name="Google Shape;316;p36"/>
          <p:cNvCxnSpPr/>
          <p:nvPr/>
        </p:nvCxnSpPr>
        <p:spPr>
          <a:xfrm>
            <a:off x="1169458" y="4910081"/>
            <a:ext cx="7142400" cy="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Light Dark Matter eXperiment</a:t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0759" y="1953700"/>
            <a:ext cx="4790865" cy="30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56200" y="1000600"/>
            <a:ext cx="8964900" cy="81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LDMX is a ‘missing momentum’ DM production experiment searching for LDM in the MeV - GeV mass range with an </a:t>
            </a:r>
            <a:r>
              <a:rPr b="1" lang="en">
                <a:solidFill>
                  <a:srgbClr val="000000"/>
                </a:solidFill>
              </a:rPr>
              <a:t>e- beam</a:t>
            </a:r>
            <a:r>
              <a:rPr lang="en">
                <a:solidFill>
                  <a:srgbClr val="000000"/>
                </a:solidFill>
              </a:rPr>
              <a:t> on a </a:t>
            </a:r>
            <a:r>
              <a:rPr b="1" lang="en">
                <a:solidFill>
                  <a:srgbClr val="000000"/>
                </a:solidFill>
              </a:rPr>
              <a:t>heavy target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Light Dark Matter eXperiment</a:t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0759" y="1953700"/>
            <a:ext cx="4790865" cy="30374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56200" y="2021975"/>
            <a:ext cx="4079700" cy="14469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With initial/</a:t>
            </a:r>
            <a:r>
              <a:rPr lang="en">
                <a:solidFill>
                  <a:srgbClr val="FFFD74"/>
                </a:solidFill>
              </a:rPr>
              <a:t>final states</a:t>
            </a:r>
            <a:r>
              <a:rPr lang="en">
                <a:solidFill>
                  <a:srgbClr val="000000"/>
                </a:solidFill>
              </a:rPr>
              <a:t> + </a:t>
            </a:r>
            <a:r>
              <a:rPr lang="en">
                <a:solidFill>
                  <a:srgbClr val="0497FF"/>
                </a:solidFill>
              </a:rPr>
              <a:t>tracking</a:t>
            </a:r>
            <a:r>
              <a:rPr lang="en">
                <a:solidFill>
                  <a:srgbClr val="000000"/>
                </a:solidFill>
              </a:rPr>
              <a:t>, events with </a:t>
            </a:r>
            <a:r>
              <a:rPr lang="en">
                <a:solidFill>
                  <a:srgbClr val="FF2702"/>
                </a:solidFill>
              </a:rPr>
              <a:t>large missing momentum</a:t>
            </a:r>
            <a:r>
              <a:rPr lang="en">
                <a:solidFill>
                  <a:srgbClr val="000000"/>
                </a:solidFill>
              </a:rPr>
              <a:t> can be flagged as LDM candidates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56200" y="1000600"/>
            <a:ext cx="8964900" cy="812700"/>
          </a:xfrm>
          <a:prstGeom prst="rect">
            <a:avLst/>
          </a:prstGeom>
          <a:solidFill>
            <a:srgbClr val="CFE2F3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LDMX is a ‘missing momentum’ DM production experiment searching for LDM in the MeV - GeV mass range with an </a:t>
            </a:r>
            <a:r>
              <a:rPr b="1" lang="en">
                <a:solidFill>
                  <a:srgbClr val="000000"/>
                </a:solidFill>
              </a:rPr>
              <a:t>e- beam</a:t>
            </a:r>
            <a:r>
              <a:rPr lang="en">
                <a:solidFill>
                  <a:srgbClr val="000000"/>
                </a:solidFill>
              </a:rPr>
              <a:t> on a </a:t>
            </a:r>
            <a:r>
              <a:rPr b="1" lang="en">
                <a:solidFill>
                  <a:srgbClr val="000000"/>
                </a:solidFill>
              </a:rPr>
              <a:t>high-Z</a:t>
            </a:r>
            <a:r>
              <a:rPr b="1" lang="en">
                <a:solidFill>
                  <a:srgbClr val="000000"/>
                </a:solidFill>
              </a:rPr>
              <a:t> target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LDMX Design Report</a:t>
            </a:r>
            <a:endParaRPr/>
          </a:p>
        </p:txBody>
      </p:sp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56200" y="1000600"/>
            <a:ext cx="5019300" cy="237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Completed Design Report August 2025 (</a:t>
            </a:r>
            <a:r>
              <a:rPr lang="en" u="sng">
                <a:solidFill>
                  <a:schemeClr val="hlink"/>
                </a:solidFill>
                <a:hlinkClick r:id="rId3"/>
              </a:rPr>
              <a:t>arXiv:2508.11833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300 page document with a complete functional plan for lifetime of LDMX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Major milestone for </a:t>
            </a:r>
            <a:r>
              <a:rPr lang="en"/>
              <a:t> US DOE approval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Majority of this presentation directly from DR</a:t>
            </a: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6799" y="764100"/>
            <a:ext cx="3173549" cy="423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strategy</a:t>
            </a:r>
            <a:endParaRPr/>
          </a:p>
        </p:txBody>
      </p:sp>
      <p:sp>
        <p:nvSpPr>
          <p:cNvPr id="106" name="Google Shape;10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72450" y="3603915"/>
            <a:ext cx="8400000" cy="15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High</a:t>
            </a:r>
            <a:r>
              <a:rPr b="1" lang="en"/>
              <a:t>-repetition</a:t>
            </a:r>
            <a:r>
              <a:rPr lang="en"/>
              <a:t>, </a:t>
            </a:r>
            <a:r>
              <a:rPr b="1" lang="en"/>
              <a:t>low current</a:t>
            </a:r>
            <a:r>
              <a:rPr lang="en"/>
              <a:t> e-beam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Large (10</a:t>
            </a:r>
            <a:r>
              <a:rPr baseline="30000" lang="en"/>
              <a:t>14</a:t>
            </a:r>
            <a:r>
              <a:rPr lang="en"/>
              <a:t>-10</a:t>
            </a:r>
            <a:r>
              <a:rPr baseline="30000" lang="en"/>
              <a:t>16</a:t>
            </a:r>
            <a:r>
              <a:rPr lang="en"/>
              <a:t>) sample of electron events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Experimental program hinges on separating signal and background at </a:t>
            </a:r>
            <a:r>
              <a:rPr b="1" lang="en"/>
              <a:t>proportionally high fidelity</a:t>
            </a:r>
            <a:r>
              <a:rPr lang="en"/>
              <a:t> to event count</a:t>
            </a: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5875" y="624902"/>
            <a:ext cx="4752826" cy="287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>
            <a:off x="6194283" y="2429997"/>
            <a:ext cx="179400" cy="3027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980000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6284359" y="2054577"/>
            <a:ext cx="80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Verdana"/>
                <a:ea typeface="Verdana"/>
                <a:cs typeface="Verdana"/>
                <a:sym typeface="Verdana"/>
              </a:rPr>
              <a:t>Bad</a:t>
            </a:r>
            <a:endParaRPr sz="1800">
              <a:solidFill>
                <a:srgbClr val="98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  <a:latin typeface="Verdana"/>
                <a:ea typeface="Verdana"/>
                <a:cs typeface="Verdana"/>
                <a:sym typeface="Verdana"/>
              </a:rPr>
              <a:t>:^(</a:t>
            </a:r>
            <a:endParaRPr sz="1800">
              <a:solidFill>
                <a:srgbClr val="98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LDMX signal characteristics</a:t>
            </a:r>
            <a:endParaRPr/>
          </a:p>
        </p:txBody>
      </p:sp>
      <p:sp>
        <p:nvSpPr>
          <p:cNvPr id="116" name="Google Shape;11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56200" y="3360973"/>
            <a:ext cx="9087900" cy="14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Well-behaved incoming e-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Large amount of missing </a:t>
            </a:r>
            <a:r>
              <a:rPr lang="en"/>
              <a:t>energy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Large transverse momentum for e-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No other signals</a:t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150" y="701217"/>
            <a:ext cx="4971125" cy="25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5298500" y="786791"/>
            <a:ext cx="82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Verdana"/>
                <a:ea typeface="Verdana"/>
                <a:cs typeface="Verdana"/>
                <a:sym typeface="Verdana"/>
              </a:rPr>
              <a:t>HCal</a:t>
            </a:r>
            <a:endParaRPr sz="1200">
              <a:solidFill>
                <a:schemeClr val="accent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4417500" y="1326716"/>
            <a:ext cx="82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EFEFEF"/>
                </a:solidFill>
                <a:latin typeface="Verdana"/>
                <a:ea typeface="Verdana"/>
                <a:cs typeface="Verdana"/>
                <a:sym typeface="Verdana"/>
              </a:rPr>
              <a:t>ECal</a:t>
            </a:r>
            <a:endParaRPr sz="1200">
              <a:solidFill>
                <a:srgbClr val="EFEFE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Anatomy of LDMX</a:t>
            </a:r>
            <a:endParaRPr/>
          </a:p>
        </p:txBody>
      </p:sp>
      <p:sp>
        <p:nvSpPr>
          <p:cNvPr id="126" name="Google Shape;12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25" y="673524"/>
            <a:ext cx="3942249" cy="2741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/>
          <p:nvPr/>
        </p:nvSpPr>
        <p:spPr>
          <a:xfrm>
            <a:off x="215150" y="1472450"/>
            <a:ext cx="1445700" cy="1099200"/>
          </a:xfrm>
          <a:prstGeom prst="rect">
            <a:avLst/>
          </a:prstGeom>
          <a:noFill/>
          <a:ln cap="flat" cmpd="sng" w="762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 rot="-1636104">
            <a:off x="939736" y="936870"/>
            <a:ext cx="1770563" cy="4925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Hadronic calorimeter ‘HCal’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30" name="Google Shape;130;p20"/>
          <p:cNvCxnSpPr/>
          <p:nvPr/>
        </p:nvCxnSpPr>
        <p:spPr>
          <a:xfrm>
            <a:off x="1649500" y="2581825"/>
            <a:ext cx="2767800" cy="17931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20"/>
          <p:cNvCxnSpPr/>
          <p:nvPr/>
        </p:nvCxnSpPr>
        <p:spPr>
          <a:xfrm flipH="1" rot="10800000">
            <a:off x="1667446" y="822368"/>
            <a:ext cx="2694000" cy="6456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2551" y="820250"/>
            <a:ext cx="4648601" cy="352183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/>
        </p:nvSpPr>
        <p:spPr>
          <a:xfrm>
            <a:off x="4572000" y="3357104"/>
            <a:ext cx="2565000" cy="338700"/>
          </a:xfrm>
          <a:prstGeom prst="rect">
            <a:avLst/>
          </a:prstGeom>
          <a:solidFill>
            <a:srgbClr val="FF6B7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e- tracking system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5924875" y="2381739"/>
            <a:ext cx="802800" cy="338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target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6840275" y="2448141"/>
            <a:ext cx="1003800" cy="5541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Electromagnetic calorimeter (ECal)</a:t>
            </a:r>
            <a:endParaRPr sz="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6" name="Google Shape;136;p20"/>
          <p:cNvSpPr/>
          <p:nvPr/>
        </p:nvSpPr>
        <p:spPr>
          <a:xfrm>
            <a:off x="6610000" y="2768850"/>
            <a:ext cx="263700" cy="119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3C78D8"/>
          </a:solidFill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7605725" y="3048264"/>
            <a:ext cx="802800" cy="3387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Side HCal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8164700" y="1359175"/>
            <a:ext cx="856500" cy="3387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Back</a:t>
            </a:r>
            <a:r>
              <a:rPr lang="en" sz="10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HCal</a:t>
            </a: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9" name="Google Shape;139;p20"/>
          <p:cNvSpPr/>
          <p:nvPr/>
        </p:nvSpPr>
        <p:spPr>
          <a:xfrm rot="-3160430">
            <a:off x="6342194" y="2732390"/>
            <a:ext cx="263708" cy="119644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5461206" y="2019389"/>
            <a:ext cx="802800" cy="338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magnet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/>
          <p:nvPr>
            <p:ph type="title"/>
          </p:nvPr>
        </p:nvSpPr>
        <p:spPr>
          <a:xfrm>
            <a:off x="-55700" y="12800"/>
            <a:ext cx="9631800" cy="53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ECal</a:t>
            </a:r>
            <a:endParaRPr/>
          </a:p>
        </p:txBody>
      </p:sp>
      <p:sp>
        <p:nvSpPr>
          <p:cNvPr id="146" name="Google Shape;14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56200" y="1000600"/>
            <a:ext cx="3433800" cy="38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Based on HGCal design for the </a:t>
            </a:r>
            <a:r>
              <a:rPr lang="en"/>
              <a:t>CMS upgrade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40 X</a:t>
            </a:r>
            <a:r>
              <a:rPr baseline="-25000" lang="en"/>
              <a:t>0</a:t>
            </a:r>
            <a:r>
              <a:rPr lang="en"/>
              <a:t> calorimeter </a:t>
            </a:r>
            <a:r>
              <a:rPr lang="en"/>
              <a:t>for </a:t>
            </a:r>
            <a:r>
              <a:rPr lang="en"/>
              <a:t>EM particles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High-resolution position and energy -&gt; track reconstruction, event identification</a:t>
            </a:r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 rotWithShape="1">
          <a:blip r:embed="rId3">
            <a:alphaModFix/>
          </a:blip>
          <a:srcRect b="1341" l="0" r="0" t="0"/>
          <a:stretch/>
        </p:blipFill>
        <p:spPr>
          <a:xfrm>
            <a:off x="3719775" y="824453"/>
            <a:ext cx="5271826" cy="393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