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70" r:id="rId6"/>
    <p:sldId id="266" r:id="rId7"/>
    <p:sldId id="261" r:id="rId8"/>
    <p:sldId id="272" r:id="rId9"/>
    <p:sldId id="271" r:id="rId10"/>
    <p:sldId id="265" r:id="rId11"/>
    <p:sldId id="283" r:id="rId12"/>
    <p:sldId id="273" r:id="rId13"/>
    <p:sldId id="276" r:id="rId14"/>
    <p:sldId id="262" r:id="rId15"/>
    <p:sldId id="278" r:id="rId16"/>
    <p:sldId id="277" r:id="rId17"/>
    <p:sldId id="275" r:id="rId18"/>
    <p:sldId id="279" r:id="rId19"/>
    <p:sldId id="263" r:id="rId20"/>
    <p:sldId id="280" r:id="rId21"/>
    <p:sldId id="281" r:id="rId22"/>
    <p:sldId id="264" r:id="rId23"/>
    <p:sldId id="260" r:id="rId24"/>
    <p:sldId id="26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62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F8FAF-3EBB-BD45-910C-B30DFAF71760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440D4-3002-D04C-B7C1-789199782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0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440D4-3002-D04C-B7C1-789199782B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33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AA52-9A9E-E644-A0CF-7401D88A738A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01641-433A-5145-AF7F-A5490509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68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AA52-9A9E-E644-A0CF-7401D88A738A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01641-433A-5145-AF7F-A5490509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89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AA52-9A9E-E644-A0CF-7401D88A738A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01641-433A-5145-AF7F-A5490509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AA52-9A9E-E644-A0CF-7401D88A738A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01641-433A-5145-AF7F-A5490509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9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AA52-9A9E-E644-A0CF-7401D88A738A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01641-433A-5145-AF7F-A5490509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29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AA52-9A9E-E644-A0CF-7401D88A738A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01641-433A-5145-AF7F-A5490509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53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AA52-9A9E-E644-A0CF-7401D88A738A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01641-433A-5145-AF7F-A5490509DD4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600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AA52-9A9E-E644-A0CF-7401D88A738A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01641-433A-5145-AF7F-A5490509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9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AA52-9A9E-E644-A0CF-7401D88A738A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01641-433A-5145-AF7F-A5490509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3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AA52-9A9E-E644-A0CF-7401D88A738A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01641-433A-5145-AF7F-A5490509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95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1B8AA52-9A9E-E644-A0CF-7401D88A738A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01641-433A-5145-AF7F-A5490509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87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1B8AA52-9A9E-E644-A0CF-7401D88A738A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59C01641-433A-5145-AF7F-A5490509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2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680140052?app_id=12296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C8223-88CC-F7D3-01D1-7F479244E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800" y="636608"/>
            <a:ext cx="9144000" cy="3396056"/>
          </a:xfrm>
        </p:spPr>
        <p:txBody>
          <a:bodyPr>
            <a:normAutofit fontScale="90000"/>
          </a:bodyPr>
          <a:lstStyle/>
          <a:p>
            <a:r>
              <a:rPr lang="en-US" sz="45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Novel Spiral tuning technique for metamaterial based cavity in axion dark matter searches.</a:t>
            </a:r>
            <a:endParaRPr lang="en-US" sz="45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FD3213-D25A-601C-C218-54F6A222E4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7733" y="3602038"/>
            <a:ext cx="3984155" cy="430626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Jacob Lindahl, Stockholm University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4B67E3-1CA5-7EFB-2261-8DBC8A171F8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87269" y="4439466"/>
            <a:ext cx="3097080" cy="2011674"/>
          </a:xfrm>
          <a:prstGeom prst="rect">
            <a:avLst/>
          </a:prstGeom>
          <a:ln w="0">
            <a:noFill/>
          </a:ln>
        </p:spPr>
      </p:pic>
      <p:pic>
        <p:nvPicPr>
          <p:cNvPr id="5" name="Picture 4" descr="Stockholm University - Wikipedia">
            <a:extLst>
              <a:ext uri="{FF2B5EF4-FFF2-40B4-BE49-F238E27FC236}">
                <a16:creationId xmlns:a16="http://schemas.microsoft.com/office/drawing/2014/main" id="{64D41860-8653-20B5-EC2D-D917F4047B9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632052" y="4363067"/>
            <a:ext cx="2123476" cy="2195715"/>
          </a:xfrm>
          <a:prstGeom prst="rect">
            <a:avLst/>
          </a:prstGeom>
          <a:ln w="0"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C2A71E2-9083-B9BA-6A0C-648DD0CA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143" y="4363067"/>
            <a:ext cx="2195714" cy="21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15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2E12A-06AC-5D11-1C8B-75D047359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75" y="166296"/>
            <a:ext cx="9060977" cy="9644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</a:rPr>
              <a:t>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xion </a:t>
            </a:r>
            <a:r>
              <a:rPr lang="en-US" sz="2800" dirty="0">
                <a:solidFill>
                  <a:srgbClr val="0070C0"/>
                </a:solidFill>
              </a:rPr>
              <a:t>L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ongitudinal </a:t>
            </a:r>
            <a:r>
              <a:rPr lang="en-US" sz="2800" dirty="0">
                <a:solidFill>
                  <a:srgbClr val="0070C0"/>
                </a:solidFill>
              </a:rPr>
              <a:t>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lasma </a:t>
            </a:r>
            <a:r>
              <a:rPr lang="en-US" sz="2800" dirty="0" err="1">
                <a:solidFill>
                  <a:srgbClr val="0070C0"/>
                </a:solidFill>
              </a:rPr>
              <a:t>HA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loscope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369CB4-E207-3E59-F8B6-01487982B07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745667" y="0"/>
            <a:ext cx="2040864" cy="1382845"/>
          </a:xfrm>
          <a:prstGeom prst="rect">
            <a:avLst/>
          </a:prstGeom>
          <a:ln w="0">
            <a:noFill/>
          </a:ln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65FDA52-F7E0-F38F-C45E-B60444833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36" y="1382845"/>
            <a:ext cx="6286229" cy="47146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C8EA6A-C00E-011F-FCDD-785A23C3A9FC}"/>
              </a:ext>
            </a:extLst>
          </p:cNvPr>
          <p:cNvSpPr txBox="1"/>
          <p:nvPr/>
        </p:nvSpPr>
        <p:spPr>
          <a:xfrm>
            <a:off x="498736" y="6216424"/>
            <a:ext cx="472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Credit: Reina Maruyama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55AE01-67F6-C449-C772-CF7C5F3F4C3B}"/>
              </a:ext>
            </a:extLst>
          </p:cNvPr>
          <p:cNvSpPr txBox="1"/>
          <p:nvPr/>
        </p:nvSpPr>
        <p:spPr>
          <a:xfrm>
            <a:off x="6972331" y="1382845"/>
            <a:ext cx="521966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Collaborating Institutes: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Yale University (Host University)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Arizona State University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University of California, Berkley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Cambridge University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Colorado University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University of Iceland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John Hopkins University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Massachusetts Institute of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Oak Ridge National Laboratory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Stockholm University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Wellesley College  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926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2E12A-06AC-5D11-1C8B-75D047359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75" y="166296"/>
            <a:ext cx="9060977" cy="9644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</a:rPr>
              <a:t>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xion </a:t>
            </a:r>
            <a:r>
              <a:rPr lang="en-US" sz="2800" dirty="0">
                <a:solidFill>
                  <a:srgbClr val="0070C0"/>
                </a:solidFill>
              </a:rPr>
              <a:t>L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ongitudinal </a:t>
            </a:r>
            <a:r>
              <a:rPr lang="en-US" sz="2800" dirty="0">
                <a:solidFill>
                  <a:srgbClr val="0070C0"/>
                </a:solidFill>
              </a:rPr>
              <a:t>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lasma </a:t>
            </a:r>
            <a:r>
              <a:rPr lang="en-US" sz="2800" dirty="0" err="1">
                <a:solidFill>
                  <a:srgbClr val="0070C0"/>
                </a:solidFill>
              </a:rPr>
              <a:t>HA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loscope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369CB4-E207-3E59-F8B6-01487982B07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745667" y="0"/>
            <a:ext cx="2040864" cy="1382845"/>
          </a:xfrm>
          <a:prstGeom prst="rect">
            <a:avLst/>
          </a:prstGeom>
          <a:ln w="0">
            <a:noFill/>
          </a:ln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65FDA52-F7E0-F38F-C45E-B60444833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36" y="1382845"/>
            <a:ext cx="6286229" cy="47146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C8EA6A-C00E-011F-FCDD-785A23C3A9FC}"/>
              </a:ext>
            </a:extLst>
          </p:cNvPr>
          <p:cNvSpPr txBox="1"/>
          <p:nvPr/>
        </p:nvSpPr>
        <p:spPr>
          <a:xfrm>
            <a:off x="498736" y="6216424"/>
            <a:ext cx="472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Credit: Reina Maruyama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55AE01-67F6-C449-C772-CF7C5F3F4C3B}"/>
              </a:ext>
            </a:extLst>
          </p:cNvPr>
          <p:cNvSpPr txBox="1"/>
          <p:nvPr/>
        </p:nvSpPr>
        <p:spPr>
          <a:xfrm>
            <a:off x="6784965" y="1190708"/>
            <a:ext cx="5219669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Stockholm University Group: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Resonator: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Junu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Jeong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sz="2200" dirty="0">
                <a:solidFill>
                  <a:srgbClr val="0070C0"/>
                </a:solidFill>
              </a:rPr>
              <a:t>Resonator co-lead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Jon E. Gudmundsson [</a:t>
            </a:r>
            <a:r>
              <a:rPr lang="en-US" sz="2200" dirty="0">
                <a:solidFill>
                  <a:srgbClr val="0070C0"/>
                </a:solidFill>
              </a:rPr>
              <a:t>former spokesperson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](U of Iceland)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Rustam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Balafendiev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(U of Iceland)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Gagandeep Kaur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Gaganpreet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Singh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Jianyang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Qi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Jacob Lindahl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Analysis: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Jan Conrad (</a:t>
            </a:r>
            <a:r>
              <a:rPr lang="en-US" sz="2200" dirty="0">
                <a:solidFill>
                  <a:srgbClr val="0070C0"/>
                </a:solidFill>
              </a:rPr>
              <a:t>Deputy Spokesperson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Andrea Gallo Rosso (</a:t>
            </a:r>
            <a:r>
              <a:rPr lang="en-US" sz="2200" dirty="0">
                <a:solidFill>
                  <a:srgbClr val="0070C0"/>
                </a:solidFill>
              </a:rPr>
              <a:t>Analysis co-lead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Andy Meyer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499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256B5-9D9F-2E0A-20A9-542D99963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666" y="276827"/>
            <a:ext cx="7584668" cy="6546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ALPHA Parameter Space</a:t>
            </a:r>
          </a:p>
        </p:txBody>
      </p:sp>
      <p:pic>
        <p:nvPicPr>
          <p:cNvPr id="8" name="Picture 7" descr="A diagram of a frequency&#10;&#10;AI-generated content may be incorrect.">
            <a:extLst>
              <a:ext uri="{FF2B5EF4-FFF2-40B4-BE49-F238E27FC236}">
                <a16:creationId xmlns:a16="http://schemas.microsoft.com/office/drawing/2014/main" id="{956028A2-45D6-51A4-9589-9173822B9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43" y="1194319"/>
            <a:ext cx="11452616" cy="52375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D2A234-2EE6-8AB8-C80A-53972FFE1E32}"/>
              </a:ext>
            </a:extLst>
          </p:cNvPr>
          <p:cNvSpPr txBox="1"/>
          <p:nvPr/>
        </p:nvSpPr>
        <p:spPr>
          <a:xfrm>
            <a:off x="7474226" y="4740351"/>
            <a:ext cx="3902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Ph. I:  2027 - (Fully funded)</a:t>
            </a:r>
          </a:p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Ph. II: 2029 - </a:t>
            </a:r>
          </a:p>
        </p:txBody>
      </p:sp>
    </p:spTree>
    <p:extLst>
      <p:ext uri="{BB962C8B-B14F-4D97-AF65-F5344CB8AC3E}">
        <p14:creationId xmlns:p14="http://schemas.microsoft.com/office/powerpoint/2010/main" val="155119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354F-6AFC-797E-29A0-2CDE5E7EC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37453"/>
            <a:ext cx="7729728" cy="118872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Spiral Method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B47EBE-D3F7-84EB-0E61-86F89D446DA0}"/>
              </a:ext>
            </a:extLst>
          </p:cNvPr>
          <p:cNvSpPr txBox="1"/>
          <p:nvPr/>
        </p:nvSpPr>
        <p:spPr>
          <a:xfrm>
            <a:off x="3804223" y="6108575"/>
            <a:ext cx="478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8-arm Spiral Electrical Field [Credit: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Junu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Jeong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]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D8AE05-0B7E-FDF5-4E76-9620819B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51710" y="1544433"/>
            <a:ext cx="4445882" cy="44458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B73902-E6AC-D112-2A56-A95C4D8BC0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94409" y="1546209"/>
            <a:ext cx="4445882" cy="444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63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2E536-125D-790C-7391-06FDB42F7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72432"/>
            <a:ext cx="7729728" cy="118872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Spiral Distribution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CF2646-921B-F07F-146C-01632D043B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742178" y="2061818"/>
                <a:ext cx="7729728" cy="310198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𝑠𝑝𝑖𝑟𝑎𝑙𝑠</m:t>
                        </m:r>
                      </m:sub>
                    </m:sSub>
                    <m:r>
                      <a:rPr lang="en-US" sz="27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𝑓𝑖𝑥𝑒𝑑</m:t>
                        </m:r>
                      </m:sub>
                    </m:sSub>
                    <m:r>
                      <a:rPr lang="en-US" sz="27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𝑡𝑢𝑛𝑎𝑏𝑙𝑒</m:t>
                        </m:r>
                      </m:sub>
                    </m:sSub>
                  </m:oMath>
                </a14:m>
                <a:endParaRPr lang="en-US" sz="2700" b="0" i="1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7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spiral</m:t>
                        </m:r>
                      </m:sub>
                    </m:sSub>
                    <m:r>
                      <a:rPr lang="en-US" sz="27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7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radial</m:t>
                        </m:r>
                      </m:sub>
                    </m:sSub>
                  </m:oMath>
                </a14:m>
                <a:endParaRPr lang="en-US" sz="2700" i="1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7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7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  <m:rad>
                      <m:radPr>
                        <m:degHide m:val="on"/>
                        <m:ctrlPr>
                          <a:rPr lang="en-US" sz="27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sz="27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7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7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7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7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7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7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7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7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sz="27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7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7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7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7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7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7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7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den>
                        </m:f>
                        <m:r>
                          <a:rPr lang="en-US" sz="27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∙(</m:t>
                        </m:r>
                        <m:r>
                          <a:rPr lang="en-US" sz="27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7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−1)</m:t>
                        </m:r>
                      </m:e>
                    </m:rad>
                  </m:oMath>
                </a14:m>
                <a:endParaRPr lang="en-US" sz="27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7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7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27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7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sz="27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7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7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7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7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sz="27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 </m:t>
                            </m:r>
                            <m:r>
                              <a:rPr lang="en-US" sz="27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7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7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m:rPr>
                                <m:sty m:val="p"/>
                              </m:rPr>
                              <a:rPr lang="en-US" sz="27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Cross</m:t>
                            </m:r>
                            <m:r>
                              <a:rPr lang="en-US" sz="27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27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sectional</m:t>
                            </m:r>
                            <m:r>
                              <a:rPr lang="en-US" sz="27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7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Area</m:t>
                            </m:r>
                          </m:den>
                        </m:f>
                      </m:e>
                    </m:rad>
                  </m:oMath>
                </a14:m>
                <a:endParaRPr lang="en-US" sz="27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27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CF2646-921B-F07F-146C-01632D043B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42178" y="2061818"/>
                <a:ext cx="7729728" cy="3101983"/>
              </a:xfrm>
              <a:blipFill>
                <a:blip r:embed="rId2"/>
                <a:stretch>
                  <a:fillRect l="-1311" t="-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167CE3E3-F94D-A5B5-2BD6-A478FAE2F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19" y="1451147"/>
            <a:ext cx="7632659" cy="487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70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02F1F-C6E1-B8F1-C849-DC190DF26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80921"/>
            <a:ext cx="7729728" cy="118872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6-arm Prototype</a:t>
            </a:r>
          </a:p>
        </p:txBody>
      </p:sp>
      <p:pic>
        <p:nvPicPr>
          <p:cNvPr id="4" name="Picture 3" descr="A circular pattern with red and blue dots&#10;&#10;Description automatically generated with medium confidence">
            <a:extLst>
              <a:ext uri="{FF2B5EF4-FFF2-40B4-BE49-F238E27FC236}">
                <a16:creationId xmlns:a16="http://schemas.microsoft.com/office/drawing/2014/main" id="{A1EA29E4-7969-5721-EF16-1B2D9FDB7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399" y="1578401"/>
            <a:ext cx="3543084" cy="3543084"/>
          </a:xfrm>
          <a:prstGeom prst="rect">
            <a:avLst/>
          </a:prstGeom>
        </p:spPr>
      </p:pic>
      <p:pic>
        <p:nvPicPr>
          <p:cNvPr id="6" name="Picture 5" descr="A colorful circle with dots&#10;&#10;Description automatically generated">
            <a:extLst>
              <a:ext uri="{FF2B5EF4-FFF2-40B4-BE49-F238E27FC236}">
                <a16:creationId xmlns:a16="http://schemas.microsoft.com/office/drawing/2014/main" id="{15BA8D7E-9AC0-6AF0-2FA6-623AF836F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518" y="1578401"/>
            <a:ext cx="3543084" cy="3543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9E56D7-03A2-E29D-1938-E28DD0F45176}"/>
                  </a:ext>
                </a:extLst>
              </p:cNvPr>
              <p:cNvSpPr txBox="1"/>
              <p:nvPr/>
            </p:nvSpPr>
            <p:spPr>
              <a:xfrm>
                <a:off x="6462101" y="5121485"/>
                <a:ext cx="3249680" cy="515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74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748" i="1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74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2748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9E56D7-03A2-E29D-1938-E28DD0F45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101" y="5121485"/>
                <a:ext cx="3249680" cy="5152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818607-F92A-F226-E062-6CDFC3FC9108}"/>
                  </a:ext>
                </a:extLst>
              </p:cNvPr>
              <p:cNvSpPr txBox="1"/>
              <p:nvPr/>
            </p:nvSpPr>
            <p:spPr>
              <a:xfrm>
                <a:off x="2783544" y="5089171"/>
                <a:ext cx="2946356" cy="515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74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748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74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2748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818607-F92A-F226-E062-6CDFC3FC9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544" y="5089171"/>
                <a:ext cx="2946356" cy="5152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880E096-9F14-53E9-4874-3FBFF20B9A02}"/>
              </a:ext>
            </a:extLst>
          </p:cNvPr>
          <p:cNvSpPr txBox="1"/>
          <p:nvPr/>
        </p:nvSpPr>
        <p:spPr>
          <a:xfrm>
            <a:off x="5089804" y="5845983"/>
            <a:ext cx="4871060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960" b="1" dirty="0">
                <a:solidFill>
                  <a:schemeClr val="accent1"/>
                </a:solidFill>
                <a:latin typeface="+mj-lt"/>
              </a:rPr>
              <a:t>Frequency</a:t>
            </a:r>
            <a:endParaRPr lang="en-KR" sz="2960" b="1" dirty="0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FE756AB-EDBF-4534-638E-83E4D3F82AF1}"/>
              </a:ext>
            </a:extLst>
          </p:cNvPr>
          <p:cNvCxnSpPr>
            <a:cxnSpLocks/>
          </p:cNvCxnSpPr>
          <p:nvPr/>
        </p:nvCxnSpPr>
        <p:spPr>
          <a:xfrm flipH="1">
            <a:off x="3658974" y="6119904"/>
            <a:ext cx="3950688" cy="0"/>
          </a:xfrm>
          <a:prstGeom prst="straightConnector1">
            <a:avLst/>
          </a:prstGeom>
          <a:ln w="152400">
            <a:solidFill>
              <a:schemeClr val="accent1">
                <a:alpha val="67375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663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EB79D-609F-3039-E79E-01A65096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09042"/>
            <a:ext cx="7729728" cy="118872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2D Spiral Simulation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54540-B148-1EF5-9978-3A22074B1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084" y="1563437"/>
            <a:ext cx="8479832" cy="3731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554198-C25D-2E9F-DC76-B4D4F8F78C8F}"/>
              </a:ext>
            </a:extLst>
          </p:cNvPr>
          <p:cNvSpPr txBox="1"/>
          <p:nvPr/>
        </p:nvSpPr>
        <p:spPr>
          <a:xfrm>
            <a:off x="1516449" y="5460238"/>
            <a:ext cx="965229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form factor and quality factor for 2D simulation of a 6-arm Spiral resonator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[arXiv:2508.18145]</a:t>
            </a:r>
            <a:endParaRPr lang="en-KR" sz="27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300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31B34-603F-8318-60C3-5BBCC0540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22653"/>
            <a:ext cx="7729728" cy="118872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Scanning Rates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A0B1A-9731-7139-05CD-690CF173A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11484-F050-FD89-0E62-B44E85DF3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211" y="1551709"/>
            <a:ext cx="7783653" cy="4670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0D01BE-31F6-6EDD-564A-BE6EC750D3E6}"/>
              </a:ext>
            </a:extLst>
          </p:cNvPr>
          <p:cNvSpPr txBox="1"/>
          <p:nvPr/>
        </p:nvSpPr>
        <p:spPr>
          <a:xfrm>
            <a:off x="1229735" y="6300904"/>
            <a:ext cx="7783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Comparison of Scanning Rates for 8-arm spiral [arXiv:2508.18145]</a:t>
            </a:r>
            <a:endParaRPr lang="en-K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1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A682A-BE9F-E045-390E-EA43F6BB7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976" y="434022"/>
            <a:ext cx="7729728" cy="118872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6-arm Prototype</a:t>
            </a:r>
          </a:p>
        </p:txBody>
      </p:sp>
      <p:pic>
        <p:nvPicPr>
          <p:cNvPr id="4" name="Picture 3" descr="A close-up of several spiraled objects&#10;&#10;Description automatically generated">
            <a:extLst>
              <a:ext uri="{FF2B5EF4-FFF2-40B4-BE49-F238E27FC236}">
                <a16:creationId xmlns:a16="http://schemas.microsoft.com/office/drawing/2014/main" id="{AA592B48-C100-B056-A29A-37FE9B62E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218" y="1879978"/>
            <a:ext cx="9593172" cy="4140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916C4E-81FF-21D4-9213-986642182303}"/>
                  </a:ext>
                </a:extLst>
              </p:cNvPr>
              <p:cNvSpPr txBox="1"/>
              <p:nvPr/>
            </p:nvSpPr>
            <p:spPr>
              <a:xfrm>
                <a:off x="1911270" y="6020687"/>
                <a:ext cx="2946356" cy="515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74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748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74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2748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916C4E-81FF-21D4-9213-986642182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270" y="6020687"/>
                <a:ext cx="2946356" cy="5152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BAC1E1-2A33-17A1-2871-EDEB4DE5496E}"/>
                  </a:ext>
                </a:extLst>
              </p:cNvPr>
              <p:cNvSpPr txBox="1"/>
              <p:nvPr/>
            </p:nvSpPr>
            <p:spPr>
              <a:xfrm>
                <a:off x="5345306" y="6020687"/>
                <a:ext cx="2946356" cy="515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748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748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748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74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2748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BAC1E1-2A33-17A1-2871-EDEB4DE54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306" y="6020687"/>
                <a:ext cx="2946356" cy="5152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0432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5F92D-22B3-15CB-E97C-4E2C5B93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304038"/>
            <a:ext cx="7729728" cy="118872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6-arm Mode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BB662-2BA6-1D95-F787-3041F8EFF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60DD8-B3C9-409C-5E66-D28679A8A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17" y="1731114"/>
            <a:ext cx="11847163" cy="3816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51FC2F-DDA3-477A-1127-4E4EB8B835AF}"/>
              </a:ext>
            </a:extLst>
          </p:cNvPr>
          <p:cNvSpPr txBox="1"/>
          <p:nvPr/>
        </p:nvSpPr>
        <p:spPr>
          <a:xfrm>
            <a:off x="2429917" y="5740027"/>
            <a:ext cx="69728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Mode Map and Form Factor of 6-arm prototype </a:t>
            </a:r>
          </a:p>
        </p:txBody>
      </p:sp>
    </p:spTree>
    <p:extLst>
      <p:ext uri="{BB962C8B-B14F-4D97-AF65-F5344CB8AC3E}">
        <p14:creationId xmlns:p14="http://schemas.microsoft.com/office/powerpoint/2010/main" val="212011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7BBB6-0E5B-2B34-F675-57E9B0BB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Outline of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4869C-62EC-596C-A9CF-4AFCC5AEF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153412"/>
            <a:ext cx="8117550" cy="4407045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Why the Axion?</a:t>
            </a:r>
          </a:p>
          <a:p>
            <a:r>
              <a:rPr lang="en-US" sz="2700" dirty="0" err="1">
                <a:solidFill>
                  <a:schemeClr val="accent1">
                    <a:lumMod val="75000"/>
                  </a:schemeClr>
                </a:solidFill>
              </a:rPr>
              <a:t>Haloscopes</a:t>
            </a:r>
            <a:endParaRPr lang="en-US" sz="27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Why Higher Mass? </a:t>
            </a:r>
          </a:p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Plasma </a:t>
            </a:r>
            <a:r>
              <a:rPr lang="en-US" sz="2700" dirty="0" err="1">
                <a:solidFill>
                  <a:schemeClr val="accent1">
                    <a:lumMod val="75000"/>
                  </a:schemeClr>
                </a:solidFill>
              </a:rPr>
              <a:t>Haloscopes</a:t>
            </a:r>
            <a:endParaRPr lang="en-US" sz="27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The Spiral Design </a:t>
            </a:r>
          </a:p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Prototype and Results</a:t>
            </a:r>
          </a:p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Dark Photon Run </a:t>
            </a:r>
          </a:p>
        </p:txBody>
      </p:sp>
    </p:spTree>
    <p:extLst>
      <p:ext uri="{BB962C8B-B14F-4D97-AF65-F5344CB8AC3E}">
        <p14:creationId xmlns:p14="http://schemas.microsoft.com/office/powerpoint/2010/main" val="3565748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D94D8-0C53-6A9C-EAF3-F429E4949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190963"/>
            <a:ext cx="7729728" cy="118872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6-arm Quality Factor and Bead Pull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97DB9-2794-45A8-5EA4-84173CB79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diagram of a graph&#10;&#10;Description automatically generated">
            <a:extLst>
              <a:ext uri="{FF2B5EF4-FFF2-40B4-BE49-F238E27FC236}">
                <a16:creationId xmlns:a16="http://schemas.microsoft.com/office/drawing/2014/main" id="{898D0411-AA2A-7564-C67D-4C194FEF6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239" y="1560312"/>
            <a:ext cx="8349521" cy="4174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1F9BC1-53EF-8F53-AE87-93EC5CDE5878}"/>
              </a:ext>
            </a:extLst>
          </p:cNvPr>
          <p:cNvSpPr txBox="1"/>
          <p:nvPr/>
        </p:nvSpPr>
        <p:spPr>
          <a:xfrm>
            <a:off x="2553324" y="5915702"/>
            <a:ext cx="74075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Simulated and Measured Quality Factor of 6-arm </a:t>
            </a:r>
          </a:p>
        </p:txBody>
      </p:sp>
    </p:spTree>
    <p:extLst>
      <p:ext uri="{BB962C8B-B14F-4D97-AF65-F5344CB8AC3E}">
        <p14:creationId xmlns:p14="http://schemas.microsoft.com/office/powerpoint/2010/main" val="2086854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13102-E2D2-22EE-D5F3-C4B924A73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69781"/>
            <a:ext cx="7729728" cy="118872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6-arm Quality Factor and Bead Pull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7C13A-ADE1-19E8-A2F5-37BA6A042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3675" y="6218134"/>
            <a:ext cx="7729728" cy="3101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Bead Pull Measurement of 6-arm Lowest Frequency </a:t>
            </a:r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800C75FE-1CB5-0B89-0A6D-9A2DE6A0D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588" y="1701977"/>
            <a:ext cx="6021543" cy="451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14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9E1CC-1DCE-5C3A-E37C-A71B7D7AB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67533"/>
            <a:ext cx="7729728" cy="118872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Dark Photon Run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CEAAC-39EF-BD66-3D19-4DA30AA06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8712" y="2358125"/>
            <a:ext cx="3641740" cy="3101983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Using 6-arm design </a:t>
            </a:r>
          </a:p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Aiming for 2026</a:t>
            </a:r>
          </a:p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Fully Conductive Support</a:t>
            </a:r>
          </a:p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9-12GHz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DD5AF-C4CA-93F6-B9F5-C87A7CB6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69" y="1862583"/>
            <a:ext cx="7292250" cy="4101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E87FCB-DAEE-3F6D-82BC-4686106888AC}"/>
              </a:ext>
            </a:extLst>
          </p:cNvPr>
          <p:cNvSpPr txBox="1"/>
          <p:nvPr/>
        </p:nvSpPr>
        <p:spPr>
          <a:xfrm>
            <a:off x="447870" y="5964474"/>
            <a:ext cx="7292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2D and 3D Simulations for the Dark Photon Spiral Resonator </a:t>
            </a:r>
          </a:p>
        </p:txBody>
      </p:sp>
    </p:spTree>
    <p:extLst>
      <p:ext uri="{BB962C8B-B14F-4D97-AF65-F5344CB8AC3E}">
        <p14:creationId xmlns:p14="http://schemas.microsoft.com/office/powerpoint/2010/main" val="2211208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B2CF3-2310-AAF3-C54D-0D61113D4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36904"/>
            <a:ext cx="7729728" cy="118872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A5DA12-40F1-FB52-4918-92CF3D2E7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5316" y="1878008"/>
            <a:ext cx="7729728" cy="3101983"/>
          </a:xfrm>
        </p:spPr>
        <p:txBody>
          <a:bodyPr>
            <a:noAutofit/>
          </a:bodyPr>
          <a:lstStyle/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ALPHA is a collaboration dedicated to exploring the high-mass axion range via plasma </a:t>
            </a:r>
            <a:r>
              <a:rPr lang="en-US" sz="2700" dirty="0" err="1">
                <a:solidFill>
                  <a:schemeClr val="accent1">
                    <a:lumMod val="75000"/>
                  </a:schemeClr>
                </a:solidFill>
              </a:rPr>
              <a:t>haloscopes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The Spiral approach allows for enhanced scanning speed and low mechanical complexity </a:t>
            </a:r>
          </a:p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The 6-arm prototype has demonstrated its feasibility and convergence between simulation and measurements </a:t>
            </a:r>
          </a:p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Aiming for a Dark Photon Run next year</a:t>
            </a:r>
          </a:p>
        </p:txBody>
      </p:sp>
    </p:spTree>
    <p:extLst>
      <p:ext uri="{BB962C8B-B14F-4D97-AF65-F5344CB8AC3E}">
        <p14:creationId xmlns:p14="http://schemas.microsoft.com/office/powerpoint/2010/main" val="985086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D244B-0006-B1F2-166C-BC66440E4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705" y="0"/>
            <a:ext cx="7648589" cy="75455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Back Up: Production: Post-inflation </a:t>
            </a:r>
          </a:p>
        </p:txBody>
      </p:sp>
      <p:pic>
        <p:nvPicPr>
          <p:cNvPr id="4" name="Online Media 3" descr="Dark Matter from Axion Strings - Axion Energy Density">
            <a:hlinkClick r:id="" action="ppaction://media"/>
            <a:extLst>
              <a:ext uri="{FF2B5EF4-FFF2-40B4-BE49-F238E27FC236}">
                <a16:creationId xmlns:a16="http://schemas.microsoft.com/office/drawing/2014/main" id="{A32247ED-FF31-5C4C-5080-8CCBDC259F1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92843" y="939132"/>
            <a:ext cx="5659176" cy="5659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95B9E-FD78-1D24-ABAC-B5C01D666F7A}"/>
              </a:ext>
            </a:extLst>
          </p:cNvPr>
          <p:cNvSpPr txBox="1"/>
          <p:nvPr/>
        </p:nvSpPr>
        <p:spPr>
          <a:xfrm>
            <a:off x="9071898" y="4566983"/>
            <a:ext cx="31201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Buschmann</a:t>
            </a:r>
            <a:r>
              <a:rPr lang="en-US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, M., Foster, J.W., Hook, A. </a:t>
            </a:r>
            <a:r>
              <a:rPr lang="en-US" b="0" i="1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et al.</a:t>
            </a:r>
            <a:r>
              <a:rPr lang="en-US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 Dark matter from axion strings with adaptive mesh refinement. </a:t>
            </a:r>
            <a:r>
              <a:rPr lang="en-US" b="0" i="1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Nat </a:t>
            </a:r>
            <a:r>
              <a:rPr lang="en-US" b="0" i="1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Commun</a:t>
            </a:r>
            <a:r>
              <a:rPr lang="en-US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 </a:t>
            </a:r>
            <a:r>
              <a:rPr lang="en-US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13</a:t>
            </a:r>
            <a:r>
              <a:rPr lang="en-US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, 1049 (2022). https://</a:t>
            </a:r>
            <a:r>
              <a:rPr lang="en-US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doi.org</a:t>
            </a:r>
            <a:r>
              <a:rPr lang="en-US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/10.1038/s41467-022-28669-y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6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71015-06A4-97ED-B489-A03EC946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76211"/>
            <a:ext cx="7729728" cy="118872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Why the Axion?</a:t>
            </a:r>
          </a:p>
        </p:txBody>
      </p:sp>
      <p:pic>
        <p:nvPicPr>
          <p:cNvPr id="5" name="Content Placeholder 4" descr="A graph of a number of models&#10;&#10;Description automatically generated with medium confidence">
            <a:extLst>
              <a:ext uri="{FF2B5EF4-FFF2-40B4-BE49-F238E27FC236}">
                <a16:creationId xmlns:a16="http://schemas.microsoft.com/office/drawing/2014/main" id="{2DFBF0E4-75A9-137E-2F25-2F10108BF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490" y="2259004"/>
            <a:ext cx="5484569" cy="384300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951AE7-2271-D5EB-3AF7-2598B5690C5E}"/>
              </a:ext>
            </a:extLst>
          </p:cNvPr>
          <p:cNvSpPr txBox="1"/>
          <p:nvPr/>
        </p:nvSpPr>
        <p:spPr>
          <a:xfrm>
            <a:off x="794795" y="6102011"/>
            <a:ext cx="530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Credit: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nEDM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Search Collaboration at PSI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86C4AA-8E28-00EF-9864-4085A3C7FC0B}"/>
              </a:ext>
            </a:extLst>
          </p:cNvPr>
          <p:cNvSpPr txBox="1"/>
          <p:nvPr/>
        </p:nvSpPr>
        <p:spPr>
          <a:xfrm>
            <a:off x="794795" y="1739766"/>
            <a:ext cx="4730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Neutron Electron Dipole Moment (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nEDM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AC79DB-66DE-260B-30D8-652F8EB66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166" y="2362820"/>
            <a:ext cx="5650978" cy="34885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C6B95D-C8CC-A177-5249-A024E2E04165}"/>
              </a:ext>
            </a:extLst>
          </p:cNvPr>
          <p:cNvSpPr txBox="1"/>
          <p:nvPr/>
        </p:nvSpPr>
        <p:spPr>
          <a:xfrm>
            <a:off x="6396942" y="5851372"/>
            <a:ext cx="5301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Credit: </a:t>
            </a:r>
            <a:r>
              <a:rPr lang="en-US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ibm-plex-sans"/>
              </a:rPr>
              <a:t> L. </a:t>
            </a:r>
            <a:r>
              <a:rPr lang="en-US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ibm-plex-sans"/>
              </a:rPr>
              <a:t>Albarez-Gaume</a:t>
            </a:r>
            <a:r>
              <a:rPr lang="en-US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ibm-plex-sans"/>
              </a:rPr>
              <a:t> &amp; J. Ellis, Nature Physics, 2011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6192E9-0D2B-6616-3221-280784075353}"/>
              </a:ext>
            </a:extLst>
          </p:cNvPr>
          <p:cNvSpPr txBox="1"/>
          <p:nvPr/>
        </p:nvSpPr>
        <p:spPr>
          <a:xfrm>
            <a:off x="7977851" y="1739766"/>
            <a:ext cx="4730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Peccei-Quinn Theory</a:t>
            </a:r>
          </a:p>
        </p:txBody>
      </p:sp>
    </p:spTree>
    <p:extLst>
      <p:ext uri="{BB962C8B-B14F-4D97-AF65-F5344CB8AC3E}">
        <p14:creationId xmlns:p14="http://schemas.microsoft.com/office/powerpoint/2010/main" val="359283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5EBC3-EDE6-6EEF-FBBB-DCC9E9FD0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27"/>
            <a:ext cx="10354519" cy="809367"/>
          </a:xfrm>
        </p:spPr>
        <p:txBody>
          <a:bodyPr/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Haloscopes</a:t>
            </a:r>
            <a:r>
              <a:rPr lang="en-US" dirty="0"/>
              <a:t> </a:t>
            </a:r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E2EA722A-DC75-A11B-8255-608E2D226CEA}"/>
              </a:ext>
            </a:extLst>
          </p:cNvPr>
          <p:cNvSpPr/>
          <p:nvPr/>
        </p:nvSpPr>
        <p:spPr>
          <a:xfrm>
            <a:off x="2397891" y="2261923"/>
            <a:ext cx="2326512" cy="3453126"/>
          </a:xfrm>
          <a:prstGeom prst="ca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95C4-EC12-6146-9585-FC4B1DAC3A7F}"/>
              </a:ext>
            </a:extLst>
          </p:cNvPr>
          <p:cNvSpPr/>
          <p:nvPr/>
        </p:nvSpPr>
        <p:spPr>
          <a:xfrm>
            <a:off x="838200" y="2118435"/>
            <a:ext cx="1230775" cy="371468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61B768-D097-5733-3CCD-46B42610C4B7}"/>
              </a:ext>
            </a:extLst>
          </p:cNvPr>
          <p:cNvSpPr/>
          <p:nvPr/>
        </p:nvSpPr>
        <p:spPr>
          <a:xfrm>
            <a:off x="5105538" y="2104875"/>
            <a:ext cx="1230775" cy="371468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n 9">
            <a:extLst>
              <a:ext uri="{FF2B5EF4-FFF2-40B4-BE49-F238E27FC236}">
                <a16:creationId xmlns:a16="http://schemas.microsoft.com/office/drawing/2014/main" id="{CC806772-EF20-22C5-45B7-1FF9A2FD91CF}"/>
              </a:ext>
            </a:extLst>
          </p:cNvPr>
          <p:cNvSpPr/>
          <p:nvPr/>
        </p:nvSpPr>
        <p:spPr>
          <a:xfrm>
            <a:off x="4198717" y="3001981"/>
            <a:ext cx="300942" cy="2453833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AF884BD-B349-DB15-7EE7-02B3357828CC}"/>
              </a:ext>
            </a:extLst>
          </p:cNvPr>
          <p:cNvCxnSpPr>
            <a:cxnSpLocks/>
          </p:cNvCxnSpPr>
          <p:nvPr/>
        </p:nvCxnSpPr>
        <p:spPr>
          <a:xfrm flipV="1">
            <a:off x="2821330" y="919167"/>
            <a:ext cx="0" cy="5393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EA65356-F716-48C7-9B6C-0CBC4B6AC924}"/>
              </a:ext>
            </a:extLst>
          </p:cNvPr>
          <p:cNvCxnSpPr>
            <a:cxnSpLocks/>
          </p:cNvCxnSpPr>
          <p:nvPr/>
        </p:nvCxnSpPr>
        <p:spPr>
          <a:xfrm flipV="1">
            <a:off x="3390419" y="919167"/>
            <a:ext cx="0" cy="5393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681FD7-B2CA-68CB-BD43-A436BDBF72CB}"/>
              </a:ext>
            </a:extLst>
          </p:cNvPr>
          <p:cNvCxnSpPr>
            <a:cxnSpLocks/>
          </p:cNvCxnSpPr>
          <p:nvPr/>
        </p:nvCxnSpPr>
        <p:spPr>
          <a:xfrm flipV="1">
            <a:off x="3980727" y="893036"/>
            <a:ext cx="36791" cy="5419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A299CA6-F7B6-7DBB-1088-4327E6ACB215}"/>
              </a:ext>
            </a:extLst>
          </p:cNvPr>
          <p:cNvCxnSpPr>
            <a:cxnSpLocks/>
          </p:cNvCxnSpPr>
          <p:nvPr/>
        </p:nvCxnSpPr>
        <p:spPr>
          <a:xfrm flipV="1">
            <a:off x="4478439" y="919167"/>
            <a:ext cx="21219" cy="5393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A39DB5-64B5-D40F-0A67-90EBCBE539F3}"/>
                  </a:ext>
                </a:extLst>
              </p:cNvPr>
              <p:cNvSpPr txBox="1"/>
              <p:nvPr/>
            </p:nvSpPr>
            <p:spPr>
              <a:xfrm>
                <a:off x="2936570" y="1300694"/>
                <a:ext cx="1423045" cy="310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A39DB5-64B5-D40F-0A67-90EBCBE53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570" y="1300694"/>
                <a:ext cx="1423045" cy="310598"/>
              </a:xfrm>
              <a:prstGeom prst="rect">
                <a:avLst/>
              </a:prstGeom>
              <a:blipFill>
                <a:blip r:embed="rId2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6AE9B40-82A5-BFFA-45F9-4ACD33E096AF}"/>
              </a:ext>
            </a:extLst>
          </p:cNvPr>
          <p:cNvSpPr txBox="1"/>
          <p:nvPr/>
        </p:nvSpPr>
        <p:spPr>
          <a:xfrm>
            <a:off x="964560" y="5845694"/>
            <a:ext cx="145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Solenoid</a:t>
            </a:r>
            <a:r>
              <a:rPr lang="en-US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3E3574-7BD4-97A0-81F1-299390B8561C}"/>
              </a:ext>
            </a:extLst>
          </p:cNvPr>
          <p:cNvSpPr txBox="1"/>
          <p:nvPr/>
        </p:nvSpPr>
        <p:spPr>
          <a:xfrm>
            <a:off x="5207644" y="5900637"/>
            <a:ext cx="145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Solenoid</a:t>
            </a:r>
            <a:r>
              <a:rPr 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0A57E1-3977-A2F9-09D3-1862715DC848}"/>
              </a:ext>
            </a:extLst>
          </p:cNvPr>
          <p:cNvSpPr txBox="1"/>
          <p:nvPr/>
        </p:nvSpPr>
        <p:spPr>
          <a:xfrm>
            <a:off x="3288314" y="1759134"/>
            <a:ext cx="145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Cavity</a:t>
            </a:r>
            <a:r>
              <a:rPr lang="en-US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0003DE-D211-AE83-1E71-3E740010CEFE}"/>
              </a:ext>
            </a:extLst>
          </p:cNvPr>
          <p:cNvSpPr txBox="1"/>
          <p:nvPr/>
        </p:nvSpPr>
        <p:spPr>
          <a:xfrm>
            <a:off x="3749234" y="5732023"/>
            <a:ext cx="145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Tuning Rod</a:t>
            </a:r>
            <a:r>
              <a:rPr lang="en-US" dirty="0"/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15277C-B406-5BFF-68D5-FC70455C58CC}"/>
              </a:ext>
            </a:extLst>
          </p:cNvPr>
          <p:cNvSpPr txBox="1"/>
          <p:nvPr/>
        </p:nvSpPr>
        <p:spPr>
          <a:xfrm>
            <a:off x="1981202" y="6364136"/>
            <a:ext cx="3159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Example Traditional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Haloscope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3271F3-0D99-1783-AD14-532053F2736F}"/>
                  </a:ext>
                </a:extLst>
              </p:cNvPr>
              <p:cNvSpPr txBox="1"/>
              <p:nvPr/>
            </p:nvSpPr>
            <p:spPr>
              <a:xfrm>
                <a:off x="7230996" y="2162305"/>
                <a:ext cx="4623904" cy="4133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700" dirty="0">
                    <a:solidFill>
                      <a:schemeClr val="accent1">
                        <a:lumMod val="75000"/>
                      </a:schemeClr>
                    </a:solidFill>
                  </a:rPr>
                  <a:t>Signal Power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7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7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sz="27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sSup>
                      <m:sSupPr>
                        <m:ctrlP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7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𝐶𝑄</m:t>
                    </m:r>
                  </m:oMath>
                </a14:m>
                <a:r>
                  <a:rPr lang="en-US" sz="27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700" dirty="0">
                    <a:solidFill>
                      <a:schemeClr val="accent1">
                        <a:lumMod val="75000"/>
                      </a:schemeClr>
                    </a:solidFill>
                  </a:rPr>
                  <a:t>Scanning Rate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7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7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27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700" dirty="0">
                    <a:solidFill>
                      <a:schemeClr val="accent1">
                        <a:lumMod val="75000"/>
                      </a:schemeClr>
                    </a:solidFill>
                  </a:rPr>
                  <a:t>Form Factor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8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1" i="0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800" b="1" i="0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sSub>
                                      <m:sSubPr>
                                        <m:ctrlPr>
                                          <a:rPr lang="en-US" sz="2800" b="1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𝑩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ext</m:t>
                                        </m:r>
                                      </m:sub>
                                    </m:sSub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  <m:sSup>
                              <m:sSupPr>
                                <m:ctrlPr>
                                  <a:rPr lang="en-US" sz="2800" b="1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800" b="1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1" i="0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𝐄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800" b="0" i="0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nary>
                              <m:naryPr>
                                <m:limLoc m:val="undOvr"/>
                                <m:subHide m:val="on"/>
                                <m:supHide m:val="on"/>
                                <m:ctrlPr>
                                  <a:rPr lang="en-US" sz="28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b="1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1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1" i="0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𝐁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800" b="0" i="0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ext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2800" b="0" i="0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nary>
                          </m:e>
                        </m:nary>
                      </m:den>
                    </m:f>
                  </m:oMath>
                </a14:m>
                <a:endParaRPr lang="en-US" sz="27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700" dirty="0">
                    <a:solidFill>
                      <a:schemeClr val="accent1">
                        <a:lumMod val="75000"/>
                      </a:schemeClr>
                    </a:solidFill>
                  </a:rPr>
                  <a:t>Frequency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𝑐𝑎𝑣𝑖𝑡𝑦</m:t>
                        </m:r>
                      </m:sub>
                    </m:sSub>
                    <m:r>
                      <a:rPr lang="en-US" sz="27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27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3271F3-0D99-1783-AD14-532053F27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996" y="2162305"/>
                <a:ext cx="4623904" cy="4133183"/>
              </a:xfrm>
              <a:prstGeom prst="rect">
                <a:avLst/>
              </a:prstGeom>
              <a:blipFill>
                <a:blip r:embed="rId3"/>
                <a:stretch>
                  <a:fillRect l="-2192" t="-1534" b="-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46B6E8-57A7-2C68-ADAD-368ABEC4A3FD}"/>
              </a:ext>
            </a:extLst>
          </p:cNvPr>
          <p:cNvCxnSpPr/>
          <p:nvPr/>
        </p:nvCxnSpPr>
        <p:spPr>
          <a:xfrm flipV="1">
            <a:off x="3048000" y="1202056"/>
            <a:ext cx="0" cy="12495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BA9B4EE-C2A1-EF21-FD4F-0227E5FA2BF2}"/>
              </a:ext>
            </a:extLst>
          </p:cNvPr>
          <p:cNvCxnSpPr/>
          <p:nvPr/>
        </p:nvCxnSpPr>
        <p:spPr>
          <a:xfrm>
            <a:off x="3048000" y="1202056"/>
            <a:ext cx="43202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F2AC663-2246-3A5C-E8C7-FE51EB14AA22}"/>
              </a:ext>
            </a:extLst>
          </p:cNvPr>
          <p:cNvCxnSpPr/>
          <p:nvPr/>
        </p:nvCxnSpPr>
        <p:spPr>
          <a:xfrm flipV="1">
            <a:off x="4198717" y="1417983"/>
            <a:ext cx="0" cy="10336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E83E461-B0BE-B9D3-3F64-1B83DFBFCA61}"/>
              </a:ext>
            </a:extLst>
          </p:cNvPr>
          <p:cNvCxnSpPr/>
          <p:nvPr/>
        </p:nvCxnSpPr>
        <p:spPr>
          <a:xfrm>
            <a:off x="4198717" y="1417983"/>
            <a:ext cx="31694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ame 29">
            <a:extLst>
              <a:ext uri="{FF2B5EF4-FFF2-40B4-BE49-F238E27FC236}">
                <a16:creationId xmlns:a16="http://schemas.microsoft.com/office/drawing/2014/main" id="{76477925-DB33-68B0-E284-4CDFCC4803F5}"/>
              </a:ext>
            </a:extLst>
          </p:cNvPr>
          <p:cNvSpPr/>
          <p:nvPr/>
        </p:nvSpPr>
        <p:spPr>
          <a:xfrm>
            <a:off x="7368210" y="919167"/>
            <a:ext cx="2002460" cy="989631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D8992B-239C-513B-8886-5E3BC2083606}"/>
              </a:ext>
            </a:extLst>
          </p:cNvPr>
          <p:cNvSpPr txBox="1"/>
          <p:nvPr/>
        </p:nvSpPr>
        <p:spPr>
          <a:xfrm>
            <a:off x="7859234" y="1147052"/>
            <a:ext cx="15770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VNA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4539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diagram of a graph&#10;&#10;Description automatically generated">
            <a:extLst>
              <a:ext uri="{FF2B5EF4-FFF2-40B4-BE49-F238E27FC236}">
                <a16:creationId xmlns:a16="http://schemas.microsoft.com/office/drawing/2014/main" id="{91361DDD-5594-1AFF-8256-B883B3EAE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238" y="227268"/>
            <a:ext cx="8287473" cy="65175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5BA7CEC-4383-6E40-DF08-B3F20FD9B47C}"/>
              </a:ext>
            </a:extLst>
          </p:cNvPr>
          <p:cNvSpPr txBox="1"/>
          <p:nvPr/>
        </p:nvSpPr>
        <p:spPr>
          <a:xfrm>
            <a:off x="9641711" y="5267493"/>
            <a:ext cx="2395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Credit: Ciaran O’Hare.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cajohare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axionlimits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Axionlimits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. https://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cajohare.github.io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  <a:p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AxionLimits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/, July 2020 </a:t>
            </a:r>
          </a:p>
        </p:txBody>
      </p:sp>
    </p:spTree>
    <p:extLst>
      <p:ext uri="{BB962C8B-B14F-4D97-AF65-F5344CB8AC3E}">
        <p14:creationId xmlns:p14="http://schemas.microsoft.com/office/powerpoint/2010/main" val="3933407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D3E6C-707E-90CF-21D1-29E03DC6B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67" y="277108"/>
            <a:ext cx="7729728" cy="1188720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Why Higher Mass: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Post-inflation </a:t>
            </a:r>
          </a:p>
        </p:txBody>
      </p:sp>
      <p:pic>
        <p:nvPicPr>
          <p:cNvPr id="5" name="Content Placeholder 4" descr="A screen shot of a black screen&#10;&#10;Description automatically generated">
            <a:extLst>
              <a:ext uri="{FF2B5EF4-FFF2-40B4-BE49-F238E27FC236}">
                <a16:creationId xmlns:a16="http://schemas.microsoft.com/office/drawing/2014/main" id="{B2B8574F-FCC5-60F4-DC6B-E9B3CA7F1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549" y="-4715563"/>
            <a:ext cx="11778363" cy="107843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1053EE-3950-5460-2E16-974C7629B1FE}"/>
              </a:ext>
            </a:extLst>
          </p:cNvPr>
          <p:cNvSpPr txBox="1"/>
          <p:nvPr/>
        </p:nvSpPr>
        <p:spPr>
          <a:xfrm>
            <a:off x="2355044" y="6068780"/>
            <a:ext cx="9630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Credit: Ciaran O’Hare.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cajohare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axionlimits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Axionlimits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https://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cajohare.github.io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AxionLimits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/, July 2020 </a:t>
            </a:r>
          </a:p>
        </p:txBody>
      </p:sp>
    </p:spTree>
    <p:extLst>
      <p:ext uri="{BB962C8B-B14F-4D97-AF65-F5344CB8AC3E}">
        <p14:creationId xmlns:p14="http://schemas.microsoft.com/office/powerpoint/2010/main" val="2445584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695B4-0527-C0D7-D694-0B7493C20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07" y="202125"/>
            <a:ext cx="8447374" cy="118872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Plasma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Haloscope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 Wire Metamaterial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13C9DF2-9071-5C2D-1627-8A15890090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2035" y="1830937"/>
                <a:ext cx="5780000" cy="4391451"/>
              </a:xfrm>
            </p:spPr>
            <p:txBody>
              <a:bodyPr>
                <a:normAutofit/>
              </a:bodyPr>
              <a:lstStyle/>
              <a:p>
                <a:r>
                  <a:rPr lang="en-US" sz="2700" dirty="0">
                    <a:solidFill>
                      <a:schemeClr val="accent1">
                        <a:lumMod val="75000"/>
                      </a:schemeClr>
                    </a:solidFill>
                  </a:rPr>
                  <a:t>M. Lawson et al (2019)</a:t>
                </a:r>
              </a:p>
              <a:p>
                <a:r>
                  <a:rPr lang="en-US" sz="2700" dirty="0">
                    <a:solidFill>
                      <a:schemeClr val="accent1">
                        <a:lumMod val="75000"/>
                      </a:schemeClr>
                    </a:solidFill>
                  </a:rPr>
                  <a:t>Wire Metamaterial </a:t>
                </a:r>
                <a:r>
                  <a:rPr lang="en-US" sz="2700" dirty="0">
                    <a:solidFill>
                      <a:schemeClr val="accent1">
                        <a:lumMod val="75000"/>
                      </a:schemeClr>
                    </a:solidFill>
                    <a:sym typeface="Wingdings" pitchFamily="2" charset="2"/>
                  </a:rPr>
                  <a:t> Artificial Plasma </a:t>
                </a:r>
              </a:p>
              <a:p>
                <a:r>
                  <a:rPr lang="en-US" sz="2700" dirty="0">
                    <a:solidFill>
                      <a:schemeClr val="accent1">
                        <a:lumMod val="75000"/>
                      </a:schemeClr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SupPr>
                      <m:e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𝜔</m:t>
                        </m:r>
                      </m:e>
                      <m:sub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𝑝</m:t>
                        </m:r>
                      </m:sub>
                      <m:sup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bSup>
                    <m:r>
                      <a:rPr lang="en-US" sz="27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 </m:t>
                    </m:r>
                    <m:f>
                      <m:fPr>
                        <m:ctrlP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𝜋</m:t>
                        </m:r>
                      </m:num>
                      <m:den>
                        <m:sSup>
                          <m:sSupPr>
                            <m:ctrlPr>
                              <a:rPr lang="en-US" sz="27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27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𝑠</m:t>
                            </m:r>
                          </m:e>
                          <m:sup>
                            <m:r>
                              <a:rPr lang="en-US" sz="27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27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log</m:t>
                        </m:r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⁡(</m:t>
                        </m:r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𝑠</m:t>
                        </m:r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/</m:t>
                        </m:r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𝑑</m:t>
                        </m:r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)</m:t>
                        </m:r>
                      </m:den>
                    </m:f>
                  </m:oMath>
                </a14:m>
                <a:endParaRPr lang="en-US" sz="2700" b="0" dirty="0">
                  <a:solidFill>
                    <a:schemeClr val="accent1">
                      <a:lumMod val="75000"/>
                    </a:schemeClr>
                  </a:solidFill>
                  <a:sym typeface="Wingdings" pitchFamily="2" charset="2"/>
                </a:endParaRPr>
              </a:p>
              <a:p>
                <a:pPr lvl="1"/>
                <a:r>
                  <a:rPr lang="en-US" sz="2500" i="1" dirty="0">
                    <a:solidFill>
                      <a:schemeClr val="accent1">
                        <a:lumMod val="75000"/>
                      </a:schemeClr>
                    </a:solidFill>
                  </a:rPr>
                  <a:t>s</a:t>
                </a:r>
                <a:r>
                  <a:rPr lang="en-US" sz="2500" dirty="0">
                    <a:solidFill>
                      <a:schemeClr val="accent1">
                        <a:lumMod val="75000"/>
                      </a:schemeClr>
                    </a:solidFill>
                  </a:rPr>
                  <a:t>: spacing</a:t>
                </a:r>
              </a:p>
              <a:p>
                <a:pPr lvl="1"/>
                <a:r>
                  <a:rPr lang="en-US" sz="2500" i="1" dirty="0">
                    <a:solidFill>
                      <a:schemeClr val="accent1">
                        <a:lumMod val="75000"/>
                      </a:schemeClr>
                    </a:solidFill>
                  </a:rPr>
                  <a:t>d</a:t>
                </a:r>
                <a:r>
                  <a:rPr lang="en-US" sz="2500" dirty="0">
                    <a:solidFill>
                      <a:schemeClr val="accent1">
                        <a:lumMod val="75000"/>
                      </a:schemeClr>
                    </a:solidFill>
                  </a:rPr>
                  <a:t>: diameter</a:t>
                </a:r>
              </a:p>
              <a:p>
                <a:r>
                  <a:rPr lang="en-US" sz="270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Frequencies: 10 GHz and upwards</a:t>
                </a:r>
                <a:endParaRPr lang="en-US" sz="2700" b="0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7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700" dirty="0">
                    <a:solidFill>
                      <a:schemeClr val="accent1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7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700" dirty="0">
                    <a:solidFill>
                      <a:schemeClr val="accent1">
                        <a:lumMod val="75000"/>
                      </a:schemeClr>
                    </a:solidFill>
                  </a:rPr>
                  <a:t> same as </a:t>
                </a:r>
                <a:r>
                  <a:rPr lang="en-US" sz="2700" dirty="0" err="1">
                    <a:solidFill>
                      <a:schemeClr val="accent1">
                        <a:lumMod val="75000"/>
                      </a:schemeClr>
                    </a:solidFill>
                  </a:rPr>
                  <a:t>Haloscope</a:t>
                </a:r>
                <a:endParaRPr lang="en-US" sz="27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13C9DF2-9071-5C2D-1627-8A15890090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2035" y="1830937"/>
                <a:ext cx="5780000" cy="4391451"/>
              </a:xfrm>
              <a:blipFill>
                <a:blip r:embed="rId2"/>
                <a:stretch>
                  <a:fillRect l="-1754" t="-1441" r="-3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31F5E4-58BF-76E6-E328-82D40EFDD8B5}"/>
              </a:ext>
            </a:extLst>
          </p:cNvPr>
          <p:cNvCxnSpPr>
            <a:cxnSpLocks/>
          </p:cNvCxnSpPr>
          <p:nvPr/>
        </p:nvCxnSpPr>
        <p:spPr>
          <a:xfrm>
            <a:off x="10203899" y="1497646"/>
            <a:ext cx="2100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80A8AEC-E40F-C057-12CA-241698198D91}"/>
              </a:ext>
            </a:extLst>
          </p:cNvPr>
          <p:cNvGrpSpPr/>
          <p:nvPr/>
        </p:nvGrpSpPr>
        <p:grpSpPr>
          <a:xfrm>
            <a:off x="6096000" y="1549927"/>
            <a:ext cx="4793461" cy="4658910"/>
            <a:chOff x="-249020" y="2259737"/>
            <a:chExt cx="12690039" cy="11739754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25E7B0A-E56C-3E3F-B7DF-ADDB0B0D0ED1}"/>
                </a:ext>
              </a:extLst>
            </p:cNvPr>
            <p:cNvSpPr/>
            <p:nvPr/>
          </p:nvSpPr>
          <p:spPr>
            <a:xfrm>
              <a:off x="-249020" y="2259737"/>
              <a:ext cx="12690039" cy="1173975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2D9669-B3E5-407D-8984-AE4D5ACF1D95}"/>
                </a:ext>
              </a:extLst>
            </p:cNvPr>
            <p:cNvSpPr/>
            <p:nvPr/>
          </p:nvSpPr>
          <p:spPr>
            <a:xfrm>
              <a:off x="866281" y="254549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8B3F338-97D1-6C07-527C-0D5D94E8AFBC}"/>
                </a:ext>
              </a:extLst>
            </p:cNvPr>
            <p:cNvSpPr/>
            <p:nvPr/>
          </p:nvSpPr>
          <p:spPr>
            <a:xfrm>
              <a:off x="1561070" y="254549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12C8FD6-5A40-3AEF-409E-AD910952E698}"/>
                </a:ext>
              </a:extLst>
            </p:cNvPr>
            <p:cNvSpPr/>
            <p:nvPr/>
          </p:nvSpPr>
          <p:spPr>
            <a:xfrm>
              <a:off x="171492" y="254549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B0B6715-A574-0C74-25B2-FE7640ADA063}"/>
                </a:ext>
              </a:extLst>
            </p:cNvPr>
            <p:cNvSpPr/>
            <p:nvPr/>
          </p:nvSpPr>
          <p:spPr>
            <a:xfrm>
              <a:off x="2255859" y="254548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05B9CAC-D425-6AEC-8BE9-C57C357BD303}"/>
                </a:ext>
              </a:extLst>
            </p:cNvPr>
            <p:cNvSpPr/>
            <p:nvPr/>
          </p:nvSpPr>
          <p:spPr>
            <a:xfrm>
              <a:off x="3645437" y="254549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FB7B5E4-5D79-1894-B52A-7D392BF6A717}"/>
                </a:ext>
              </a:extLst>
            </p:cNvPr>
            <p:cNvSpPr/>
            <p:nvPr/>
          </p:nvSpPr>
          <p:spPr>
            <a:xfrm>
              <a:off x="4340226" y="254548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109CE6F-ED43-D5B0-BDC5-FD624CB04EDB}"/>
                </a:ext>
              </a:extLst>
            </p:cNvPr>
            <p:cNvSpPr/>
            <p:nvPr/>
          </p:nvSpPr>
          <p:spPr>
            <a:xfrm>
              <a:off x="2950648" y="254549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6C0C67F-A89A-3700-A5DE-1F7183583394}"/>
                </a:ext>
              </a:extLst>
            </p:cNvPr>
            <p:cNvSpPr/>
            <p:nvPr/>
          </p:nvSpPr>
          <p:spPr>
            <a:xfrm>
              <a:off x="5035015" y="254548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FAF4318-3BC4-5BD6-1830-9DC8E9CDBB68}"/>
                </a:ext>
              </a:extLst>
            </p:cNvPr>
            <p:cNvSpPr/>
            <p:nvPr/>
          </p:nvSpPr>
          <p:spPr>
            <a:xfrm>
              <a:off x="6424593" y="254548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3011AD7-6197-40F0-7384-05ECFC69E99A}"/>
                </a:ext>
              </a:extLst>
            </p:cNvPr>
            <p:cNvSpPr/>
            <p:nvPr/>
          </p:nvSpPr>
          <p:spPr>
            <a:xfrm>
              <a:off x="7119382" y="254548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0987DFF-6FED-47B0-846E-1DCFFA3C1B72}"/>
                </a:ext>
              </a:extLst>
            </p:cNvPr>
            <p:cNvSpPr/>
            <p:nvPr/>
          </p:nvSpPr>
          <p:spPr>
            <a:xfrm>
              <a:off x="5729804" y="254548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9F33573-D089-5369-AF41-9C9E81F59ACD}"/>
                </a:ext>
              </a:extLst>
            </p:cNvPr>
            <p:cNvSpPr/>
            <p:nvPr/>
          </p:nvSpPr>
          <p:spPr>
            <a:xfrm>
              <a:off x="7814171" y="254548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26AF4EB-24DB-EEA4-512E-E3AACEACE1B2}"/>
                </a:ext>
              </a:extLst>
            </p:cNvPr>
            <p:cNvSpPr/>
            <p:nvPr/>
          </p:nvSpPr>
          <p:spPr>
            <a:xfrm>
              <a:off x="9203749" y="257019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C76C3BD-4139-9915-EE67-8DECA77B1D2C}"/>
                </a:ext>
              </a:extLst>
            </p:cNvPr>
            <p:cNvSpPr/>
            <p:nvPr/>
          </p:nvSpPr>
          <p:spPr>
            <a:xfrm>
              <a:off x="9898538" y="257019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AB7D845-F766-DDF0-EC83-EA9E116A66E1}"/>
                </a:ext>
              </a:extLst>
            </p:cNvPr>
            <p:cNvSpPr/>
            <p:nvPr/>
          </p:nvSpPr>
          <p:spPr>
            <a:xfrm>
              <a:off x="8508960" y="257019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1D5BCB0-22E1-4200-D75A-7D908B71029F}"/>
                </a:ext>
              </a:extLst>
            </p:cNvPr>
            <p:cNvSpPr/>
            <p:nvPr/>
          </p:nvSpPr>
          <p:spPr>
            <a:xfrm>
              <a:off x="10593327" y="257019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9323A20-E5E9-EFC2-5080-7342898FE863}"/>
                </a:ext>
              </a:extLst>
            </p:cNvPr>
            <p:cNvSpPr/>
            <p:nvPr/>
          </p:nvSpPr>
          <p:spPr>
            <a:xfrm>
              <a:off x="11288116" y="257019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B3925B1-5939-C5E0-EE23-47AF09C67C91}"/>
                </a:ext>
              </a:extLst>
            </p:cNvPr>
            <p:cNvSpPr/>
            <p:nvPr/>
          </p:nvSpPr>
          <p:spPr>
            <a:xfrm>
              <a:off x="11982905" y="257019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EBA0410-DEB0-8291-8D98-3799F27B854A}"/>
                </a:ext>
              </a:extLst>
            </p:cNvPr>
            <p:cNvSpPr/>
            <p:nvPr/>
          </p:nvSpPr>
          <p:spPr>
            <a:xfrm>
              <a:off x="866281" y="317233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BE5C4F1-2415-9B3D-2847-091D93C7F2AF}"/>
                </a:ext>
              </a:extLst>
            </p:cNvPr>
            <p:cNvSpPr/>
            <p:nvPr/>
          </p:nvSpPr>
          <p:spPr>
            <a:xfrm>
              <a:off x="1561070" y="317233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C223F2A-9890-9663-E937-433483BB54C9}"/>
                </a:ext>
              </a:extLst>
            </p:cNvPr>
            <p:cNvSpPr/>
            <p:nvPr/>
          </p:nvSpPr>
          <p:spPr>
            <a:xfrm>
              <a:off x="171492" y="317233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8BCDEC4-B83E-CC07-A811-3086D835A554}"/>
                </a:ext>
              </a:extLst>
            </p:cNvPr>
            <p:cNvSpPr/>
            <p:nvPr/>
          </p:nvSpPr>
          <p:spPr>
            <a:xfrm>
              <a:off x="2255859" y="317233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B6192F1-42B4-3159-FAC3-28523F120D7C}"/>
                </a:ext>
              </a:extLst>
            </p:cNvPr>
            <p:cNvSpPr/>
            <p:nvPr/>
          </p:nvSpPr>
          <p:spPr>
            <a:xfrm>
              <a:off x="3645437" y="317233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2A0C899-2934-4FA1-4DDA-D28D0A567DD2}"/>
                </a:ext>
              </a:extLst>
            </p:cNvPr>
            <p:cNvSpPr/>
            <p:nvPr/>
          </p:nvSpPr>
          <p:spPr>
            <a:xfrm>
              <a:off x="4340226" y="317233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61341A8-5167-D8BE-705C-70330179D91F}"/>
                </a:ext>
              </a:extLst>
            </p:cNvPr>
            <p:cNvSpPr/>
            <p:nvPr/>
          </p:nvSpPr>
          <p:spPr>
            <a:xfrm>
              <a:off x="2950648" y="317233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1468BC1-6E62-297F-08A2-A3887F26A480}"/>
                </a:ext>
              </a:extLst>
            </p:cNvPr>
            <p:cNvSpPr/>
            <p:nvPr/>
          </p:nvSpPr>
          <p:spPr>
            <a:xfrm>
              <a:off x="5035015" y="317233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CE031D6-A499-77C1-EF95-B8B73F0C6067}"/>
                </a:ext>
              </a:extLst>
            </p:cNvPr>
            <p:cNvSpPr/>
            <p:nvPr/>
          </p:nvSpPr>
          <p:spPr>
            <a:xfrm>
              <a:off x="6424593" y="317233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32B88DDB-52EF-10FD-A413-332F5634BF90}"/>
                </a:ext>
              </a:extLst>
            </p:cNvPr>
            <p:cNvSpPr/>
            <p:nvPr/>
          </p:nvSpPr>
          <p:spPr>
            <a:xfrm>
              <a:off x="7119382" y="317233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9CE7BC3-E0C6-42E5-358E-799F16FECE34}"/>
                </a:ext>
              </a:extLst>
            </p:cNvPr>
            <p:cNvSpPr/>
            <p:nvPr/>
          </p:nvSpPr>
          <p:spPr>
            <a:xfrm>
              <a:off x="5729804" y="317233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0058D26-F0F9-5BA6-2478-93E132178254}"/>
                </a:ext>
              </a:extLst>
            </p:cNvPr>
            <p:cNvSpPr/>
            <p:nvPr/>
          </p:nvSpPr>
          <p:spPr>
            <a:xfrm>
              <a:off x="7814171" y="317232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CD69183-3445-F53D-1811-9F8992A7EA58}"/>
                </a:ext>
              </a:extLst>
            </p:cNvPr>
            <p:cNvSpPr/>
            <p:nvPr/>
          </p:nvSpPr>
          <p:spPr>
            <a:xfrm>
              <a:off x="9203749" y="319704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99E450C-CD7E-1FB5-7614-67266D77BE0E}"/>
                </a:ext>
              </a:extLst>
            </p:cNvPr>
            <p:cNvSpPr/>
            <p:nvPr/>
          </p:nvSpPr>
          <p:spPr>
            <a:xfrm>
              <a:off x="9898538" y="319703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4B9C5F3-57A1-8DC7-940F-891F708C72D6}"/>
                </a:ext>
              </a:extLst>
            </p:cNvPr>
            <p:cNvSpPr/>
            <p:nvPr/>
          </p:nvSpPr>
          <p:spPr>
            <a:xfrm>
              <a:off x="8508960" y="319704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ABEDD22-BA55-6D66-27FA-D44A62ADD8C4}"/>
                </a:ext>
              </a:extLst>
            </p:cNvPr>
            <p:cNvSpPr/>
            <p:nvPr/>
          </p:nvSpPr>
          <p:spPr>
            <a:xfrm>
              <a:off x="10593327" y="319703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EAA50A0-9286-F1FF-7D42-7979AA1D1405}"/>
                </a:ext>
              </a:extLst>
            </p:cNvPr>
            <p:cNvSpPr/>
            <p:nvPr/>
          </p:nvSpPr>
          <p:spPr>
            <a:xfrm>
              <a:off x="11288116" y="319703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9E207D4-A0F6-CBC8-2EF6-866A5708699C}"/>
                </a:ext>
              </a:extLst>
            </p:cNvPr>
            <p:cNvSpPr/>
            <p:nvPr/>
          </p:nvSpPr>
          <p:spPr>
            <a:xfrm>
              <a:off x="11982905" y="319703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0737F7D-6EFA-E30B-7CD3-02C9C1C3E9B6}"/>
                </a:ext>
              </a:extLst>
            </p:cNvPr>
            <p:cNvSpPr/>
            <p:nvPr/>
          </p:nvSpPr>
          <p:spPr>
            <a:xfrm>
              <a:off x="866281" y="379917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0F694B5-0FBD-364B-31CD-64111868CA55}"/>
                </a:ext>
              </a:extLst>
            </p:cNvPr>
            <p:cNvSpPr/>
            <p:nvPr/>
          </p:nvSpPr>
          <p:spPr>
            <a:xfrm>
              <a:off x="1561070" y="379917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FAC03B0-51CF-8C43-28C7-2781AD82F4FD}"/>
                </a:ext>
              </a:extLst>
            </p:cNvPr>
            <p:cNvSpPr/>
            <p:nvPr/>
          </p:nvSpPr>
          <p:spPr>
            <a:xfrm>
              <a:off x="171492" y="379917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405DAE0-6062-55A9-3024-C6C90F1B6522}"/>
                </a:ext>
              </a:extLst>
            </p:cNvPr>
            <p:cNvSpPr/>
            <p:nvPr/>
          </p:nvSpPr>
          <p:spPr>
            <a:xfrm>
              <a:off x="2255859" y="379917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71D0FE9E-2B1C-B7F0-489A-9F5BACE7F255}"/>
                </a:ext>
              </a:extLst>
            </p:cNvPr>
            <p:cNvSpPr/>
            <p:nvPr/>
          </p:nvSpPr>
          <p:spPr>
            <a:xfrm>
              <a:off x="3645437" y="379917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DF170FB-E649-D5DD-5E14-253FAAF23147}"/>
                </a:ext>
              </a:extLst>
            </p:cNvPr>
            <p:cNvSpPr/>
            <p:nvPr/>
          </p:nvSpPr>
          <p:spPr>
            <a:xfrm>
              <a:off x="4340226" y="379917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2E5D7AF-8588-9C7F-47EA-6BADBCBF6858}"/>
                </a:ext>
              </a:extLst>
            </p:cNvPr>
            <p:cNvSpPr/>
            <p:nvPr/>
          </p:nvSpPr>
          <p:spPr>
            <a:xfrm>
              <a:off x="2950648" y="379917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9252746-CF0F-C384-9143-8399902285BF}"/>
                </a:ext>
              </a:extLst>
            </p:cNvPr>
            <p:cNvSpPr/>
            <p:nvPr/>
          </p:nvSpPr>
          <p:spPr>
            <a:xfrm>
              <a:off x="5035015" y="379917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4B40EAC-2E02-BAE3-F050-C42B9BDC4FCB}"/>
                </a:ext>
              </a:extLst>
            </p:cNvPr>
            <p:cNvSpPr/>
            <p:nvPr/>
          </p:nvSpPr>
          <p:spPr>
            <a:xfrm>
              <a:off x="6424593" y="379917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447CEC2-A2C1-C1DC-1B5D-CA86CA5491A9}"/>
                </a:ext>
              </a:extLst>
            </p:cNvPr>
            <p:cNvSpPr/>
            <p:nvPr/>
          </p:nvSpPr>
          <p:spPr>
            <a:xfrm>
              <a:off x="7119382" y="379917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EE07AC33-D946-3FCF-AB64-82AD1C050912}"/>
                </a:ext>
              </a:extLst>
            </p:cNvPr>
            <p:cNvSpPr/>
            <p:nvPr/>
          </p:nvSpPr>
          <p:spPr>
            <a:xfrm>
              <a:off x="5729804" y="379917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90F10B9-9F8C-4369-4FEF-716C25BB1895}"/>
                </a:ext>
              </a:extLst>
            </p:cNvPr>
            <p:cNvSpPr/>
            <p:nvPr/>
          </p:nvSpPr>
          <p:spPr>
            <a:xfrm>
              <a:off x="7814171" y="379916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99BC5D5E-585F-EDF5-747D-5D217577EBE6}"/>
                </a:ext>
              </a:extLst>
            </p:cNvPr>
            <p:cNvSpPr/>
            <p:nvPr/>
          </p:nvSpPr>
          <p:spPr>
            <a:xfrm>
              <a:off x="9203749" y="382388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8DDE0A5-04AE-233A-F0A8-A08022F029FC}"/>
                </a:ext>
              </a:extLst>
            </p:cNvPr>
            <p:cNvSpPr/>
            <p:nvPr/>
          </p:nvSpPr>
          <p:spPr>
            <a:xfrm>
              <a:off x="9898538" y="382387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81F1B36-208A-804A-EA9D-4861088598C3}"/>
                </a:ext>
              </a:extLst>
            </p:cNvPr>
            <p:cNvSpPr/>
            <p:nvPr/>
          </p:nvSpPr>
          <p:spPr>
            <a:xfrm>
              <a:off x="8508960" y="382388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D633F168-B916-FD70-97D8-773F94FA7231}"/>
                </a:ext>
              </a:extLst>
            </p:cNvPr>
            <p:cNvSpPr/>
            <p:nvPr/>
          </p:nvSpPr>
          <p:spPr>
            <a:xfrm>
              <a:off x="10593327" y="382387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B432272-1EC4-18B8-D42F-20BEF5397510}"/>
                </a:ext>
              </a:extLst>
            </p:cNvPr>
            <p:cNvSpPr/>
            <p:nvPr/>
          </p:nvSpPr>
          <p:spPr>
            <a:xfrm>
              <a:off x="11288116" y="382387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88606E0-1370-35B6-1BCF-FCA2C7B74EB2}"/>
                </a:ext>
              </a:extLst>
            </p:cNvPr>
            <p:cNvSpPr/>
            <p:nvPr/>
          </p:nvSpPr>
          <p:spPr>
            <a:xfrm>
              <a:off x="11982905" y="382387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C028BD8-E923-6FEA-052F-2156504E1D1E}"/>
                </a:ext>
              </a:extLst>
            </p:cNvPr>
            <p:cNvSpPr/>
            <p:nvPr/>
          </p:nvSpPr>
          <p:spPr>
            <a:xfrm>
              <a:off x="866281" y="445071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DF9E3E0-655C-7DCD-83E3-774A88F4CC6D}"/>
                </a:ext>
              </a:extLst>
            </p:cNvPr>
            <p:cNvSpPr/>
            <p:nvPr/>
          </p:nvSpPr>
          <p:spPr>
            <a:xfrm>
              <a:off x="1561070" y="445071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7C774C05-722B-37C5-16F6-03B4708B3A87}"/>
                </a:ext>
              </a:extLst>
            </p:cNvPr>
            <p:cNvSpPr/>
            <p:nvPr/>
          </p:nvSpPr>
          <p:spPr>
            <a:xfrm>
              <a:off x="171492" y="445071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7670C0B-9A04-61CC-E95E-84C0CED37D2C}"/>
                </a:ext>
              </a:extLst>
            </p:cNvPr>
            <p:cNvSpPr/>
            <p:nvPr/>
          </p:nvSpPr>
          <p:spPr>
            <a:xfrm>
              <a:off x="2255859" y="445071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C470054B-B7F4-9C31-6502-1D0E82D856CF}"/>
                </a:ext>
              </a:extLst>
            </p:cNvPr>
            <p:cNvSpPr/>
            <p:nvPr/>
          </p:nvSpPr>
          <p:spPr>
            <a:xfrm>
              <a:off x="3645437" y="445071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8B7C1066-111F-A412-5026-A92E1CF0EB2F}"/>
                </a:ext>
              </a:extLst>
            </p:cNvPr>
            <p:cNvSpPr/>
            <p:nvPr/>
          </p:nvSpPr>
          <p:spPr>
            <a:xfrm>
              <a:off x="4340226" y="445071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F63C7CD-3BD3-5209-FF81-FE581F202419}"/>
                </a:ext>
              </a:extLst>
            </p:cNvPr>
            <p:cNvSpPr/>
            <p:nvPr/>
          </p:nvSpPr>
          <p:spPr>
            <a:xfrm>
              <a:off x="2950648" y="445071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602F2E26-C0B2-CA3E-4252-B9E0E3F608CE}"/>
                </a:ext>
              </a:extLst>
            </p:cNvPr>
            <p:cNvSpPr/>
            <p:nvPr/>
          </p:nvSpPr>
          <p:spPr>
            <a:xfrm>
              <a:off x="5035015" y="445071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F4B3A3E1-54F3-5CEB-DE49-4CDC303FD769}"/>
                </a:ext>
              </a:extLst>
            </p:cNvPr>
            <p:cNvSpPr/>
            <p:nvPr/>
          </p:nvSpPr>
          <p:spPr>
            <a:xfrm>
              <a:off x="6424593" y="445071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14343A6-80C5-FD55-ED00-14BBF7AA8F12}"/>
                </a:ext>
              </a:extLst>
            </p:cNvPr>
            <p:cNvSpPr/>
            <p:nvPr/>
          </p:nvSpPr>
          <p:spPr>
            <a:xfrm>
              <a:off x="7119382" y="445071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40905469-2D79-8130-73ED-8E8FD8034D9B}"/>
                </a:ext>
              </a:extLst>
            </p:cNvPr>
            <p:cNvSpPr/>
            <p:nvPr/>
          </p:nvSpPr>
          <p:spPr>
            <a:xfrm>
              <a:off x="5729804" y="445071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A9D3E3D-ED0E-79D7-DDAE-61B4B7CBECDD}"/>
                </a:ext>
              </a:extLst>
            </p:cNvPr>
            <p:cNvSpPr/>
            <p:nvPr/>
          </p:nvSpPr>
          <p:spPr>
            <a:xfrm>
              <a:off x="7814171" y="445071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DB9946D9-8F98-FB17-F077-9DC34382CA49}"/>
                </a:ext>
              </a:extLst>
            </p:cNvPr>
            <p:cNvSpPr/>
            <p:nvPr/>
          </p:nvSpPr>
          <p:spPr>
            <a:xfrm>
              <a:off x="9203749" y="447542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23150F61-1995-1265-4228-A96A6E5865A2}"/>
                </a:ext>
              </a:extLst>
            </p:cNvPr>
            <p:cNvSpPr/>
            <p:nvPr/>
          </p:nvSpPr>
          <p:spPr>
            <a:xfrm>
              <a:off x="9898538" y="447542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8E9A519-38AC-C834-5501-2D987D17360A}"/>
                </a:ext>
              </a:extLst>
            </p:cNvPr>
            <p:cNvSpPr/>
            <p:nvPr/>
          </p:nvSpPr>
          <p:spPr>
            <a:xfrm>
              <a:off x="8508960" y="447542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41CFCB77-A385-CC51-FCC9-690C5B61727D}"/>
                </a:ext>
              </a:extLst>
            </p:cNvPr>
            <p:cNvSpPr/>
            <p:nvPr/>
          </p:nvSpPr>
          <p:spPr>
            <a:xfrm>
              <a:off x="10593327" y="447542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4394647D-2843-1FB8-AE0E-99207019C53B}"/>
                </a:ext>
              </a:extLst>
            </p:cNvPr>
            <p:cNvSpPr/>
            <p:nvPr/>
          </p:nvSpPr>
          <p:spPr>
            <a:xfrm>
              <a:off x="11288116" y="447542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CA538054-1ED3-7176-8BF0-75B6E34D9122}"/>
                </a:ext>
              </a:extLst>
            </p:cNvPr>
            <p:cNvSpPr/>
            <p:nvPr/>
          </p:nvSpPr>
          <p:spPr>
            <a:xfrm>
              <a:off x="11982905" y="447542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DBAADA29-3E9E-996E-1F2C-70A487B87A77}"/>
                </a:ext>
              </a:extLst>
            </p:cNvPr>
            <p:cNvSpPr/>
            <p:nvPr/>
          </p:nvSpPr>
          <p:spPr>
            <a:xfrm>
              <a:off x="866281" y="510226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B9EB7339-9004-F39F-E7E1-06B904AC684C}"/>
                </a:ext>
              </a:extLst>
            </p:cNvPr>
            <p:cNvSpPr/>
            <p:nvPr/>
          </p:nvSpPr>
          <p:spPr>
            <a:xfrm>
              <a:off x="1561070" y="510226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AABCC299-7B51-1111-C607-3C4B0D901621}"/>
                </a:ext>
              </a:extLst>
            </p:cNvPr>
            <p:cNvSpPr/>
            <p:nvPr/>
          </p:nvSpPr>
          <p:spPr>
            <a:xfrm>
              <a:off x="171492" y="510226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0A825820-3056-BB42-4F4F-3B7F89F6A94A}"/>
                </a:ext>
              </a:extLst>
            </p:cNvPr>
            <p:cNvSpPr/>
            <p:nvPr/>
          </p:nvSpPr>
          <p:spPr>
            <a:xfrm>
              <a:off x="2255859" y="510225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60569F3-ABF6-A4DA-BCA6-CA7764D593EA}"/>
                </a:ext>
              </a:extLst>
            </p:cNvPr>
            <p:cNvSpPr/>
            <p:nvPr/>
          </p:nvSpPr>
          <p:spPr>
            <a:xfrm>
              <a:off x="3645437" y="510226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CEB78182-E55E-F949-C501-4A008DBC9D15}"/>
                </a:ext>
              </a:extLst>
            </p:cNvPr>
            <p:cNvSpPr/>
            <p:nvPr/>
          </p:nvSpPr>
          <p:spPr>
            <a:xfrm>
              <a:off x="4340226" y="510225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BBEA2BD-9B99-3AEC-A9BD-D903ABFFD757}"/>
                </a:ext>
              </a:extLst>
            </p:cNvPr>
            <p:cNvSpPr/>
            <p:nvPr/>
          </p:nvSpPr>
          <p:spPr>
            <a:xfrm>
              <a:off x="2950648" y="510226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80CC41F5-3244-E88D-D734-96C0F2CC5123}"/>
                </a:ext>
              </a:extLst>
            </p:cNvPr>
            <p:cNvSpPr/>
            <p:nvPr/>
          </p:nvSpPr>
          <p:spPr>
            <a:xfrm>
              <a:off x="5035015" y="510225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632E3302-30F0-09C4-C43B-8E15F491F765}"/>
                </a:ext>
              </a:extLst>
            </p:cNvPr>
            <p:cNvSpPr/>
            <p:nvPr/>
          </p:nvSpPr>
          <p:spPr>
            <a:xfrm>
              <a:off x="6424593" y="510225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4EC59663-BB60-F112-B06E-E525263E5333}"/>
                </a:ext>
              </a:extLst>
            </p:cNvPr>
            <p:cNvSpPr/>
            <p:nvPr/>
          </p:nvSpPr>
          <p:spPr>
            <a:xfrm>
              <a:off x="7119382" y="510225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CA710B8F-6871-E242-6B8C-2ACFE412DB21}"/>
                </a:ext>
              </a:extLst>
            </p:cNvPr>
            <p:cNvSpPr/>
            <p:nvPr/>
          </p:nvSpPr>
          <p:spPr>
            <a:xfrm>
              <a:off x="5729804" y="510225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5A7C66A1-7E53-81A4-7D29-CC293A429626}"/>
                </a:ext>
              </a:extLst>
            </p:cNvPr>
            <p:cNvSpPr/>
            <p:nvPr/>
          </p:nvSpPr>
          <p:spPr>
            <a:xfrm>
              <a:off x="7814171" y="510225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6DBD39C7-4125-8809-7224-A199F524C676}"/>
                </a:ext>
              </a:extLst>
            </p:cNvPr>
            <p:cNvSpPr/>
            <p:nvPr/>
          </p:nvSpPr>
          <p:spPr>
            <a:xfrm>
              <a:off x="9203749" y="512696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5819138A-5724-4BF5-98A8-F24E44C02749}"/>
                </a:ext>
              </a:extLst>
            </p:cNvPr>
            <p:cNvSpPr/>
            <p:nvPr/>
          </p:nvSpPr>
          <p:spPr>
            <a:xfrm>
              <a:off x="9898538" y="512696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BB8DC046-5A15-66CF-F4D3-0E0EE945CCDF}"/>
                </a:ext>
              </a:extLst>
            </p:cNvPr>
            <p:cNvSpPr/>
            <p:nvPr/>
          </p:nvSpPr>
          <p:spPr>
            <a:xfrm>
              <a:off x="8508960" y="512696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DC748C3C-8C58-8172-F266-104157BEC594}"/>
                </a:ext>
              </a:extLst>
            </p:cNvPr>
            <p:cNvSpPr/>
            <p:nvPr/>
          </p:nvSpPr>
          <p:spPr>
            <a:xfrm>
              <a:off x="10593327" y="512696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94D03088-A93C-0EAF-D91A-EB963FC4B021}"/>
                </a:ext>
              </a:extLst>
            </p:cNvPr>
            <p:cNvSpPr/>
            <p:nvPr/>
          </p:nvSpPr>
          <p:spPr>
            <a:xfrm>
              <a:off x="11288116" y="512696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23FC278E-CEBD-A914-C33C-7AB25DF00A5C}"/>
                </a:ext>
              </a:extLst>
            </p:cNvPr>
            <p:cNvSpPr/>
            <p:nvPr/>
          </p:nvSpPr>
          <p:spPr>
            <a:xfrm>
              <a:off x="11982905" y="512696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9A90DCF0-21E2-095A-2BBF-75696943EF60}"/>
                </a:ext>
              </a:extLst>
            </p:cNvPr>
            <p:cNvSpPr/>
            <p:nvPr/>
          </p:nvSpPr>
          <p:spPr>
            <a:xfrm>
              <a:off x="866281" y="575380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7165F997-604E-95E5-F2B5-28CFC9FD49E2}"/>
                </a:ext>
              </a:extLst>
            </p:cNvPr>
            <p:cNvSpPr/>
            <p:nvPr/>
          </p:nvSpPr>
          <p:spPr>
            <a:xfrm>
              <a:off x="1561070" y="575379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69B7FE9D-E09A-2528-A9C6-1EDB7C211E65}"/>
                </a:ext>
              </a:extLst>
            </p:cNvPr>
            <p:cNvSpPr/>
            <p:nvPr/>
          </p:nvSpPr>
          <p:spPr>
            <a:xfrm>
              <a:off x="171492" y="575380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117954CF-EC8E-758D-387A-988039383641}"/>
                </a:ext>
              </a:extLst>
            </p:cNvPr>
            <p:cNvSpPr/>
            <p:nvPr/>
          </p:nvSpPr>
          <p:spPr>
            <a:xfrm>
              <a:off x="2255859" y="575379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2B9FF6DE-8971-11CA-915B-725770E1392F}"/>
                </a:ext>
              </a:extLst>
            </p:cNvPr>
            <p:cNvSpPr/>
            <p:nvPr/>
          </p:nvSpPr>
          <p:spPr>
            <a:xfrm>
              <a:off x="3645437" y="575379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9763FA00-32A7-8D19-7A55-5314A768636F}"/>
                </a:ext>
              </a:extLst>
            </p:cNvPr>
            <p:cNvSpPr/>
            <p:nvPr/>
          </p:nvSpPr>
          <p:spPr>
            <a:xfrm>
              <a:off x="4340226" y="575379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9A6A0ADD-D863-3950-4511-14AA36E450F3}"/>
                </a:ext>
              </a:extLst>
            </p:cNvPr>
            <p:cNvSpPr/>
            <p:nvPr/>
          </p:nvSpPr>
          <p:spPr>
            <a:xfrm>
              <a:off x="2950648" y="575379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DDD5632C-9492-3D09-2E1F-F42AF975F281}"/>
                </a:ext>
              </a:extLst>
            </p:cNvPr>
            <p:cNvSpPr/>
            <p:nvPr/>
          </p:nvSpPr>
          <p:spPr>
            <a:xfrm>
              <a:off x="5035015" y="575379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E4D1DCD5-01A2-5117-64D4-9BDB16F6F2E2}"/>
                </a:ext>
              </a:extLst>
            </p:cNvPr>
            <p:cNvSpPr/>
            <p:nvPr/>
          </p:nvSpPr>
          <p:spPr>
            <a:xfrm>
              <a:off x="6424593" y="575379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4D96ACB2-50EF-DCDA-5FA0-777F0E8A41E1}"/>
                </a:ext>
              </a:extLst>
            </p:cNvPr>
            <p:cNvSpPr/>
            <p:nvPr/>
          </p:nvSpPr>
          <p:spPr>
            <a:xfrm>
              <a:off x="7119382" y="575379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E1985B3B-6BBF-1CEC-2960-BF8B3FB41453}"/>
                </a:ext>
              </a:extLst>
            </p:cNvPr>
            <p:cNvSpPr/>
            <p:nvPr/>
          </p:nvSpPr>
          <p:spPr>
            <a:xfrm>
              <a:off x="5729804" y="575379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CEFD44EB-8C79-2BF6-A082-3958E402B9BC}"/>
                </a:ext>
              </a:extLst>
            </p:cNvPr>
            <p:cNvSpPr/>
            <p:nvPr/>
          </p:nvSpPr>
          <p:spPr>
            <a:xfrm>
              <a:off x="7814171" y="575379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B8B95F9E-BEF6-9886-2D7B-95DF1AB0DD92}"/>
                </a:ext>
              </a:extLst>
            </p:cNvPr>
            <p:cNvSpPr/>
            <p:nvPr/>
          </p:nvSpPr>
          <p:spPr>
            <a:xfrm>
              <a:off x="9203749" y="577850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E39DAF73-40AB-E862-D401-6EDD45884A02}"/>
                </a:ext>
              </a:extLst>
            </p:cNvPr>
            <p:cNvSpPr/>
            <p:nvPr/>
          </p:nvSpPr>
          <p:spPr>
            <a:xfrm>
              <a:off x="9898538" y="577850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26F17AE0-3EB3-33C6-F5A5-6FBBFBC6864A}"/>
                </a:ext>
              </a:extLst>
            </p:cNvPr>
            <p:cNvSpPr/>
            <p:nvPr/>
          </p:nvSpPr>
          <p:spPr>
            <a:xfrm>
              <a:off x="8508960" y="577850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34C48384-4A39-ED60-0BEB-031AE7D1CFBE}"/>
                </a:ext>
              </a:extLst>
            </p:cNvPr>
            <p:cNvSpPr/>
            <p:nvPr/>
          </p:nvSpPr>
          <p:spPr>
            <a:xfrm>
              <a:off x="10593327" y="577850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44FE55EC-772B-6B3E-AE45-E8C7B84E110E}"/>
                </a:ext>
              </a:extLst>
            </p:cNvPr>
            <p:cNvSpPr/>
            <p:nvPr/>
          </p:nvSpPr>
          <p:spPr>
            <a:xfrm>
              <a:off x="11288116" y="577850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73127A16-A868-363D-EE55-FD43E4E5DE4F}"/>
                </a:ext>
              </a:extLst>
            </p:cNvPr>
            <p:cNvSpPr/>
            <p:nvPr/>
          </p:nvSpPr>
          <p:spPr>
            <a:xfrm>
              <a:off x="11982905" y="577850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3C613286-24A3-F82E-5C8A-54198046F36A}"/>
                </a:ext>
              </a:extLst>
            </p:cNvPr>
            <p:cNvSpPr/>
            <p:nvPr/>
          </p:nvSpPr>
          <p:spPr>
            <a:xfrm>
              <a:off x="866281" y="640533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F739BDB5-AC16-4DB9-9EE2-32EEDE6B1082}"/>
                </a:ext>
              </a:extLst>
            </p:cNvPr>
            <p:cNvSpPr/>
            <p:nvPr/>
          </p:nvSpPr>
          <p:spPr>
            <a:xfrm>
              <a:off x="1561070" y="640533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A0E60AB-E16D-9170-5CA2-F28071D00A9C}"/>
                </a:ext>
              </a:extLst>
            </p:cNvPr>
            <p:cNvSpPr/>
            <p:nvPr/>
          </p:nvSpPr>
          <p:spPr>
            <a:xfrm>
              <a:off x="171492" y="640533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A9CA0C6F-D9A8-457C-B3AE-CDD624F54BBA}"/>
                </a:ext>
              </a:extLst>
            </p:cNvPr>
            <p:cNvSpPr/>
            <p:nvPr/>
          </p:nvSpPr>
          <p:spPr>
            <a:xfrm>
              <a:off x="2255859" y="640533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073CF307-38DC-6F4A-655D-C61BD0024C27}"/>
                </a:ext>
              </a:extLst>
            </p:cNvPr>
            <p:cNvSpPr/>
            <p:nvPr/>
          </p:nvSpPr>
          <p:spPr>
            <a:xfrm>
              <a:off x="3645437" y="640533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3ADE6D2D-25A6-0B2F-48B5-51F4D462F3D1}"/>
                </a:ext>
              </a:extLst>
            </p:cNvPr>
            <p:cNvSpPr/>
            <p:nvPr/>
          </p:nvSpPr>
          <p:spPr>
            <a:xfrm>
              <a:off x="4340226" y="640533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EFBE425A-49DB-EB6B-2DF4-9CDF928F57AE}"/>
                </a:ext>
              </a:extLst>
            </p:cNvPr>
            <p:cNvSpPr/>
            <p:nvPr/>
          </p:nvSpPr>
          <p:spPr>
            <a:xfrm>
              <a:off x="2950648" y="640533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0FF64ED0-75C2-C703-8495-9E31969A0AF1}"/>
                </a:ext>
              </a:extLst>
            </p:cNvPr>
            <p:cNvSpPr/>
            <p:nvPr/>
          </p:nvSpPr>
          <p:spPr>
            <a:xfrm>
              <a:off x="5035015" y="640533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9994B2A7-3BFE-5EE5-0C8B-4F42813A581C}"/>
                </a:ext>
              </a:extLst>
            </p:cNvPr>
            <p:cNvSpPr/>
            <p:nvPr/>
          </p:nvSpPr>
          <p:spPr>
            <a:xfrm>
              <a:off x="6424593" y="640533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F927C839-7A97-3A1A-C052-D7C270F71C3E}"/>
                </a:ext>
              </a:extLst>
            </p:cNvPr>
            <p:cNvSpPr/>
            <p:nvPr/>
          </p:nvSpPr>
          <p:spPr>
            <a:xfrm>
              <a:off x="7119382" y="640533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6C267867-D4C7-9A0B-5930-0711C7F9DDA7}"/>
                </a:ext>
              </a:extLst>
            </p:cNvPr>
            <p:cNvSpPr/>
            <p:nvPr/>
          </p:nvSpPr>
          <p:spPr>
            <a:xfrm>
              <a:off x="5729804" y="640533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791E0AFC-F67A-BCB0-6546-785EBE8C95B7}"/>
                </a:ext>
              </a:extLst>
            </p:cNvPr>
            <p:cNvSpPr/>
            <p:nvPr/>
          </p:nvSpPr>
          <p:spPr>
            <a:xfrm>
              <a:off x="7814171" y="640533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4F2B5248-5261-8CD7-8A77-5F209BD293A3}"/>
                </a:ext>
              </a:extLst>
            </p:cNvPr>
            <p:cNvSpPr/>
            <p:nvPr/>
          </p:nvSpPr>
          <p:spPr>
            <a:xfrm>
              <a:off x="9203749" y="643004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92D74733-F640-1816-6D08-1951E4C7D161}"/>
                </a:ext>
              </a:extLst>
            </p:cNvPr>
            <p:cNvSpPr/>
            <p:nvPr/>
          </p:nvSpPr>
          <p:spPr>
            <a:xfrm>
              <a:off x="9898538" y="643004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098434C8-E487-9B49-44C6-249B3A71E9AB}"/>
                </a:ext>
              </a:extLst>
            </p:cNvPr>
            <p:cNvSpPr/>
            <p:nvPr/>
          </p:nvSpPr>
          <p:spPr>
            <a:xfrm>
              <a:off x="8508960" y="643004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1B953B0B-F144-8B92-E2E6-5DCBF8005050}"/>
                </a:ext>
              </a:extLst>
            </p:cNvPr>
            <p:cNvSpPr/>
            <p:nvPr/>
          </p:nvSpPr>
          <p:spPr>
            <a:xfrm>
              <a:off x="10593327" y="643004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71FA644B-550A-50B4-66D5-6EFB98A1900E}"/>
                </a:ext>
              </a:extLst>
            </p:cNvPr>
            <p:cNvSpPr/>
            <p:nvPr/>
          </p:nvSpPr>
          <p:spPr>
            <a:xfrm>
              <a:off x="11288116" y="643004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6F64B347-B8C4-54ED-0388-BA23D7644092}"/>
                </a:ext>
              </a:extLst>
            </p:cNvPr>
            <p:cNvSpPr/>
            <p:nvPr/>
          </p:nvSpPr>
          <p:spPr>
            <a:xfrm>
              <a:off x="11982905" y="643004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EEDA0DBA-DC2A-8F41-44F4-3212D1B88DB0}"/>
                </a:ext>
              </a:extLst>
            </p:cNvPr>
            <p:cNvSpPr/>
            <p:nvPr/>
          </p:nvSpPr>
          <p:spPr>
            <a:xfrm>
              <a:off x="866281" y="705430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D4FC449-FBD8-77A1-DBA5-ABC0012BF3E5}"/>
                </a:ext>
              </a:extLst>
            </p:cNvPr>
            <p:cNvSpPr/>
            <p:nvPr/>
          </p:nvSpPr>
          <p:spPr>
            <a:xfrm>
              <a:off x="1561070" y="705430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B2688033-13FB-C7F3-EA13-AE0EE8A56ABF}"/>
                </a:ext>
              </a:extLst>
            </p:cNvPr>
            <p:cNvSpPr/>
            <p:nvPr/>
          </p:nvSpPr>
          <p:spPr>
            <a:xfrm>
              <a:off x="171492" y="705430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CF2C31C7-704C-275D-5DD7-69881B7B898E}"/>
                </a:ext>
              </a:extLst>
            </p:cNvPr>
            <p:cNvSpPr/>
            <p:nvPr/>
          </p:nvSpPr>
          <p:spPr>
            <a:xfrm>
              <a:off x="2255859" y="705430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10689818-BCD3-849A-7EC2-25555C11B026}"/>
                </a:ext>
              </a:extLst>
            </p:cNvPr>
            <p:cNvSpPr/>
            <p:nvPr/>
          </p:nvSpPr>
          <p:spPr>
            <a:xfrm>
              <a:off x="3645437" y="705430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07385123-D777-3035-04DD-6053C409E6C7}"/>
                </a:ext>
              </a:extLst>
            </p:cNvPr>
            <p:cNvSpPr/>
            <p:nvPr/>
          </p:nvSpPr>
          <p:spPr>
            <a:xfrm>
              <a:off x="4340226" y="705430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288B7EF1-364E-15A1-3FD3-EB1BDE9F5334}"/>
                </a:ext>
              </a:extLst>
            </p:cNvPr>
            <p:cNvSpPr/>
            <p:nvPr/>
          </p:nvSpPr>
          <p:spPr>
            <a:xfrm>
              <a:off x="2950648" y="705430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F4CE149E-FA86-90B1-5C54-F45F8984F710}"/>
                </a:ext>
              </a:extLst>
            </p:cNvPr>
            <p:cNvSpPr/>
            <p:nvPr/>
          </p:nvSpPr>
          <p:spPr>
            <a:xfrm>
              <a:off x="5035015" y="705430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39D30E94-966F-1573-1D95-C5431C3332FE}"/>
                </a:ext>
              </a:extLst>
            </p:cNvPr>
            <p:cNvSpPr/>
            <p:nvPr/>
          </p:nvSpPr>
          <p:spPr>
            <a:xfrm>
              <a:off x="6424593" y="705430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E1ABBA13-AA23-E0C2-AC2F-B51852384EC4}"/>
                </a:ext>
              </a:extLst>
            </p:cNvPr>
            <p:cNvSpPr/>
            <p:nvPr/>
          </p:nvSpPr>
          <p:spPr>
            <a:xfrm>
              <a:off x="7119382" y="705430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85FD4C4A-D263-DCEE-B0E7-F3FCB7AA1E02}"/>
                </a:ext>
              </a:extLst>
            </p:cNvPr>
            <p:cNvSpPr/>
            <p:nvPr/>
          </p:nvSpPr>
          <p:spPr>
            <a:xfrm>
              <a:off x="5729804" y="705430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A0551DE9-EB7B-7B3B-DFE6-2629ABBBA86C}"/>
                </a:ext>
              </a:extLst>
            </p:cNvPr>
            <p:cNvSpPr/>
            <p:nvPr/>
          </p:nvSpPr>
          <p:spPr>
            <a:xfrm>
              <a:off x="7814171" y="705430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85ED856-670A-01C0-6415-5A93D1FA347D}"/>
                </a:ext>
              </a:extLst>
            </p:cNvPr>
            <p:cNvSpPr/>
            <p:nvPr/>
          </p:nvSpPr>
          <p:spPr>
            <a:xfrm>
              <a:off x="9203749" y="707901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0CEB3B73-5F2B-DDFC-40B0-B2199A43FD17}"/>
                </a:ext>
              </a:extLst>
            </p:cNvPr>
            <p:cNvSpPr/>
            <p:nvPr/>
          </p:nvSpPr>
          <p:spPr>
            <a:xfrm>
              <a:off x="9898538" y="707901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BE049125-E83C-3526-5782-423C9B8785D2}"/>
                </a:ext>
              </a:extLst>
            </p:cNvPr>
            <p:cNvSpPr/>
            <p:nvPr/>
          </p:nvSpPr>
          <p:spPr>
            <a:xfrm>
              <a:off x="8508960" y="707901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AEE1AAEF-3A52-B4AC-B54F-5382862C39C5}"/>
                </a:ext>
              </a:extLst>
            </p:cNvPr>
            <p:cNvSpPr/>
            <p:nvPr/>
          </p:nvSpPr>
          <p:spPr>
            <a:xfrm>
              <a:off x="10593327" y="707900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9DFBDF71-7E5E-F177-58D2-1728EA6E23EE}"/>
                </a:ext>
              </a:extLst>
            </p:cNvPr>
            <p:cNvSpPr/>
            <p:nvPr/>
          </p:nvSpPr>
          <p:spPr>
            <a:xfrm>
              <a:off x="11288116" y="707901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47330C99-53D9-89C0-3D39-0C544888D9EB}"/>
                </a:ext>
              </a:extLst>
            </p:cNvPr>
            <p:cNvSpPr/>
            <p:nvPr/>
          </p:nvSpPr>
          <p:spPr>
            <a:xfrm>
              <a:off x="11982905" y="707900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FDD0ECD0-4765-EC54-E572-84DF78AEC738}"/>
                </a:ext>
              </a:extLst>
            </p:cNvPr>
            <p:cNvSpPr/>
            <p:nvPr/>
          </p:nvSpPr>
          <p:spPr>
            <a:xfrm>
              <a:off x="866281" y="770326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90EA3B20-9118-7439-4140-79D36CF2CD81}"/>
                </a:ext>
              </a:extLst>
            </p:cNvPr>
            <p:cNvSpPr/>
            <p:nvPr/>
          </p:nvSpPr>
          <p:spPr>
            <a:xfrm>
              <a:off x="1561070" y="770326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76362C60-FFB9-DD4C-EC76-78DBF472A102}"/>
                </a:ext>
              </a:extLst>
            </p:cNvPr>
            <p:cNvSpPr/>
            <p:nvPr/>
          </p:nvSpPr>
          <p:spPr>
            <a:xfrm>
              <a:off x="171492" y="770326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3EDF5518-98C4-C505-7854-45F0931B4A55}"/>
                </a:ext>
              </a:extLst>
            </p:cNvPr>
            <p:cNvSpPr/>
            <p:nvPr/>
          </p:nvSpPr>
          <p:spPr>
            <a:xfrm>
              <a:off x="2255859" y="770326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8473744F-C869-5452-F1BB-1D0143595A0A}"/>
                </a:ext>
              </a:extLst>
            </p:cNvPr>
            <p:cNvSpPr/>
            <p:nvPr/>
          </p:nvSpPr>
          <p:spPr>
            <a:xfrm>
              <a:off x="3645437" y="770326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7100F78D-A37C-0979-7863-6A0DD44768A1}"/>
                </a:ext>
              </a:extLst>
            </p:cNvPr>
            <p:cNvSpPr/>
            <p:nvPr/>
          </p:nvSpPr>
          <p:spPr>
            <a:xfrm>
              <a:off x="4340226" y="770326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4FC6F17E-9B4A-9252-4FEC-AB73B6299955}"/>
                </a:ext>
              </a:extLst>
            </p:cNvPr>
            <p:cNvSpPr/>
            <p:nvPr/>
          </p:nvSpPr>
          <p:spPr>
            <a:xfrm>
              <a:off x="2950648" y="770326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5F0C716-F377-C001-F143-6EB488DAB5ED}"/>
                </a:ext>
              </a:extLst>
            </p:cNvPr>
            <p:cNvSpPr/>
            <p:nvPr/>
          </p:nvSpPr>
          <p:spPr>
            <a:xfrm>
              <a:off x="5035015" y="770326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10937643-DD30-2028-2399-6E2C0FB63AB6}"/>
                </a:ext>
              </a:extLst>
            </p:cNvPr>
            <p:cNvSpPr/>
            <p:nvPr/>
          </p:nvSpPr>
          <p:spPr>
            <a:xfrm>
              <a:off x="6424593" y="770326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9335D78A-FBEF-832A-62EF-5D23EB2D473D}"/>
                </a:ext>
              </a:extLst>
            </p:cNvPr>
            <p:cNvSpPr/>
            <p:nvPr/>
          </p:nvSpPr>
          <p:spPr>
            <a:xfrm>
              <a:off x="7119382" y="770326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BD96A7A3-8F06-B88F-969C-77E073A50D59}"/>
                </a:ext>
              </a:extLst>
            </p:cNvPr>
            <p:cNvSpPr/>
            <p:nvPr/>
          </p:nvSpPr>
          <p:spPr>
            <a:xfrm>
              <a:off x="5729804" y="770326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BB99F8F9-F916-2146-A1EA-25C31151D693}"/>
                </a:ext>
              </a:extLst>
            </p:cNvPr>
            <p:cNvSpPr/>
            <p:nvPr/>
          </p:nvSpPr>
          <p:spPr>
            <a:xfrm>
              <a:off x="7814171" y="770326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87A6C286-0292-B637-E620-D403CB21E522}"/>
                </a:ext>
              </a:extLst>
            </p:cNvPr>
            <p:cNvSpPr/>
            <p:nvPr/>
          </p:nvSpPr>
          <p:spPr>
            <a:xfrm>
              <a:off x="9203749" y="772797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286FD6E2-D5A2-85F3-7785-1EB49732E80C}"/>
                </a:ext>
              </a:extLst>
            </p:cNvPr>
            <p:cNvSpPr/>
            <p:nvPr/>
          </p:nvSpPr>
          <p:spPr>
            <a:xfrm>
              <a:off x="9898538" y="772797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6D54C077-23BC-E60F-3BD5-711ADF91D2C0}"/>
                </a:ext>
              </a:extLst>
            </p:cNvPr>
            <p:cNvSpPr/>
            <p:nvPr/>
          </p:nvSpPr>
          <p:spPr>
            <a:xfrm>
              <a:off x="8508960" y="772797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1FBF3FE6-2084-876A-5285-629056C91FDD}"/>
                </a:ext>
              </a:extLst>
            </p:cNvPr>
            <p:cNvSpPr/>
            <p:nvPr/>
          </p:nvSpPr>
          <p:spPr>
            <a:xfrm>
              <a:off x="10593327" y="772797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86D78F00-2B04-E580-C504-ECF29C9C1F40}"/>
                </a:ext>
              </a:extLst>
            </p:cNvPr>
            <p:cNvSpPr/>
            <p:nvPr/>
          </p:nvSpPr>
          <p:spPr>
            <a:xfrm>
              <a:off x="11288116" y="772797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D23F6B3-7FA6-EA8A-B7FF-4631E04EAB9B}"/>
                </a:ext>
              </a:extLst>
            </p:cNvPr>
            <p:cNvSpPr/>
            <p:nvPr/>
          </p:nvSpPr>
          <p:spPr>
            <a:xfrm>
              <a:off x="11982905" y="772797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3DB5099B-E8AE-8E55-2244-C94120E32F06}"/>
                </a:ext>
              </a:extLst>
            </p:cNvPr>
            <p:cNvSpPr/>
            <p:nvPr/>
          </p:nvSpPr>
          <p:spPr>
            <a:xfrm>
              <a:off x="866281" y="841031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F114F311-DC0A-52CD-C5DB-743B23E73977}"/>
                </a:ext>
              </a:extLst>
            </p:cNvPr>
            <p:cNvSpPr/>
            <p:nvPr/>
          </p:nvSpPr>
          <p:spPr>
            <a:xfrm>
              <a:off x="1561070" y="841031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2A389B98-81DC-3321-6EC8-4E1CDADCB835}"/>
                </a:ext>
              </a:extLst>
            </p:cNvPr>
            <p:cNvSpPr/>
            <p:nvPr/>
          </p:nvSpPr>
          <p:spPr>
            <a:xfrm>
              <a:off x="171492" y="841031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8727BFE7-027E-BEC4-14FE-A2B6B38D331C}"/>
                </a:ext>
              </a:extLst>
            </p:cNvPr>
            <p:cNvSpPr/>
            <p:nvPr/>
          </p:nvSpPr>
          <p:spPr>
            <a:xfrm>
              <a:off x="2255859" y="841030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1FC2D3B1-A849-4CA8-F867-807CCDBCE92D}"/>
                </a:ext>
              </a:extLst>
            </p:cNvPr>
            <p:cNvSpPr/>
            <p:nvPr/>
          </p:nvSpPr>
          <p:spPr>
            <a:xfrm>
              <a:off x="3645437" y="841031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31EC2649-F521-6C4A-2D98-23CD39AE1BCE}"/>
                </a:ext>
              </a:extLst>
            </p:cNvPr>
            <p:cNvSpPr/>
            <p:nvPr/>
          </p:nvSpPr>
          <p:spPr>
            <a:xfrm>
              <a:off x="4340226" y="841030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40757CD1-4E7A-89C1-3B83-40DF83CA1779}"/>
                </a:ext>
              </a:extLst>
            </p:cNvPr>
            <p:cNvSpPr/>
            <p:nvPr/>
          </p:nvSpPr>
          <p:spPr>
            <a:xfrm>
              <a:off x="2950648" y="841031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0D4E1EDD-751B-CF13-53FC-4BC50BC318D0}"/>
                </a:ext>
              </a:extLst>
            </p:cNvPr>
            <p:cNvSpPr/>
            <p:nvPr/>
          </p:nvSpPr>
          <p:spPr>
            <a:xfrm>
              <a:off x="5035015" y="841030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72E3EF0-ACFF-3513-991F-78688225F345}"/>
                </a:ext>
              </a:extLst>
            </p:cNvPr>
            <p:cNvSpPr/>
            <p:nvPr/>
          </p:nvSpPr>
          <p:spPr>
            <a:xfrm>
              <a:off x="6424593" y="841030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1536B650-F967-8EF5-8068-A936D508EDE8}"/>
                </a:ext>
              </a:extLst>
            </p:cNvPr>
            <p:cNvSpPr/>
            <p:nvPr/>
          </p:nvSpPr>
          <p:spPr>
            <a:xfrm>
              <a:off x="7119382" y="841030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0FB0F7F9-F0A6-A421-506A-B84E1320357F}"/>
                </a:ext>
              </a:extLst>
            </p:cNvPr>
            <p:cNvSpPr/>
            <p:nvPr/>
          </p:nvSpPr>
          <p:spPr>
            <a:xfrm>
              <a:off x="5729804" y="841030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F9BC5B09-9EA0-94FC-C8DA-AF945F05E409}"/>
                </a:ext>
              </a:extLst>
            </p:cNvPr>
            <p:cNvSpPr/>
            <p:nvPr/>
          </p:nvSpPr>
          <p:spPr>
            <a:xfrm>
              <a:off x="7814171" y="841030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83BCF126-1622-18DE-FCE2-C51E087CBEF3}"/>
                </a:ext>
              </a:extLst>
            </p:cNvPr>
            <p:cNvSpPr/>
            <p:nvPr/>
          </p:nvSpPr>
          <p:spPr>
            <a:xfrm>
              <a:off x="9203749" y="843501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947D88F0-CDFF-8681-1B33-F813641A8662}"/>
                </a:ext>
              </a:extLst>
            </p:cNvPr>
            <p:cNvSpPr/>
            <p:nvPr/>
          </p:nvSpPr>
          <p:spPr>
            <a:xfrm>
              <a:off x="9898538" y="843501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346D62D9-19C0-7D18-A054-56B0FEB99859}"/>
                </a:ext>
              </a:extLst>
            </p:cNvPr>
            <p:cNvSpPr/>
            <p:nvPr/>
          </p:nvSpPr>
          <p:spPr>
            <a:xfrm>
              <a:off x="8508960" y="843501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211559E2-B39F-912D-B183-21DFCCDEF1DB}"/>
                </a:ext>
              </a:extLst>
            </p:cNvPr>
            <p:cNvSpPr/>
            <p:nvPr/>
          </p:nvSpPr>
          <p:spPr>
            <a:xfrm>
              <a:off x="10593327" y="843501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73F57EEC-B679-B04B-E400-17483054EB63}"/>
                </a:ext>
              </a:extLst>
            </p:cNvPr>
            <p:cNvSpPr/>
            <p:nvPr/>
          </p:nvSpPr>
          <p:spPr>
            <a:xfrm>
              <a:off x="11288116" y="843501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FD8C73A0-3DFC-C8B0-4D6E-483D9D5B0E72}"/>
                </a:ext>
              </a:extLst>
            </p:cNvPr>
            <p:cNvSpPr/>
            <p:nvPr/>
          </p:nvSpPr>
          <p:spPr>
            <a:xfrm>
              <a:off x="11982905" y="843501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BC773F71-00B7-CEB0-4E79-A1187F53D1B9}"/>
                </a:ext>
              </a:extLst>
            </p:cNvPr>
            <p:cNvSpPr/>
            <p:nvPr/>
          </p:nvSpPr>
          <p:spPr>
            <a:xfrm>
              <a:off x="866281" y="903715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7AAB60AF-9B81-22F1-D267-6500935174A9}"/>
                </a:ext>
              </a:extLst>
            </p:cNvPr>
            <p:cNvSpPr/>
            <p:nvPr/>
          </p:nvSpPr>
          <p:spPr>
            <a:xfrm>
              <a:off x="1561070" y="903715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DE6B73D8-82AA-8DB0-A437-D35F37628740}"/>
                </a:ext>
              </a:extLst>
            </p:cNvPr>
            <p:cNvSpPr/>
            <p:nvPr/>
          </p:nvSpPr>
          <p:spPr>
            <a:xfrm>
              <a:off x="171492" y="903715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84826064-5EA1-2248-C571-D277E1FCCA09}"/>
                </a:ext>
              </a:extLst>
            </p:cNvPr>
            <p:cNvSpPr/>
            <p:nvPr/>
          </p:nvSpPr>
          <p:spPr>
            <a:xfrm>
              <a:off x="2255859" y="903715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2AC1DE99-480C-2B25-A791-760F71F6613C}"/>
                </a:ext>
              </a:extLst>
            </p:cNvPr>
            <p:cNvSpPr/>
            <p:nvPr/>
          </p:nvSpPr>
          <p:spPr>
            <a:xfrm>
              <a:off x="3645437" y="903715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BACEE992-E35C-706F-1961-521DBAFA1A96}"/>
                </a:ext>
              </a:extLst>
            </p:cNvPr>
            <p:cNvSpPr/>
            <p:nvPr/>
          </p:nvSpPr>
          <p:spPr>
            <a:xfrm>
              <a:off x="4340226" y="903715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47CFA66-8BA4-C94E-8037-CE9D865C674F}"/>
                </a:ext>
              </a:extLst>
            </p:cNvPr>
            <p:cNvSpPr/>
            <p:nvPr/>
          </p:nvSpPr>
          <p:spPr>
            <a:xfrm>
              <a:off x="2950648" y="903715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B47BD29E-896B-C705-3B27-3EE7E08539DE}"/>
                </a:ext>
              </a:extLst>
            </p:cNvPr>
            <p:cNvSpPr/>
            <p:nvPr/>
          </p:nvSpPr>
          <p:spPr>
            <a:xfrm>
              <a:off x="5035015" y="903715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48CA7D78-36E1-B942-A081-1976DD3FB01F}"/>
                </a:ext>
              </a:extLst>
            </p:cNvPr>
            <p:cNvSpPr/>
            <p:nvPr/>
          </p:nvSpPr>
          <p:spPr>
            <a:xfrm>
              <a:off x="6424593" y="903715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75A6276E-5709-BCB6-B919-875AF2478B61}"/>
                </a:ext>
              </a:extLst>
            </p:cNvPr>
            <p:cNvSpPr/>
            <p:nvPr/>
          </p:nvSpPr>
          <p:spPr>
            <a:xfrm>
              <a:off x="7119382" y="903715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C520BF7A-F145-C5DC-CAC7-76E637CEFB3E}"/>
                </a:ext>
              </a:extLst>
            </p:cNvPr>
            <p:cNvSpPr/>
            <p:nvPr/>
          </p:nvSpPr>
          <p:spPr>
            <a:xfrm>
              <a:off x="5729804" y="903715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50C7A1EC-5481-E529-82AB-BE724FCFBC3B}"/>
                </a:ext>
              </a:extLst>
            </p:cNvPr>
            <p:cNvSpPr/>
            <p:nvPr/>
          </p:nvSpPr>
          <p:spPr>
            <a:xfrm>
              <a:off x="7814171" y="903714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0D1254DF-4594-750C-D8E1-36CD6D99E0BB}"/>
                </a:ext>
              </a:extLst>
            </p:cNvPr>
            <p:cNvSpPr/>
            <p:nvPr/>
          </p:nvSpPr>
          <p:spPr>
            <a:xfrm>
              <a:off x="9203749" y="906186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6CF47647-AF2D-9F28-2844-89584D816754}"/>
                </a:ext>
              </a:extLst>
            </p:cNvPr>
            <p:cNvSpPr/>
            <p:nvPr/>
          </p:nvSpPr>
          <p:spPr>
            <a:xfrm>
              <a:off x="9898538" y="906185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D1F66B31-7F12-AA6B-98C1-AA2FB0EE7ED6}"/>
                </a:ext>
              </a:extLst>
            </p:cNvPr>
            <p:cNvSpPr/>
            <p:nvPr/>
          </p:nvSpPr>
          <p:spPr>
            <a:xfrm>
              <a:off x="8508960" y="906186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19687D6E-BF90-8507-8573-EC3D4B08C7BC}"/>
                </a:ext>
              </a:extLst>
            </p:cNvPr>
            <p:cNvSpPr/>
            <p:nvPr/>
          </p:nvSpPr>
          <p:spPr>
            <a:xfrm>
              <a:off x="10593327" y="906185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3DE48CE0-A178-75EB-2BFB-DC46E85C398E}"/>
                </a:ext>
              </a:extLst>
            </p:cNvPr>
            <p:cNvSpPr/>
            <p:nvPr/>
          </p:nvSpPr>
          <p:spPr>
            <a:xfrm>
              <a:off x="11288116" y="906185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EDD82D2B-D39B-A4B5-4C2E-0FA47167CB55}"/>
                </a:ext>
              </a:extLst>
            </p:cNvPr>
            <p:cNvSpPr/>
            <p:nvPr/>
          </p:nvSpPr>
          <p:spPr>
            <a:xfrm>
              <a:off x="11982905" y="906185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64C00C33-E0E3-05CC-A31B-6B94A166F16F}"/>
                </a:ext>
              </a:extLst>
            </p:cNvPr>
            <p:cNvSpPr/>
            <p:nvPr/>
          </p:nvSpPr>
          <p:spPr>
            <a:xfrm>
              <a:off x="866281" y="966399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43AC9607-C39F-EE63-C918-283464AE6C62}"/>
                </a:ext>
              </a:extLst>
            </p:cNvPr>
            <p:cNvSpPr/>
            <p:nvPr/>
          </p:nvSpPr>
          <p:spPr>
            <a:xfrm>
              <a:off x="1561070" y="966399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D935B31C-810E-D195-CC16-CA263BE25F8E}"/>
                </a:ext>
              </a:extLst>
            </p:cNvPr>
            <p:cNvSpPr/>
            <p:nvPr/>
          </p:nvSpPr>
          <p:spPr>
            <a:xfrm>
              <a:off x="171492" y="966399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D66933C6-080C-B91D-4D62-782860724D34}"/>
                </a:ext>
              </a:extLst>
            </p:cNvPr>
            <p:cNvSpPr/>
            <p:nvPr/>
          </p:nvSpPr>
          <p:spPr>
            <a:xfrm>
              <a:off x="2255859" y="966399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E5F7552C-28F8-CDF4-7F74-5A7A51A34ECC}"/>
                </a:ext>
              </a:extLst>
            </p:cNvPr>
            <p:cNvSpPr/>
            <p:nvPr/>
          </p:nvSpPr>
          <p:spPr>
            <a:xfrm>
              <a:off x="3645437" y="966399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FB72BBD7-D55C-C020-8D4F-AF522DFBA4CA}"/>
                </a:ext>
              </a:extLst>
            </p:cNvPr>
            <p:cNvSpPr/>
            <p:nvPr/>
          </p:nvSpPr>
          <p:spPr>
            <a:xfrm>
              <a:off x="4340226" y="966399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966685B9-3141-5857-540F-581CC94458E3}"/>
                </a:ext>
              </a:extLst>
            </p:cNvPr>
            <p:cNvSpPr/>
            <p:nvPr/>
          </p:nvSpPr>
          <p:spPr>
            <a:xfrm>
              <a:off x="2950648" y="966399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C4465A9A-9CF6-72AE-5DE6-D9E9E6EC3838}"/>
                </a:ext>
              </a:extLst>
            </p:cNvPr>
            <p:cNvSpPr/>
            <p:nvPr/>
          </p:nvSpPr>
          <p:spPr>
            <a:xfrm>
              <a:off x="5035015" y="966399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AA95AF01-8711-696D-F85A-575200A62DB0}"/>
                </a:ext>
              </a:extLst>
            </p:cNvPr>
            <p:cNvSpPr/>
            <p:nvPr/>
          </p:nvSpPr>
          <p:spPr>
            <a:xfrm>
              <a:off x="6424593" y="966399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42B4A51B-6AE1-037A-7520-0A8F1D6BA4B6}"/>
                </a:ext>
              </a:extLst>
            </p:cNvPr>
            <p:cNvSpPr/>
            <p:nvPr/>
          </p:nvSpPr>
          <p:spPr>
            <a:xfrm>
              <a:off x="7119382" y="966399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2F3E62DA-BC0A-6D43-12C0-0C6AF1440D2F}"/>
                </a:ext>
              </a:extLst>
            </p:cNvPr>
            <p:cNvSpPr/>
            <p:nvPr/>
          </p:nvSpPr>
          <p:spPr>
            <a:xfrm>
              <a:off x="5729804" y="966399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0274365E-D3F6-EB84-FC17-87636F336149}"/>
                </a:ext>
              </a:extLst>
            </p:cNvPr>
            <p:cNvSpPr/>
            <p:nvPr/>
          </p:nvSpPr>
          <p:spPr>
            <a:xfrm>
              <a:off x="7814171" y="966398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5AC30CF9-DD3A-BF9B-0AFE-C90D4A37821B}"/>
                </a:ext>
              </a:extLst>
            </p:cNvPr>
            <p:cNvSpPr/>
            <p:nvPr/>
          </p:nvSpPr>
          <p:spPr>
            <a:xfrm>
              <a:off x="9203749" y="968870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4BA7FCCD-845B-CC3F-C29A-9CB8E042C707}"/>
                </a:ext>
              </a:extLst>
            </p:cNvPr>
            <p:cNvSpPr/>
            <p:nvPr/>
          </p:nvSpPr>
          <p:spPr>
            <a:xfrm>
              <a:off x="9898538" y="968869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A4A5E09C-FE31-4EA5-F25B-16A4E45524BE}"/>
                </a:ext>
              </a:extLst>
            </p:cNvPr>
            <p:cNvSpPr/>
            <p:nvPr/>
          </p:nvSpPr>
          <p:spPr>
            <a:xfrm>
              <a:off x="8508960" y="968870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FCE5749F-A9A0-A86C-17A5-D185514E44A1}"/>
                </a:ext>
              </a:extLst>
            </p:cNvPr>
            <p:cNvSpPr/>
            <p:nvPr/>
          </p:nvSpPr>
          <p:spPr>
            <a:xfrm>
              <a:off x="10593327" y="968869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A151A451-D979-9F77-3AE8-1777D9834322}"/>
                </a:ext>
              </a:extLst>
            </p:cNvPr>
            <p:cNvSpPr/>
            <p:nvPr/>
          </p:nvSpPr>
          <p:spPr>
            <a:xfrm>
              <a:off x="11288116" y="968869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04C59D7B-5E4F-0914-7820-899EC686BB8A}"/>
                </a:ext>
              </a:extLst>
            </p:cNvPr>
            <p:cNvSpPr/>
            <p:nvPr/>
          </p:nvSpPr>
          <p:spPr>
            <a:xfrm>
              <a:off x="11982905" y="968869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69E904F3-E885-03C9-D364-76986CA3AEE4}"/>
                </a:ext>
              </a:extLst>
            </p:cNvPr>
            <p:cNvSpPr/>
            <p:nvPr/>
          </p:nvSpPr>
          <p:spPr>
            <a:xfrm>
              <a:off x="866281" y="1031553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4C9C4A44-F646-A84C-075F-8DDFBB51F524}"/>
                </a:ext>
              </a:extLst>
            </p:cNvPr>
            <p:cNvSpPr/>
            <p:nvPr/>
          </p:nvSpPr>
          <p:spPr>
            <a:xfrm>
              <a:off x="1561070" y="1031553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E1A6919B-D768-C7DB-38DF-C0FDC08AACBD}"/>
                </a:ext>
              </a:extLst>
            </p:cNvPr>
            <p:cNvSpPr/>
            <p:nvPr/>
          </p:nvSpPr>
          <p:spPr>
            <a:xfrm>
              <a:off x="171492" y="1031553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D42F9FAF-413A-C732-7F45-1626000DEC18}"/>
                </a:ext>
              </a:extLst>
            </p:cNvPr>
            <p:cNvSpPr/>
            <p:nvPr/>
          </p:nvSpPr>
          <p:spPr>
            <a:xfrm>
              <a:off x="2255859" y="1031553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8B9FCC35-ABA2-5626-2D1C-3F4280BB69D5}"/>
                </a:ext>
              </a:extLst>
            </p:cNvPr>
            <p:cNvSpPr/>
            <p:nvPr/>
          </p:nvSpPr>
          <p:spPr>
            <a:xfrm>
              <a:off x="3645437" y="1031553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418F5313-AB4B-E476-1D22-9F196011DA6D}"/>
                </a:ext>
              </a:extLst>
            </p:cNvPr>
            <p:cNvSpPr/>
            <p:nvPr/>
          </p:nvSpPr>
          <p:spPr>
            <a:xfrm>
              <a:off x="4340226" y="1031553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96278DA4-2D17-4BBC-84A4-276A3F81882B}"/>
                </a:ext>
              </a:extLst>
            </p:cNvPr>
            <p:cNvSpPr/>
            <p:nvPr/>
          </p:nvSpPr>
          <p:spPr>
            <a:xfrm>
              <a:off x="2950648" y="1031553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3EFDDE2A-5B08-A0BB-9783-7EF147B22DCC}"/>
                </a:ext>
              </a:extLst>
            </p:cNvPr>
            <p:cNvSpPr/>
            <p:nvPr/>
          </p:nvSpPr>
          <p:spPr>
            <a:xfrm>
              <a:off x="5035015" y="1031553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64EF3AA6-F396-D7F4-8C34-8557F6613C11}"/>
                </a:ext>
              </a:extLst>
            </p:cNvPr>
            <p:cNvSpPr/>
            <p:nvPr/>
          </p:nvSpPr>
          <p:spPr>
            <a:xfrm>
              <a:off x="6424593" y="1031553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63D195FF-42C5-CA86-9842-AF03C1E7990A}"/>
                </a:ext>
              </a:extLst>
            </p:cNvPr>
            <p:cNvSpPr/>
            <p:nvPr/>
          </p:nvSpPr>
          <p:spPr>
            <a:xfrm>
              <a:off x="7119382" y="1031553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114C05E5-1E5A-2422-EE87-0C96930272E5}"/>
                </a:ext>
              </a:extLst>
            </p:cNvPr>
            <p:cNvSpPr/>
            <p:nvPr/>
          </p:nvSpPr>
          <p:spPr>
            <a:xfrm>
              <a:off x="5729804" y="1031553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B825CFF6-8182-C6CE-DEC2-6729906F1834}"/>
                </a:ext>
              </a:extLst>
            </p:cNvPr>
            <p:cNvSpPr/>
            <p:nvPr/>
          </p:nvSpPr>
          <p:spPr>
            <a:xfrm>
              <a:off x="7814171" y="1031553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93077B2A-5783-84EC-8005-7CA52CC40460}"/>
                </a:ext>
              </a:extLst>
            </p:cNvPr>
            <p:cNvSpPr/>
            <p:nvPr/>
          </p:nvSpPr>
          <p:spPr>
            <a:xfrm>
              <a:off x="9203749" y="1034024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E311B147-B0F8-4C3F-3B29-6148B77B57D9}"/>
                </a:ext>
              </a:extLst>
            </p:cNvPr>
            <p:cNvSpPr/>
            <p:nvPr/>
          </p:nvSpPr>
          <p:spPr>
            <a:xfrm>
              <a:off x="9898538" y="1034024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DD635EEA-FE0E-D4B7-85EF-70C11A730CF5}"/>
                </a:ext>
              </a:extLst>
            </p:cNvPr>
            <p:cNvSpPr/>
            <p:nvPr/>
          </p:nvSpPr>
          <p:spPr>
            <a:xfrm>
              <a:off x="8508960" y="1034024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BF287E7F-A667-AB96-7AF8-58AB36F12257}"/>
                </a:ext>
              </a:extLst>
            </p:cNvPr>
            <p:cNvSpPr/>
            <p:nvPr/>
          </p:nvSpPr>
          <p:spPr>
            <a:xfrm>
              <a:off x="10593327" y="1034024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313B43E-E6A6-E6B6-79DB-7CE44EBD0CA1}"/>
                </a:ext>
              </a:extLst>
            </p:cNvPr>
            <p:cNvSpPr/>
            <p:nvPr/>
          </p:nvSpPr>
          <p:spPr>
            <a:xfrm>
              <a:off x="11288116" y="1034024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8FE11B47-C7FA-1328-EB3D-78473F36E82B}"/>
                </a:ext>
              </a:extLst>
            </p:cNvPr>
            <p:cNvSpPr/>
            <p:nvPr/>
          </p:nvSpPr>
          <p:spPr>
            <a:xfrm>
              <a:off x="11982905" y="1034024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4153E38F-31D8-BEBE-1F06-55300040E71E}"/>
                </a:ext>
              </a:extLst>
            </p:cNvPr>
            <p:cNvSpPr/>
            <p:nvPr/>
          </p:nvSpPr>
          <p:spPr>
            <a:xfrm>
              <a:off x="866281" y="1096708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EBD9FB3-A767-CB3F-1AAA-6183C40BB02A}"/>
                </a:ext>
              </a:extLst>
            </p:cNvPr>
            <p:cNvSpPr/>
            <p:nvPr/>
          </p:nvSpPr>
          <p:spPr>
            <a:xfrm>
              <a:off x="1561070" y="1096708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958CC35B-C144-E74F-B607-1C95F036DB0E}"/>
                </a:ext>
              </a:extLst>
            </p:cNvPr>
            <p:cNvSpPr/>
            <p:nvPr/>
          </p:nvSpPr>
          <p:spPr>
            <a:xfrm>
              <a:off x="171492" y="1096708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5CB6E406-4039-2ECD-33B2-E72449C74559}"/>
                </a:ext>
              </a:extLst>
            </p:cNvPr>
            <p:cNvSpPr/>
            <p:nvPr/>
          </p:nvSpPr>
          <p:spPr>
            <a:xfrm>
              <a:off x="2255859" y="1096707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D3BE0306-F6CD-7672-6F6A-06CB24F7585B}"/>
                </a:ext>
              </a:extLst>
            </p:cNvPr>
            <p:cNvSpPr/>
            <p:nvPr/>
          </p:nvSpPr>
          <p:spPr>
            <a:xfrm>
              <a:off x="3645437" y="1096708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4BB5FE83-4C7E-1FF9-90F8-B2A1F4BE2252}"/>
                </a:ext>
              </a:extLst>
            </p:cNvPr>
            <p:cNvSpPr/>
            <p:nvPr/>
          </p:nvSpPr>
          <p:spPr>
            <a:xfrm>
              <a:off x="4340226" y="1096707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E27D3478-FF8A-1971-BBCF-10DF15560517}"/>
                </a:ext>
              </a:extLst>
            </p:cNvPr>
            <p:cNvSpPr/>
            <p:nvPr/>
          </p:nvSpPr>
          <p:spPr>
            <a:xfrm>
              <a:off x="2950648" y="1096708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7C9C18EF-2BBD-B424-03F3-BF446CC5C8E0}"/>
                </a:ext>
              </a:extLst>
            </p:cNvPr>
            <p:cNvSpPr/>
            <p:nvPr/>
          </p:nvSpPr>
          <p:spPr>
            <a:xfrm>
              <a:off x="5035015" y="1096707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E04F2C9F-98FF-0CFC-20E9-26C3265BA260}"/>
                </a:ext>
              </a:extLst>
            </p:cNvPr>
            <p:cNvSpPr/>
            <p:nvPr/>
          </p:nvSpPr>
          <p:spPr>
            <a:xfrm>
              <a:off x="6424593" y="1096707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070DEAFC-8A2B-D4C6-0A3B-E84BA6BA3723}"/>
                </a:ext>
              </a:extLst>
            </p:cNvPr>
            <p:cNvSpPr/>
            <p:nvPr/>
          </p:nvSpPr>
          <p:spPr>
            <a:xfrm>
              <a:off x="7119382" y="1096707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4018106A-BB49-2164-6A12-5AAF7016DC00}"/>
                </a:ext>
              </a:extLst>
            </p:cNvPr>
            <p:cNvSpPr/>
            <p:nvPr/>
          </p:nvSpPr>
          <p:spPr>
            <a:xfrm>
              <a:off x="5729804" y="1096707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A0038D7E-24C6-B7E7-C138-8A2C1CA46887}"/>
                </a:ext>
              </a:extLst>
            </p:cNvPr>
            <p:cNvSpPr/>
            <p:nvPr/>
          </p:nvSpPr>
          <p:spPr>
            <a:xfrm>
              <a:off x="7814171" y="1096707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43A1EB5F-A9F4-BB5E-A9AB-9385DAF034FA}"/>
                </a:ext>
              </a:extLst>
            </p:cNvPr>
            <p:cNvSpPr/>
            <p:nvPr/>
          </p:nvSpPr>
          <p:spPr>
            <a:xfrm>
              <a:off x="9203749" y="1099178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BF48067A-D7CE-674A-21D9-89CDCA51C59A}"/>
                </a:ext>
              </a:extLst>
            </p:cNvPr>
            <p:cNvSpPr/>
            <p:nvPr/>
          </p:nvSpPr>
          <p:spPr>
            <a:xfrm>
              <a:off x="9898538" y="1099178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222F3DBC-9EB6-30DF-3929-AA77724EBB81}"/>
                </a:ext>
              </a:extLst>
            </p:cNvPr>
            <p:cNvSpPr/>
            <p:nvPr/>
          </p:nvSpPr>
          <p:spPr>
            <a:xfrm>
              <a:off x="8508960" y="1099178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73FD43B8-AE86-1EFA-ED1A-165FBAA5EA72}"/>
                </a:ext>
              </a:extLst>
            </p:cNvPr>
            <p:cNvSpPr/>
            <p:nvPr/>
          </p:nvSpPr>
          <p:spPr>
            <a:xfrm>
              <a:off x="10593327" y="1099178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72A092EB-B63F-DC01-7C05-A51E24E28E3E}"/>
                </a:ext>
              </a:extLst>
            </p:cNvPr>
            <p:cNvSpPr/>
            <p:nvPr/>
          </p:nvSpPr>
          <p:spPr>
            <a:xfrm>
              <a:off x="11288116" y="1099178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F094ADA3-7C80-E436-F7E3-0AC553647F3E}"/>
                </a:ext>
              </a:extLst>
            </p:cNvPr>
            <p:cNvSpPr/>
            <p:nvPr/>
          </p:nvSpPr>
          <p:spPr>
            <a:xfrm>
              <a:off x="11982905" y="1099178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4F52262A-2A6D-6037-4CA3-423B611B88F0}"/>
                </a:ext>
              </a:extLst>
            </p:cNvPr>
            <p:cNvSpPr/>
            <p:nvPr/>
          </p:nvSpPr>
          <p:spPr>
            <a:xfrm>
              <a:off x="866281" y="1161862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4EEE34F0-6447-7371-4E14-2C42482C072C}"/>
                </a:ext>
              </a:extLst>
            </p:cNvPr>
            <p:cNvSpPr/>
            <p:nvPr/>
          </p:nvSpPr>
          <p:spPr>
            <a:xfrm>
              <a:off x="1561070" y="1161861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F4727E8E-F154-3BF4-7F18-EB8D38A84883}"/>
                </a:ext>
              </a:extLst>
            </p:cNvPr>
            <p:cNvSpPr/>
            <p:nvPr/>
          </p:nvSpPr>
          <p:spPr>
            <a:xfrm>
              <a:off x="171492" y="1161862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A178569D-8EC6-26D5-D292-20D77CB0139B}"/>
                </a:ext>
              </a:extLst>
            </p:cNvPr>
            <p:cNvSpPr/>
            <p:nvPr/>
          </p:nvSpPr>
          <p:spPr>
            <a:xfrm>
              <a:off x="2255859" y="1161861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1991E03F-6C7B-9E6C-F1A0-4BEFE2973E7E}"/>
                </a:ext>
              </a:extLst>
            </p:cNvPr>
            <p:cNvSpPr/>
            <p:nvPr/>
          </p:nvSpPr>
          <p:spPr>
            <a:xfrm>
              <a:off x="3645437" y="1161861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AA445237-D0FB-07FF-7ECA-5FFFC7062D6B}"/>
                </a:ext>
              </a:extLst>
            </p:cNvPr>
            <p:cNvSpPr/>
            <p:nvPr/>
          </p:nvSpPr>
          <p:spPr>
            <a:xfrm>
              <a:off x="4340226" y="1161861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5A239B94-AFD4-3277-792C-DEAFCD1764C7}"/>
                </a:ext>
              </a:extLst>
            </p:cNvPr>
            <p:cNvSpPr/>
            <p:nvPr/>
          </p:nvSpPr>
          <p:spPr>
            <a:xfrm>
              <a:off x="2950648" y="1161861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841448FF-7C9A-B945-4ADC-278585EC10E5}"/>
                </a:ext>
              </a:extLst>
            </p:cNvPr>
            <p:cNvSpPr/>
            <p:nvPr/>
          </p:nvSpPr>
          <p:spPr>
            <a:xfrm>
              <a:off x="5035015" y="1161861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7ED988C5-0BE1-1C0E-A5AF-2D5B679AA420}"/>
                </a:ext>
              </a:extLst>
            </p:cNvPr>
            <p:cNvSpPr/>
            <p:nvPr/>
          </p:nvSpPr>
          <p:spPr>
            <a:xfrm>
              <a:off x="6424593" y="1161861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BDFF20FC-C970-8071-D6B7-17497C0CEBDD}"/>
                </a:ext>
              </a:extLst>
            </p:cNvPr>
            <p:cNvSpPr/>
            <p:nvPr/>
          </p:nvSpPr>
          <p:spPr>
            <a:xfrm>
              <a:off x="7119382" y="1161861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E97B3F6D-83A8-C93E-87AE-9E9CF3DFC4FF}"/>
                </a:ext>
              </a:extLst>
            </p:cNvPr>
            <p:cNvSpPr/>
            <p:nvPr/>
          </p:nvSpPr>
          <p:spPr>
            <a:xfrm>
              <a:off x="5729804" y="1161861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65BBC2E3-B492-075F-F9C2-9B2DFE17F8D4}"/>
                </a:ext>
              </a:extLst>
            </p:cNvPr>
            <p:cNvSpPr/>
            <p:nvPr/>
          </p:nvSpPr>
          <p:spPr>
            <a:xfrm>
              <a:off x="7814171" y="1161861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B6D0908B-8F6C-56DE-AB8F-EA9F2A677B73}"/>
                </a:ext>
              </a:extLst>
            </p:cNvPr>
            <p:cNvSpPr/>
            <p:nvPr/>
          </p:nvSpPr>
          <p:spPr>
            <a:xfrm>
              <a:off x="9203749" y="1164332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86980C1E-3AB4-5BDD-A3D7-6A7C3467A8C6}"/>
                </a:ext>
              </a:extLst>
            </p:cNvPr>
            <p:cNvSpPr/>
            <p:nvPr/>
          </p:nvSpPr>
          <p:spPr>
            <a:xfrm>
              <a:off x="9898538" y="1164332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C3D1F1F4-07C6-5FF3-6482-96CE1FB6B336}"/>
                </a:ext>
              </a:extLst>
            </p:cNvPr>
            <p:cNvSpPr/>
            <p:nvPr/>
          </p:nvSpPr>
          <p:spPr>
            <a:xfrm>
              <a:off x="8508960" y="1164332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49148CD4-E17F-3141-AA1F-BD1F9E5FBC2E}"/>
                </a:ext>
              </a:extLst>
            </p:cNvPr>
            <p:cNvSpPr/>
            <p:nvPr/>
          </p:nvSpPr>
          <p:spPr>
            <a:xfrm>
              <a:off x="10593327" y="1164332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121EA9D4-45FC-D5A3-B101-608632914150}"/>
                </a:ext>
              </a:extLst>
            </p:cNvPr>
            <p:cNvSpPr/>
            <p:nvPr/>
          </p:nvSpPr>
          <p:spPr>
            <a:xfrm>
              <a:off x="11288116" y="1164332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78658AFE-0710-70A6-F70C-3C2BA0F091B2}"/>
                </a:ext>
              </a:extLst>
            </p:cNvPr>
            <p:cNvSpPr/>
            <p:nvPr/>
          </p:nvSpPr>
          <p:spPr>
            <a:xfrm>
              <a:off x="11982905" y="1164332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EAA9E363-1218-A8C0-3B7C-8424750A9BE9}"/>
                </a:ext>
              </a:extLst>
            </p:cNvPr>
            <p:cNvSpPr/>
            <p:nvPr/>
          </p:nvSpPr>
          <p:spPr>
            <a:xfrm>
              <a:off x="866281" y="1227015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26926894-12B8-9CE5-539C-74BB157F56AF}"/>
                </a:ext>
              </a:extLst>
            </p:cNvPr>
            <p:cNvSpPr/>
            <p:nvPr/>
          </p:nvSpPr>
          <p:spPr>
            <a:xfrm>
              <a:off x="1561070" y="1227015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2BC9468D-59B9-BEAA-A612-00D69A37390E}"/>
                </a:ext>
              </a:extLst>
            </p:cNvPr>
            <p:cNvSpPr/>
            <p:nvPr/>
          </p:nvSpPr>
          <p:spPr>
            <a:xfrm>
              <a:off x="171492" y="1227015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8B056129-5B46-DBE6-BBD2-2022ACE5377B}"/>
                </a:ext>
              </a:extLst>
            </p:cNvPr>
            <p:cNvSpPr/>
            <p:nvPr/>
          </p:nvSpPr>
          <p:spPr>
            <a:xfrm>
              <a:off x="2255859" y="1227015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3F52674B-2C4A-BCD7-9FCE-BFC82ED22399}"/>
                </a:ext>
              </a:extLst>
            </p:cNvPr>
            <p:cNvSpPr/>
            <p:nvPr/>
          </p:nvSpPr>
          <p:spPr>
            <a:xfrm>
              <a:off x="3645437" y="1227015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DDDE0495-7DD7-9B17-45D6-4293D2DEDC57}"/>
                </a:ext>
              </a:extLst>
            </p:cNvPr>
            <p:cNvSpPr/>
            <p:nvPr/>
          </p:nvSpPr>
          <p:spPr>
            <a:xfrm>
              <a:off x="4340226" y="1227015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ECEFACD8-E82E-62E7-F95D-E705A4CE012A}"/>
                </a:ext>
              </a:extLst>
            </p:cNvPr>
            <p:cNvSpPr/>
            <p:nvPr/>
          </p:nvSpPr>
          <p:spPr>
            <a:xfrm>
              <a:off x="2950648" y="1227015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4C464561-1099-AAD2-E084-282BC39743D2}"/>
                </a:ext>
              </a:extLst>
            </p:cNvPr>
            <p:cNvSpPr/>
            <p:nvPr/>
          </p:nvSpPr>
          <p:spPr>
            <a:xfrm>
              <a:off x="5035015" y="1227015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EDC479A1-F1FE-8098-CA18-A2E393DD17B3}"/>
                </a:ext>
              </a:extLst>
            </p:cNvPr>
            <p:cNvSpPr/>
            <p:nvPr/>
          </p:nvSpPr>
          <p:spPr>
            <a:xfrm>
              <a:off x="6424593" y="1227015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620258C3-F4A0-4E3D-4F79-875FFEB5808B}"/>
                </a:ext>
              </a:extLst>
            </p:cNvPr>
            <p:cNvSpPr/>
            <p:nvPr/>
          </p:nvSpPr>
          <p:spPr>
            <a:xfrm>
              <a:off x="7119382" y="1227015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D29C798C-953B-9DF8-80A9-F7F127352401}"/>
                </a:ext>
              </a:extLst>
            </p:cNvPr>
            <p:cNvSpPr/>
            <p:nvPr/>
          </p:nvSpPr>
          <p:spPr>
            <a:xfrm>
              <a:off x="5729804" y="1227015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F7A658FE-4239-8FC1-0F66-194903BFD940}"/>
                </a:ext>
              </a:extLst>
            </p:cNvPr>
            <p:cNvSpPr/>
            <p:nvPr/>
          </p:nvSpPr>
          <p:spPr>
            <a:xfrm>
              <a:off x="7814171" y="1227015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EB0EEB80-49B5-EC0D-F9A4-0A1F0ED56C6E}"/>
                </a:ext>
              </a:extLst>
            </p:cNvPr>
            <p:cNvSpPr/>
            <p:nvPr/>
          </p:nvSpPr>
          <p:spPr>
            <a:xfrm>
              <a:off x="9203749" y="1229486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6129CAF4-410F-0C36-EF79-5A12951D3C85}"/>
                </a:ext>
              </a:extLst>
            </p:cNvPr>
            <p:cNvSpPr/>
            <p:nvPr/>
          </p:nvSpPr>
          <p:spPr>
            <a:xfrm>
              <a:off x="9898538" y="1229486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B8AB6F5E-564B-C378-82BE-EB9497686400}"/>
                </a:ext>
              </a:extLst>
            </p:cNvPr>
            <p:cNvSpPr/>
            <p:nvPr/>
          </p:nvSpPr>
          <p:spPr>
            <a:xfrm>
              <a:off x="8508960" y="1229486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B941DA1C-C9A9-84CD-2C0A-F58D7C685B72}"/>
                </a:ext>
              </a:extLst>
            </p:cNvPr>
            <p:cNvSpPr/>
            <p:nvPr/>
          </p:nvSpPr>
          <p:spPr>
            <a:xfrm>
              <a:off x="10593327" y="1229486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C914B1B7-1451-CE71-A180-6E23CC72B872}"/>
                </a:ext>
              </a:extLst>
            </p:cNvPr>
            <p:cNvSpPr/>
            <p:nvPr/>
          </p:nvSpPr>
          <p:spPr>
            <a:xfrm>
              <a:off x="11288116" y="1229486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8BA9FADD-D188-A112-E365-0655DAA26E62}"/>
                </a:ext>
              </a:extLst>
            </p:cNvPr>
            <p:cNvSpPr/>
            <p:nvPr/>
          </p:nvSpPr>
          <p:spPr>
            <a:xfrm>
              <a:off x="11982905" y="1229486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368083E8-7CD9-9CAE-A2A8-D03BA62233A3}"/>
                </a:ext>
              </a:extLst>
            </p:cNvPr>
            <p:cNvSpPr/>
            <p:nvPr/>
          </p:nvSpPr>
          <p:spPr>
            <a:xfrm>
              <a:off x="866281" y="1291912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B9AD629A-E9E0-7AA9-48D8-C640AAF3CD85}"/>
                </a:ext>
              </a:extLst>
            </p:cNvPr>
            <p:cNvSpPr/>
            <p:nvPr/>
          </p:nvSpPr>
          <p:spPr>
            <a:xfrm>
              <a:off x="1561070" y="1291912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C737BA8A-EBA2-63A7-8C5B-39F6C0081F55}"/>
                </a:ext>
              </a:extLst>
            </p:cNvPr>
            <p:cNvSpPr/>
            <p:nvPr/>
          </p:nvSpPr>
          <p:spPr>
            <a:xfrm>
              <a:off x="171492" y="1291912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874F2584-4F25-37E7-A353-0EAB8D83A833}"/>
                </a:ext>
              </a:extLst>
            </p:cNvPr>
            <p:cNvSpPr/>
            <p:nvPr/>
          </p:nvSpPr>
          <p:spPr>
            <a:xfrm>
              <a:off x="2255859" y="1291912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D9AEEFD7-F9CF-2EB7-E6DD-13AB00BBAAB6}"/>
                </a:ext>
              </a:extLst>
            </p:cNvPr>
            <p:cNvSpPr/>
            <p:nvPr/>
          </p:nvSpPr>
          <p:spPr>
            <a:xfrm>
              <a:off x="3645437" y="1291912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87B89668-13E0-9092-B52B-FB37F2DDD5CB}"/>
                </a:ext>
              </a:extLst>
            </p:cNvPr>
            <p:cNvSpPr/>
            <p:nvPr/>
          </p:nvSpPr>
          <p:spPr>
            <a:xfrm>
              <a:off x="4340226" y="1291912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614114CA-1F61-14CC-4016-9028ECE1A493}"/>
                </a:ext>
              </a:extLst>
            </p:cNvPr>
            <p:cNvSpPr/>
            <p:nvPr/>
          </p:nvSpPr>
          <p:spPr>
            <a:xfrm>
              <a:off x="2950648" y="1291912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810232F9-595B-2D3D-7964-079E28361077}"/>
                </a:ext>
              </a:extLst>
            </p:cNvPr>
            <p:cNvSpPr/>
            <p:nvPr/>
          </p:nvSpPr>
          <p:spPr>
            <a:xfrm>
              <a:off x="5035015" y="1291912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0F8671A2-6966-5420-6AF1-F9235F04A6BE}"/>
                </a:ext>
              </a:extLst>
            </p:cNvPr>
            <p:cNvSpPr/>
            <p:nvPr/>
          </p:nvSpPr>
          <p:spPr>
            <a:xfrm>
              <a:off x="6424593" y="1291912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C55E8C79-838D-D43D-84AC-93AEDDE847E7}"/>
                </a:ext>
              </a:extLst>
            </p:cNvPr>
            <p:cNvSpPr/>
            <p:nvPr/>
          </p:nvSpPr>
          <p:spPr>
            <a:xfrm>
              <a:off x="7119382" y="1291912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9AA0F8B7-7B9A-D4A8-1960-9F926F2AAF59}"/>
                </a:ext>
              </a:extLst>
            </p:cNvPr>
            <p:cNvSpPr/>
            <p:nvPr/>
          </p:nvSpPr>
          <p:spPr>
            <a:xfrm>
              <a:off x="5729804" y="1291912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34BA5EE2-2F5F-072B-A71B-9284DDF1C83D}"/>
                </a:ext>
              </a:extLst>
            </p:cNvPr>
            <p:cNvSpPr/>
            <p:nvPr/>
          </p:nvSpPr>
          <p:spPr>
            <a:xfrm>
              <a:off x="7814171" y="1291912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B53647F4-B7BE-158E-07B6-E849597A63F1}"/>
                </a:ext>
              </a:extLst>
            </p:cNvPr>
            <p:cNvSpPr/>
            <p:nvPr/>
          </p:nvSpPr>
          <p:spPr>
            <a:xfrm>
              <a:off x="9203749" y="1294383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7A87EA48-DBE0-0D01-16D0-2C1D7B1564BE}"/>
                </a:ext>
              </a:extLst>
            </p:cNvPr>
            <p:cNvSpPr/>
            <p:nvPr/>
          </p:nvSpPr>
          <p:spPr>
            <a:xfrm>
              <a:off x="9898538" y="1294383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A030516D-F38A-B141-DD92-F65A902B334C}"/>
                </a:ext>
              </a:extLst>
            </p:cNvPr>
            <p:cNvSpPr/>
            <p:nvPr/>
          </p:nvSpPr>
          <p:spPr>
            <a:xfrm>
              <a:off x="8508960" y="12943831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E6174702-DE19-5509-1679-6E955C7A4A4E}"/>
                </a:ext>
              </a:extLst>
            </p:cNvPr>
            <p:cNvSpPr/>
            <p:nvPr/>
          </p:nvSpPr>
          <p:spPr>
            <a:xfrm>
              <a:off x="10593327" y="1294382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3AA2BB2B-1E17-02CD-201F-BCC329134CA6}"/>
                </a:ext>
              </a:extLst>
            </p:cNvPr>
            <p:cNvSpPr/>
            <p:nvPr/>
          </p:nvSpPr>
          <p:spPr>
            <a:xfrm>
              <a:off x="11288116" y="1294383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75C78BEC-2BD7-BB38-C878-BC6691F847D5}"/>
                </a:ext>
              </a:extLst>
            </p:cNvPr>
            <p:cNvSpPr/>
            <p:nvPr/>
          </p:nvSpPr>
          <p:spPr>
            <a:xfrm>
              <a:off x="11982905" y="1294382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5B231275-21D7-7C9D-2212-FE0CC730A8F0}"/>
                </a:ext>
              </a:extLst>
            </p:cNvPr>
            <p:cNvSpPr/>
            <p:nvPr/>
          </p:nvSpPr>
          <p:spPr>
            <a:xfrm>
              <a:off x="866281" y="1356808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7FB88CBA-3904-342D-855D-22839A180F6D}"/>
                </a:ext>
              </a:extLst>
            </p:cNvPr>
            <p:cNvSpPr/>
            <p:nvPr/>
          </p:nvSpPr>
          <p:spPr>
            <a:xfrm>
              <a:off x="1561070" y="1356808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AD506531-7DD1-FF71-E72D-BFCED458C33C}"/>
                </a:ext>
              </a:extLst>
            </p:cNvPr>
            <p:cNvSpPr/>
            <p:nvPr/>
          </p:nvSpPr>
          <p:spPr>
            <a:xfrm>
              <a:off x="171492" y="13568089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4AC027CF-5BCE-EEB0-55B1-B8C48A6DAEB3}"/>
                </a:ext>
              </a:extLst>
            </p:cNvPr>
            <p:cNvSpPr/>
            <p:nvPr/>
          </p:nvSpPr>
          <p:spPr>
            <a:xfrm>
              <a:off x="2255859" y="1356808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019CF02A-C23F-8468-C85C-68126A424971}"/>
                </a:ext>
              </a:extLst>
            </p:cNvPr>
            <p:cNvSpPr/>
            <p:nvPr/>
          </p:nvSpPr>
          <p:spPr>
            <a:xfrm>
              <a:off x="3645437" y="1356808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CDACE607-9840-E1BD-0171-8667471D5CB0}"/>
                </a:ext>
              </a:extLst>
            </p:cNvPr>
            <p:cNvSpPr/>
            <p:nvPr/>
          </p:nvSpPr>
          <p:spPr>
            <a:xfrm>
              <a:off x="4340226" y="1356808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38D1D8B5-6302-5507-5304-65A830F0543D}"/>
                </a:ext>
              </a:extLst>
            </p:cNvPr>
            <p:cNvSpPr/>
            <p:nvPr/>
          </p:nvSpPr>
          <p:spPr>
            <a:xfrm>
              <a:off x="2950648" y="13568088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23F956DC-BFBA-46F7-E130-9C3B7BB2D46E}"/>
                </a:ext>
              </a:extLst>
            </p:cNvPr>
            <p:cNvSpPr/>
            <p:nvPr/>
          </p:nvSpPr>
          <p:spPr>
            <a:xfrm>
              <a:off x="5035015" y="1356808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1D2A131A-3517-E2C7-DBC3-88FCAE154412}"/>
                </a:ext>
              </a:extLst>
            </p:cNvPr>
            <p:cNvSpPr/>
            <p:nvPr/>
          </p:nvSpPr>
          <p:spPr>
            <a:xfrm>
              <a:off x="6424593" y="1356808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64B5DB76-E94D-C58F-BECE-B2E54C75AB19}"/>
                </a:ext>
              </a:extLst>
            </p:cNvPr>
            <p:cNvSpPr/>
            <p:nvPr/>
          </p:nvSpPr>
          <p:spPr>
            <a:xfrm>
              <a:off x="7119382" y="1356808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8D5FA5AC-72CE-3657-37D3-4C83B9053946}"/>
                </a:ext>
              </a:extLst>
            </p:cNvPr>
            <p:cNvSpPr/>
            <p:nvPr/>
          </p:nvSpPr>
          <p:spPr>
            <a:xfrm>
              <a:off x="5729804" y="1356808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B606C71C-909D-8F62-EA24-62D8C0EA7BA2}"/>
                </a:ext>
              </a:extLst>
            </p:cNvPr>
            <p:cNvSpPr/>
            <p:nvPr/>
          </p:nvSpPr>
          <p:spPr>
            <a:xfrm>
              <a:off x="7814171" y="1356808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C0E935BC-3582-E031-C923-ED7F537D2C3D}"/>
                </a:ext>
              </a:extLst>
            </p:cNvPr>
            <p:cNvSpPr/>
            <p:nvPr/>
          </p:nvSpPr>
          <p:spPr>
            <a:xfrm>
              <a:off x="9203749" y="1359279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C5D9A300-FA31-5C29-39E0-845903259529}"/>
                </a:ext>
              </a:extLst>
            </p:cNvPr>
            <p:cNvSpPr/>
            <p:nvPr/>
          </p:nvSpPr>
          <p:spPr>
            <a:xfrm>
              <a:off x="9898538" y="1359279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87B2B82F-C88A-6502-4CFB-F279ECDD09DC}"/>
                </a:ext>
              </a:extLst>
            </p:cNvPr>
            <p:cNvSpPr/>
            <p:nvPr/>
          </p:nvSpPr>
          <p:spPr>
            <a:xfrm>
              <a:off x="8508960" y="1359279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79ECE064-85B9-9975-BEDE-9E691EC3CB42}"/>
                </a:ext>
              </a:extLst>
            </p:cNvPr>
            <p:cNvSpPr/>
            <p:nvPr/>
          </p:nvSpPr>
          <p:spPr>
            <a:xfrm>
              <a:off x="10593327" y="1359279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F54B63FD-5DD0-5966-EAB7-18D83408F418}"/>
                </a:ext>
              </a:extLst>
            </p:cNvPr>
            <p:cNvSpPr/>
            <p:nvPr/>
          </p:nvSpPr>
          <p:spPr>
            <a:xfrm>
              <a:off x="11288116" y="1359279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204EDBBB-D5FC-807B-4B70-9A1C6028CC8F}"/>
                </a:ext>
              </a:extLst>
            </p:cNvPr>
            <p:cNvSpPr/>
            <p:nvPr/>
          </p:nvSpPr>
          <p:spPr>
            <a:xfrm>
              <a:off x="11982905" y="1359279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4" name="TextBox 373">
            <a:extLst>
              <a:ext uri="{FF2B5EF4-FFF2-40B4-BE49-F238E27FC236}">
                <a16:creationId xmlns:a16="http://schemas.microsoft.com/office/drawing/2014/main" id="{D1B7B50D-A56A-8271-89DF-91F225DFDDF5}"/>
              </a:ext>
            </a:extLst>
          </p:cNvPr>
          <p:cNvSpPr txBox="1"/>
          <p:nvPr/>
        </p:nvSpPr>
        <p:spPr>
          <a:xfrm>
            <a:off x="6053185" y="6266328"/>
            <a:ext cx="48790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Conducting rods inside resonator </a:t>
            </a:r>
          </a:p>
        </p:txBody>
      </p:sp>
    </p:spTree>
    <p:extLst>
      <p:ext uri="{BB962C8B-B14F-4D97-AF65-F5344CB8AC3E}">
        <p14:creationId xmlns:p14="http://schemas.microsoft.com/office/powerpoint/2010/main" val="2125810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2BA07-5A05-D624-0435-31DD651C9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242324"/>
            <a:ext cx="7729728" cy="118872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Plasma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Haloscope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 Electrical Field</a:t>
            </a:r>
            <a:endParaRPr lang="en-US" dirty="0"/>
          </a:p>
        </p:txBody>
      </p:sp>
      <p:pic>
        <p:nvPicPr>
          <p:cNvPr id="856" name="Picture 855">
            <a:extLst>
              <a:ext uri="{FF2B5EF4-FFF2-40B4-BE49-F238E27FC236}">
                <a16:creationId xmlns:a16="http://schemas.microsoft.com/office/drawing/2014/main" id="{FBF635DF-F365-BCD7-2302-4D0EFAE76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033" y="1366478"/>
            <a:ext cx="5126717" cy="5126717"/>
          </a:xfrm>
          <a:prstGeom prst="rect">
            <a:avLst/>
          </a:prstGeom>
        </p:spPr>
      </p:pic>
      <p:sp>
        <p:nvSpPr>
          <p:cNvPr id="858" name="TextBox 857">
            <a:extLst>
              <a:ext uri="{FF2B5EF4-FFF2-40B4-BE49-F238E27FC236}">
                <a16:creationId xmlns:a16="http://schemas.microsoft.com/office/drawing/2014/main" id="{6DDBD23D-3C19-ABD3-E5F2-DB64FAD15E72}"/>
              </a:ext>
            </a:extLst>
          </p:cNvPr>
          <p:cNvSpPr txBox="1"/>
          <p:nvPr/>
        </p:nvSpPr>
        <p:spPr>
          <a:xfrm>
            <a:off x="6277409" y="6239279"/>
            <a:ext cx="57699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Electrical Field [Credit: </a:t>
            </a:r>
            <a:r>
              <a:rPr lang="en-US" sz="2700" dirty="0" err="1">
                <a:solidFill>
                  <a:schemeClr val="accent1">
                    <a:lumMod val="75000"/>
                  </a:schemeClr>
                </a:solidFill>
              </a:rPr>
              <a:t>Junu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1">
                    <a:lumMod val="75000"/>
                  </a:schemeClr>
                </a:solidFill>
              </a:rPr>
              <a:t>Jeong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]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1" name="Content Placeholder 4">
                <a:extLst>
                  <a:ext uri="{FF2B5EF4-FFF2-40B4-BE49-F238E27FC236}">
                    <a16:creationId xmlns:a16="http://schemas.microsoft.com/office/drawing/2014/main" id="{46C471FF-8E4A-2420-053E-4F1158B560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033" y="1847828"/>
                <a:ext cx="5780000" cy="43914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312863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484313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5735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82775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700" dirty="0">
                    <a:solidFill>
                      <a:schemeClr val="accent1">
                        <a:lumMod val="75000"/>
                      </a:schemeClr>
                    </a:solidFill>
                  </a:rPr>
                  <a:t>M. Lawson et al (2019)</a:t>
                </a:r>
              </a:p>
              <a:p>
                <a:r>
                  <a:rPr lang="en-US" sz="2700" dirty="0">
                    <a:solidFill>
                      <a:schemeClr val="accent1">
                        <a:lumMod val="75000"/>
                      </a:schemeClr>
                    </a:solidFill>
                  </a:rPr>
                  <a:t>Wire Metamaterial </a:t>
                </a:r>
                <a:r>
                  <a:rPr lang="en-US" sz="2700" dirty="0">
                    <a:solidFill>
                      <a:schemeClr val="accent1">
                        <a:lumMod val="75000"/>
                      </a:schemeClr>
                    </a:solidFill>
                    <a:sym typeface="Wingdings" pitchFamily="2" charset="2"/>
                  </a:rPr>
                  <a:t> Artificial Plasma </a:t>
                </a:r>
              </a:p>
              <a:p>
                <a:r>
                  <a:rPr lang="en-US" sz="2700" dirty="0">
                    <a:solidFill>
                      <a:schemeClr val="accent1">
                        <a:lumMod val="75000"/>
                      </a:schemeClr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SupPr>
                      <m:e>
                        <m: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𝜔</m:t>
                        </m:r>
                      </m:e>
                      <m:sub>
                        <m: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𝑝</m:t>
                        </m:r>
                      </m:sub>
                      <m:sup>
                        <m: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bSup>
                    <m:r>
                      <a:rPr lang="en-US" sz="27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 </m:t>
                    </m:r>
                    <m:f>
                      <m:fPr>
                        <m:ctrlP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  <m: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𝜋</m:t>
                        </m:r>
                      </m:num>
                      <m:den>
                        <m:sSup>
                          <m:sSupPr>
                            <m:ctrlPr>
                              <a:rPr lang="en-US" sz="27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27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𝑠</m:t>
                            </m:r>
                          </m:e>
                          <m:sup>
                            <m:r>
                              <a:rPr lang="en-US" sz="27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270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log</m:t>
                        </m:r>
                        <m: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⁡(</m:t>
                        </m:r>
                        <m: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𝑠</m:t>
                        </m:r>
                        <m: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/</m:t>
                        </m:r>
                        <m: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𝑑</m:t>
                        </m:r>
                        <m: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)</m:t>
                        </m:r>
                      </m:den>
                    </m:f>
                  </m:oMath>
                </a14:m>
                <a:endParaRPr lang="en-US" sz="2700" dirty="0">
                  <a:solidFill>
                    <a:schemeClr val="accent1">
                      <a:lumMod val="75000"/>
                    </a:schemeClr>
                  </a:solidFill>
                  <a:sym typeface="Wingdings" pitchFamily="2" charset="2"/>
                </a:endParaRPr>
              </a:p>
              <a:p>
                <a:pPr lvl="1"/>
                <a:r>
                  <a:rPr lang="en-US" sz="2500" i="1" dirty="0">
                    <a:solidFill>
                      <a:schemeClr val="accent1">
                        <a:lumMod val="75000"/>
                      </a:schemeClr>
                    </a:solidFill>
                  </a:rPr>
                  <a:t>s</a:t>
                </a:r>
                <a:r>
                  <a:rPr lang="en-US" sz="2500" dirty="0">
                    <a:solidFill>
                      <a:schemeClr val="accent1">
                        <a:lumMod val="75000"/>
                      </a:schemeClr>
                    </a:solidFill>
                  </a:rPr>
                  <a:t>: spacing</a:t>
                </a:r>
              </a:p>
              <a:p>
                <a:pPr lvl="1"/>
                <a:r>
                  <a:rPr lang="en-US" sz="2500" i="1" dirty="0">
                    <a:solidFill>
                      <a:schemeClr val="accent1">
                        <a:lumMod val="75000"/>
                      </a:schemeClr>
                    </a:solidFill>
                  </a:rPr>
                  <a:t>d</a:t>
                </a:r>
                <a:r>
                  <a:rPr lang="en-US" sz="2500" dirty="0">
                    <a:solidFill>
                      <a:schemeClr val="accent1">
                        <a:lumMod val="75000"/>
                      </a:schemeClr>
                    </a:solidFill>
                  </a:rPr>
                  <a:t>: diameter</a:t>
                </a:r>
              </a:p>
              <a:p>
                <a:r>
                  <a:rPr lang="en-US" sz="270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Frequencies: 10 GHz and upwards</a:t>
                </a:r>
              </a:p>
              <a:p>
                <a14:m>
                  <m:oMath xmlns:m="http://schemas.openxmlformats.org/officeDocument/2006/math">
                    <m:r>
                      <a:rPr lang="en-US" sz="27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700" dirty="0">
                    <a:solidFill>
                      <a:schemeClr val="accent1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𝑑𝑓</m:t>
                        </m:r>
                      </m:num>
                      <m:den>
                        <m:r>
                          <a:rPr lang="en-US" sz="27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2700" dirty="0">
                    <a:solidFill>
                      <a:schemeClr val="accent1">
                        <a:lumMod val="75000"/>
                      </a:schemeClr>
                    </a:solidFill>
                  </a:rPr>
                  <a:t> same as </a:t>
                </a:r>
                <a:r>
                  <a:rPr lang="en-US" sz="2700" dirty="0" err="1">
                    <a:solidFill>
                      <a:schemeClr val="accent1">
                        <a:lumMod val="75000"/>
                      </a:schemeClr>
                    </a:solidFill>
                  </a:rPr>
                  <a:t>Haloscope</a:t>
                </a:r>
                <a:endParaRPr lang="en-US" sz="27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61" name="Content Placeholder 4">
                <a:extLst>
                  <a:ext uri="{FF2B5EF4-FFF2-40B4-BE49-F238E27FC236}">
                    <a16:creationId xmlns:a16="http://schemas.microsoft.com/office/drawing/2014/main" id="{46C471FF-8E4A-2420-053E-4F1158B56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33" y="1847828"/>
                <a:ext cx="5780000" cy="4391451"/>
              </a:xfrm>
              <a:prstGeom prst="rect">
                <a:avLst/>
              </a:prstGeom>
              <a:blipFill>
                <a:blip r:embed="rId3"/>
                <a:stretch>
                  <a:fillRect l="-1754" t="-1441" r="-3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5145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2DC54-CAAE-44EC-4982-92358F7B7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639" y="523613"/>
            <a:ext cx="7729728" cy="118872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Plasma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Haloscope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 Mechanically Complex Tuning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4B0F2-50BD-5B31-3718-58B41645C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51" y="1657959"/>
            <a:ext cx="4915835" cy="4915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A0FE61-F0EB-C6BD-D663-78DA11FAF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815" y="1584801"/>
            <a:ext cx="4988994" cy="49889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DFC62E-DC65-C955-37CE-44D5B4604856}"/>
              </a:ext>
            </a:extLst>
          </p:cNvPr>
          <p:cNvSpPr txBox="1"/>
          <p:nvPr/>
        </p:nvSpPr>
        <p:spPr>
          <a:xfrm>
            <a:off x="2144639" y="6317880"/>
            <a:ext cx="90752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Electrical Field Before and After Tuning  [Credit: </a:t>
            </a:r>
            <a:r>
              <a:rPr lang="en-US" sz="2700" dirty="0" err="1">
                <a:solidFill>
                  <a:schemeClr val="accent1">
                    <a:lumMod val="75000"/>
                  </a:schemeClr>
                </a:solidFill>
              </a:rPr>
              <a:t>Junu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1">
                    <a:lumMod val="75000"/>
                  </a:schemeClr>
                </a:solidFill>
              </a:rPr>
              <a:t>Jeong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3400484694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{3530B0BD-EC71-5A40-9DFE-03B288DE1E36}tf10001120</Template>
  <TotalTime>18719</TotalTime>
  <Words>636</Words>
  <Application>Microsoft Macintosh PowerPoint</Application>
  <PresentationFormat>Widescreen</PresentationFormat>
  <Paragraphs>128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-apple-system</vt:lpstr>
      <vt:lpstr>Arial</vt:lpstr>
      <vt:lpstr>Calibri</vt:lpstr>
      <vt:lpstr>Cambria Math</vt:lpstr>
      <vt:lpstr>Gill Sans MT</vt:lpstr>
      <vt:lpstr>ibm-plex-sans</vt:lpstr>
      <vt:lpstr>Parcel</vt:lpstr>
      <vt:lpstr>Novel Spiral tuning technique for metamaterial based cavity in axion dark matter searches.</vt:lpstr>
      <vt:lpstr>Outline of Talk</vt:lpstr>
      <vt:lpstr>Why the Axion?</vt:lpstr>
      <vt:lpstr>Haloscopes </vt:lpstr>
      <vt:lpstr>PowerPoint Presentation</vt:lpstr>
      <vt:lpstr>Why Higher Mass: Post-inflation </vt:lpstr>
      <vt:lpstr>Plasma Haloscope: Wire Metamaterial</vt:lpstr>
      <vt:lpstr>Plasma Haloscope: Electrical Field</vt:lpstr>
      <vt:lpstr>Plasma Haloscope: Mechanically Complex Tuning</vt:lpstr>
      <vt:lpstr>Axion Longitudinal Plasma HAloscope </vt:lpstr>
      <vt:lpstr>Axion Longitudinal Plasma HAloscope </vt:lpstr>
      <vt:lpstr>ALPHA Parameter Space</vt:lpstr>
      <vt:lpstr>Spiral Method </vt:lpstr>
      <vt:lpstr>Spiral Distribution </vt:lpstr>
      <vt:lpstr>6-arm Prototype</vt:lpstr>
      <vt:lpstr>2D Spiral Simulation </vt:lpstr>
      <vt:lpstr>Scanning Rates </vt:lpstr>
      <vt:lpstr>6-arm Prototype</vt:lpstr>
      <vt:lpstr>6-arm Mode Map</vt:lpstr>
      <vt:lpstr>6-arm Quality Factor and Bead Pull</vt:lpstr>
      <vt:lpstr>6-arm Quality Factor and Bead Pull</vt:lpstr>
      <vt:lpstr>Dark Photon Run </vt:lpstr>
      <vt:lpstr>Summary</vt:lpstr>
      <vt:lpstr>Back Up: Production: Post-inflation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Novel Spiral tuning technique for metamaterial based cavity in axion dark matter searches.</dc:title>
  <dc:creator>Jacob Lindahl</dc:creator>
  <cp:lastModifiedBy>Jacob Lindahl</cp:lastModifiedBy>
  <cp:revision>17</cp:revision>
  <dcterms:created xsi:type="dcterms:W3CDTF">2025-11-11T10:14:01Z</dcterms:created>
  <dcterms:modified xsi:type="dcterms:W3CDTF">2025-11-24T10:52:07Z</dcterms:modified>
</cp:coreProperties>
</file>