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23"/>
  </p:notesMasterIdLst>
  <p:sldIdLst>
    <p:sldId id="1358" r:id="rId6"/>
    <p:sldId id="1331" r:id="rId7"/>
    <p:sldId id="2032" r:id="rId8"/>
    <p:sldId id="1837" r:id="rId9"/>
    <p:sldId id="2033" r:id="rId10"/>
    <p:sldId id="2034" r:id="rId11"/>
    <p:sldId id="2035" r:id="rId12"/>
    <p:sldId id="1435" r:id="rId13"/>
    <p:sldId id="2036" r:id="rId14"/>
    <p:sldId id="1429" r:id="rId15"/>
    <p:sldId id="1437" r:id="rId16"/>
    <p:sldId id="1416" r:id="rId17"/>
    <p:sldId id="1398" r:id="rId18"/>
    <p:sldId id="1427" r:id="rId19"/>
    <p:sldId id="1426" r:id="rId20"/>
    <p:sldId id="1446" r:id="rId21"/>
    <p:sldId id="1445" r:id="rId22"/>
  </p:sldIdLst>
  <p:sldSz cx="12192000" cy="6858000"/>
  <p:notesSz cx="7023100" cy="93091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95A300-A203-2FB5-7518-A92EAF02E684}" name="Johan Liljeqvist" initials="JL" userId="S::johan.liljeqvist@qamcom.se::5f55621d-d659-4d3b-a146-4598912d9964" providerId="AD"/>
  <p188:author id="{1370B01D-D62B-659F-4F00-4B5D6C2148C2}" name="Harri Hellgren" initials="HH" userId="S::harri.hellgren@qamcom.se::9b84f45f-8428-4763-b0e8-58ede05882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2D5DB-73BA-4C49-9964-B9201FBB2424}" v="787" dt="2026-02-04T08:04:11.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5" autoAdjust="0"/>
    <p:restoredTop sz="94660"/>
  </p:normalViewPr>
  <p:slideViewPr>
    <p:cSldViewPr snapToGrid="0">
      <p:cViewPr varScale="1">
        <p:scale>
          <a:sx n="116" d="100"/>
          <a:sy n="116" d="100"/>
        </p:scale>
        <p:origin x="12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 Hellgren" userId="9b84f45f-8428-4763-b0e8-58ede05882fa" providerId="ADAL" clId="{F2EBF96F-FC95-43DA-BB44-1227041361F8}"/>
    <pc:docChg chg="undo custSel addSld delSld modSld sldOrd">
      <pc:chgData name="Harri Hellgren" userId="9b84f45f-8428-4763-b0e8-58ede05882fa" providerId="ADAL" clId="{F2EBF96F-FC95-43DA-BB44-1227041361F8}" dt="2026-02-04T08:17:27.389" v="2721" actId="20577"/>
      <pc:docMkLst>
        <pc:docMk/>
      </pc:docMkLst>
      <pc:sldChg chg="addSp delSp modSp del mod ord">
        <pc:chgData name="Harri Hellgren" userId="9b84f45f-8428-4763-b0e8-58ede05882fa" providerId="ADAL" clId="{F2EBF96F-FC95-43DA-BB44-1227041361F8}" dt="2026-02-04T05:50:06.346" v="1611" actId="47"/>
        <pc:sldMkLst>
          <pc:docMk/>
          <pc:sldMk cId="1431534826" sldId="256"/>
        </pc:sldMkLst>
        <pc:spChg chg="mod">
          <ac:chgData name="Harri Hellgren" userId="9b84f45f-8428-4763-b0e8-58ede05882fa" providerId="ADAL" clId="{F2EBF96F-FC95-43DA-BB44-1227041361F8}" dt="2026-02-03T16:11:58.372" v="639" actId="14100"/>
          <ac:spMkLst>
            <pc:docMk/>
            <pc:sldMk cId="1431534826" sldId="256"/>
            <ac:spMk id="4" creationId="{504F2F1C-9DC0-3CB7-766C-BC6A4CD63B7A}"/>
          </ac:spMkLst>
        </pc:spChg>
        <pc:picChg chg="add del mod ord">
          <ac:chgData name="Harri Hellgren" userId="9b84f45f-8428-4763-b0e8-58ede05882fa" providerId="ADAL" clId="{F2EBF96F-FC95-43DA-BB44-1227041361F8}" dt="2026-02-03T18:03:15.782" v="735" actId="478"/>
          <ac:picMkLst>
            <pc:docMk/>
            <pc:sldMk cId="1431534826" sldId="256"/>
            <ac:picMk id="3" creationId="{59D55676-B025-D8FC-1B2E-BBA1235B940D}"/>
          </ac:picMkLst>
        </pc:picChg>
        <pc:picChg chg="mod">
          <ac:chgData name="Harri Hellgren" userId="9b84f45f-8428-4763-b0e8-58ede05882fa" providerId="ADAL" clId="{F2EBF96F-FC95-43DA-BB44-1227041361F8}" dt="2026-02-03T16:12:04.049" v="640" actId="1076"/>
          <ac:picMkLst>
            <pc:docMk/>
            <pc:sldMk cId="1431534826" sldId="256"/>
            <ac:picMk id="8" creationId="{5228D59B-CF14-4C05-3529-A23DB882D431}"/>
          </ac:picMkLst>
        </pc:picChg>
        <pc:picChg chg="mod">
          <ac:chgData name="Harri Hellgren" userId="9b84f45f-8428-4763-b0e8-58ede05882fa" providerId="ADAL" clId="{F2EBF96F-FC95-43DA-BB44-1227041361F8}" dt="2026-02-03T16:12:08.941" v="641" actId="1076"/>
          <ac:picMkLst>
            <pc:docMk/>
            <pc:sldMk cId="1431534826" sldId="256"/>
            <ac:picMk id="10" creationId="{5CBE1B5F-9B0F-9C69-AA8B-4B534E866505}"/>
          </ac:picMkLst>
        </pc:picChg>
        <pc:picChg chg="del">
          <ac:chgData name="Harri Hellgren" userId="9b84f45f-8428-4763-b0e8-58ede05882fa" providerId="ADAL" clId="{F2EBF96F-FC95-43DA-BB44-1227041361F8}" dt="2026-02-03T16:11:40.398" v="632" actId="478"/>
          <ac:picMkLst>
            <pc:docMk/>
            <pc:sldMk cId="1431534826" sldId="256"/>
            <ac:picMk id="6146" creationId="{B8404C1F-1291-7877-EF8B-10AEE15E80E7}"/>
          </ac:picMkLst>
        </pc:picChg>
        <pc:cxnChg chg="mod">
          <ac:chgData name="Harri Hellgren" userId="9b84f45f-8428-4763-b0e8-58ede05882fa" providerId="ADAL" clId="{F2EBF96F-FC95-43DA-BB44-1227041361F8}" dt="2026-02-03T16:12:08.941" v="641" actId="1076"/>
          <ac:cxnSpMkLst>
            <pc:docMk/>
            <pc:sldMk cId="1431534826" sldId="256"/>
            <ac:cxnSpMk id="6" creationId="{C76F7D42-BEED-9274-CE8B-1C2296DCAF64}"/>
          </ac:cxnSpMkLst>
        </pc:cxnChg>
        <pc:cxnChg chg="mod">
          <ac:chgData name="Harri Hellgren" userId="9b84f45f-8428-4763-b0e8-58ede05882fa" providerId="ADAL" clId="{F2EBF96F-FC95-43DA-BB44-1227041361F8}" dt="2026-02-03T16:12:04.049" v="640" actId="1076"/>
          <ac:cxnSpMkLst>
            <pc:docMk/>
            <pc:sldMk cId="1431534826" sldId="256"/>
            <ac:cxnSpMk id="9" creationId="{15EE4859-86A7-B822-D249-CF5E6E71258D}"/>
          </ac:cxnSpMkLst>
        </pc:cxnChg>
      </pc:sldChg>
      <pc:sldChg chg="addSp delSp modSp mod ord">
        <pc:chgData name="Harri Hellgren" userId="9b84f45f-8428-4763-b0e8-58ede05882fa" providerId="ADAL" clId="{F2EBF96F-FC95-43DA-BB44-1227041361F8}" dt="2026-02-04T08:04:15.306" v="2357" actId="478"/>
        <pc:sldMkLst>
          <pc:docMk/>
          <pc:sldMk cId="3917191528" sldId="1398"/>
        </pc:sldMkLst>
        <pc:spChg chg="del mod">
          <ac:chgData name="Harri Hellgren" userId="9b84f45f-8428-4763-b0e8-58ede05882fa" providerId="ADAL" clId="{F2EBF96F-FC95-43DA-BB44-1227041361F8}" dt="2026-02-04T08:04:15.306" v="2357" actId="478"/>
          <ac:spMkLst>
            <pc:docMk/>
            <pc:sldMk cId="3917191528" sldId="1398"/>
            <ac:spMk id="2" creationId="{971973A6-C9AD-C2B4-DD70-539DBF8F13F3}"/>
          </ac:spMkLst>
        </pc:spChg>
        <pc:spChg chg="mod">
          <ac:chgData name="Harri Hellgren" userId="9b84f45f-8428-4763-b0e8-58ede05882fa" providerId="ADAL" clId="{F2EBF96F-FC95-43DA-BB44-1227041361F8}" dt="2026-02-03T19:20:21.697" v="1096" actId="20577"/>
          <ac:spMkLst>
            <pc:docMk/>
            <pc:sldMk cId="3917191528" sldId="1398"/>
            <ac:spMk id="4" creationId="{BD2B1994-28F4-5C3B-D4E5-63755232BE0D}"/>
          </ac:spMkLst>
        </pc:spChg>
        <pc:picChg chg="add mod">
          <ac:chgData name="Harri Hellgren" userId="9b84f45f-8428-4763-b0e8-58ede05882fa" providerId="ADAL" clId="{F2EBF96F-FC95-43DA-BB44-1227041361F8}" dt="2026-02-04T08:04:11.311" v="2356" actId="1076"/>
          <ac:picMkLst>
            <pc:docMk/>
            <pc:sldMk cId="3917191528" sldId="1398"/>
            <ac:picMk id="5" creationId="{A16D7E62-55AC-06E0-7840-8303962D0790}"/>
          </ac:picMkLst>
        </pc:picChg>
        <pc:picChg chg="mod">
          <ac:chgData name="Harri Hellgren" userId="9b84f45f-8428-4763-b0e8-58ede05882fa" providerId="ADAL" clId="{F2EBF96F-FC95-43DA-BB44-1227041361F8}" dt="2026-02-03T17:56:26.854" v="681" actId="14100"/>
          <ac:picMkLst>
            <pc:docMk/>
            <pc:sldMk cId="3917191528" sldId="1398"/>
            <ac:picMk id="1026" creationId="{8C1F743C-5538-78D8-F104-BE94898BFF76}"/>
          </ac:picMkLst>
        </pc:picChg>
      </pc:sldChg>
      <pc:sldChg chg="modSp mod">
        <pc:chgData name="Harri Hellgren" userId="9b84f45f-8428-4763-b0e8-58ede05882fa" providerId="ADAL" clId="{F2EBF96F-FC95-43DA-BB44-1227041361F8}" dt="2026-02-03T14:25:30.286" v="288" actId="403"/>
        <pc:sldMkLst>
          <pc:docMk/>
          <pc:sldMk cId="1388067884" sldId="1416"/>
        </pc:sldMkLst>
        <pc:spChg chg="mod">
          <ac:chgData name="Harri Hellgren" userId="9b84f45f-8428-4763-b0e8-58ede05882fa" providerId="ADAL" clId="{F2EBF96F-FC95-43DA-BB44-1227041361F8}" dt="2026-02-03T14:25:15.483" v="283" actId="20577"/>
          <ac:spMkLst>
            <pc:docMk/>
            <pc:sldMk cId="1388067884" sldId="1416"/>
            <ac:spMk id="4" creationId="{ED403271-273B-9534-F43D-16FD2D72B608}"/>
          </ac:spMkLst>
        </pc:spChg>
        <pc:spChg chg="mod">
          <ac:chgData name="Harri Hellgren" userId="9b84f45f-8428-4763-b0e8-58ede05882fa" providerId="ADAL" clId="{F2EBF96F-FC95-43DA-BB44-1227041361F8}" dt="2026-02-03T14:25:30.286" v="288" actId="403"/>
          <ac:spMkLst>
            <pc:docMk/>
            <pc:sldMk cId="1388067884" sldId="1416"/>
            <ac:spMk id="7" creationId="{47582AFB-E269-420B-AF36-61A912466E94}"/>
          </ac:spMkLst>
        </pc:spChg>
      </pc:sldChg>
      <pc:sldChg chg="addSp modSp mod">
        <pc:chgData name="Harri Hellgren" userId="9b84f45f-8428-4763-b0e8-58ede05882fa" providerId="ADAL" clId="{F2EBF96F-FC95-43DA-BB44-1227041361F8}" dt="2026-02-03T15:34:05.062" v="460" actId="14100"/>
        <pc:sldMkLst>
          <pc:docMk/>
          <pc:sldMk cId="1145513722" sldId="1426"/>
        </pc:sldMkLst>
        <pc:spChg chg="mod">
          <ac:chgData name="Harri Hellgren" userId="9b84f45f-8428-4763-b0e8-58ede05882fa" providerId="ADAL" clId="{F2EBF96F-FC95-43DA-BB44-1227041361F8}" dt="2026-02-03T15:32:00.815" v="312" actId="14100"/>
          <ac:spMkLst>
            <pc:docMk/>
            <pc:sldMk cId="1145513722" sldId="1426"/>
            <ac:spMk id="2" creationId="{EE019A44-46AA-5D4E-1437-667C652FAE2F}"/>
          </ac:spMkLst>
        </pc:spChg>
        <pc:spChg chg="add mod">
          <ac:chgData name="Harri Hellgren" userId="9b84f45f-8428-4763-b0e8-58ede05882fa" providerId="ADAL" clId="{F2EBF96F-FC95-43DA-BB44-1227041361F8}" dt="2026-02-03T15:34:05.062" v="460" actId="14100"/>
          <ac:spMkLst>
            <pc:docMk/>
            <pc:sldMk cId="1145513722" sldId="1426"/>
            <ac:spMk id="3" creationId="{60E4E8EB-3A9B-B843-F2E6-D8AC674C4BA8}"/>
          </ac:spMkLst>
        </pc:spChg>
      </pc:sldChg>
      <pc:sldChg chg="delSp modSp mod">
        <pc:chgData name="Harri Hellgren" userId="9b84f45f-8428-4763-b0e8-58ede05882fa" providerId="ADAL" clId="{F2EBF96F-FC95-43DA-BB44-1227041361F8}" dt="2026-02-04T08:05:18.272" v="2373" actId="20577"/>
        <pc:sldMkLst>
          <pc:docMk/>
          <pc:sldMk cId="2867462129" sldId="1427"/>
        </pc:sldMkLst>
        <pc:spChg chg="mod">
          <ac:chgData name="Harri Hellgren" userId="9b84f45f-8428-4763-b0e8-58ede05882fa" providerId="ADAL" clId="{F2EBF96F-FC95-43DA-BB44-1227041361F8}" dt="2026-02-04T08:05:18.272" v="2373" actId="20577"/>
          <ac:spMkLst>
            <pc:docMk/>
            <pc:sldMk cId="2867462129" sldId="1427"/>
            <ac:spMk id="11" creationId="{267DD57D-9448-2DBA-9E00-5C3E9E05226A}"/>
          </ac:spMkLst>
        </pc:spChg>
        <pc:graphicFrameChg chg="del">
          <ac:chgData name="Harri Hellgren" userId="9b84f45f-8428-4763-b0e8-58ede05882fa" providerId="ADAL" clId="{F2EBF96F-FC95-43DA-BB44-1227041361F8}" dt="2026-02-03T19:22:20.183" v="1103" actId="478"/>
          <ac:graphicFrameMkLst>
            <pc:docMk/>
            <pc:sldMk cId="2867462129" sldId="1427"/>
            <ac:graphicFrameMk id="10" creationId="{749A2F10-8205-8769-7BF3-2A7DBA0381FD}"/>
          </ac:graphicFrameMkLst>
        </pc:graphicFrameChg>
      </pc:sldChg>
      <pc:sldChg chg="modSp mod ord">
        <pc:chgData name="Harri Hellgren" userId="9b84f45f-8428-4763-b0e8-58ede05882fa" providerId="ADAL" clId="{F2EBF96F-FC95-43DA-BB44-1227041361F8}" dt="2026-02-03T19:20:49.184" v="1099" actId="20577"/>
        <pc:sldMkLst>
          <pc:docMk/>
          <pc:sldMk cId="663092435" sldId="1429"/>
        </pc:sldMkLst>
        <pc:spChg chg="mod">
          <ac:chgData name="Harri Hellgren" userId="9b84f45f-8428-4763-b0e8-58ede05882fa" providerId="ADAL" clId="{F2EBF96F-FC95-43DA-BB44-1227041361F8}" dt="2026-02-03T19:20:49.184" v="1099" actId="20577"/>
          <ac:spMkLst>
            <pc:docMk/>
            <pc:sldMk cId="663092435" sldId="1429"/>
            <ac:spMk id="4" creationId="{E855D143-4DF6-5350-5E45-9450CFE2292F}"/>
          </ac:spMkLst>
        </pc:spChg>
      </pc:sldChg>
      <pc:sldChg chg="del">
        <pc:chgData name="Harri Hellgren" userId="9b84f45f-8428-4763-b0e8-58ede05882fa" providerId="ADAL" clId="{F2EBF96F-FC95-43DA-BB44-1227041361F8}" dt="2026-02-03T14:25:39.993" v="289" actId="47"/>
        <pc:sldMkLst>
          <pc:docMk/>
          <pc:sldMk cId="311175265" sldId="1430"/>
        </pc:sldMkLst>
      </pc:sldChg>
      <pc:sldChg chg="add del">
        <pc:chgData name="Harri Hellgren" userId="9b84f45f-8428-4763-b0e8-58ede05882fa" providerId="ADAL" clId="{F2EBF96F-FC95-43DA-BB44-1227041361F8}" dt="2026-02-03T17:59:03.304" v="685" actId="47"/>
        <pc:sldMkLst>
          <pc:docMk/>
          <pc:sldMk cId="2096457387" sldId="1434"/>
        </pc:sldMkLst>
      </pc:sldChg>
      <pc:sldChg chg="modSp mod ord">
        <pc:chgData name="Harri Hellgren" userId="9b84f45f-8428-4763-b0e8-58ede05882fa" providerId="ADAL" clId="{F2EBF96F-FC95-43DA-BB44-1227041361F8}" dt="2026-02-04T08:12:45.100" v="2619" actId="122"/>
        <pc:sldMkLst>
          <pc:docMk/>
          <pc:sldMk cId="1358184853" sldId="1435"/>
        </pc:sldMkLst>
        <pc:spChg chg="mod">
          <ac:chgData name="Harri Hellgren" userId="9b84f45f-8428-4763-b0e8-58ede05882fa" providerId="ADAL" clId="{F2EBF96F-FC95-43DA-BB44-1227041361F8}" dt="2026-02-04T08:12:45.100" v="2619" actId="122"/>
          <ac:spMkLst>
            <pc:docMk/>
            <pc:sldMk cId="1358184853" sldId="1435"/>
            <ac:spMk id="3" creationId="{624E44BB-70C2-C796-D14B-24D8E2AA1902}"/>
          </ac:spMkLst>
        </pc:spChg>
        <pc:spChg chg="mod">
          <ac:chgData name="Harri Hellgren" userId="9b84f45f-8428-4763-b0e8-58ede05882fa" providerId="ADAL" clId="{F2EBF96F-FC95-43DA-BB44-1227041361F8}" dt="2026-02-03T18:00:55.099" v="732" actId="20577"/>
          <ac:spMkLst>
            <pc:docMk/>
            <pc:sldMk cId="1358184853" sldId="1435"/>
            <ac:spMk id="4" creationId="{C86F229C-138D-FB3F-CCFF-9CF7D636DEA8}"/>
          </ac:spMkLst>
        </pc:spChg>
      </pc:sldChg>
      <pc:sldChg chg="modSp">
        <pc:chgData name="Harri Hellgren" userId="9b84f45f-8428-4763-b0e8-58ede05882fa" providerId="ADAL" clId="{F2EBF96F-FC95-43DA-BB44-1227041361F8}" dt="2026-02-03T17:59:43.019" v="689" actId="14100"/>
        <pc:sldMkLst>
          <pc:docMk/>
          <pc:sldMk cId="3531087102" sldId="1437"/>
        </pc:sldMkLst>
        <pc:picChg chg="mod">
          <ac:chgData name="Harri Hellgren" userId="9b84f45f-8428-4763-b0e8-58ede05882fa" providerId="ADAL" clId="{F2EBF96F-FC95-43DA-BB44-1227041361F8}" dt="2026-02-03T17:59:43.019" v="689" actId="14100"/>
          <ac:picMkLst>
            <pc:docMk/>
            <pc:sldMk cId="3531087102" sldId="1437"/>
            <ac:picMk id="32" creationId="{77D5B012-3D70-4FCC-AD65-ECA19186FA36}"/>
          </ac:picMkLst>
        </pc:picChg>
        <pc:picChg chg="mod">
          <ac:chgData name="Harri Hellgren" userId="9b84f45f-8428-4763-b0e8-58ede05882fa" providerId="ADAL" clId="{F2EBF96F-FC95-43DA-BB44-1227041361F8}" dt="2026-02-03T17:59:35.766" v="688" actId="732"/>
          <ac:picMkLst>
            <pc:docMk/>
            <pc:sldMk cId="3531087102" sldId="1437"/>
            <ac:picMk id="1028" creationId="{BD1A22C5-67E3-0C93-968B-32E61865F08C}"/>
          </ac:picMkLst>
        </pc:picChg>
      </pc:sldChg>
      <pc:sldChg chg="modSp del mod">
        <pc:chgData name="Harri Hellgren" userId="9b84f45f-8428-4763-b0e8-58ede05882fa" providerId="ADAL" clId="{F2EBF96F-FC95-43DA-BB44-1227041361F8}" dt="2026-02-03T19:22:01.255" v="1102" actId="47"/>
        <pc:sldMkLst>
          <pc:docMk/>
          <pc:sldMk cId="482006584" sldId="1444"/>
        </pc:sldMkLst>
        <pc:spChg chg="mod">
          <ac:chgData name="Harri Hellgren" userId="9b84f45f-8428-4763-b0e8-58ede05882fa" providerId="ADAL" clId="{F2EBF96F-FC95-43DA-BB44-1227041361F8}" dt="2026-02-03T14:25:56.532" v="303" actId="20577"/>
          <ac:spMkLst>
            <pc:docMk/>
            <pc:sldMk cId="482006584" sldId="1444"/>
            <ac:spMk id="3" creationId="{B4B8C21D-4EEB-BA9D-B66C-B33D28D563E8}"/>
          </ac:spMkLst>
        </pc:spChg>
        <pc:spChg chg="mod">
          <ac:chgData name="Harri Hellgren" userId="9b84f45f-8428-4763-b0e8-58ede05882fa" providerId="ADAL" clId="{F2EBF96F-FC95-43DA-BB44-1227041361F8}" dt="2026-02-03T14:26:02.773" v="304" actId="6549"/>
          <ac:spMkLst>
            <pc:docMk/>
            <pc:sldMk cId="482006584" sldId="1444"/>
            <ac:spMk id="6" creationId="{3C36C314-E3BC-7C87-79C2-5BB7119AE8BB}"/>
          </ac:spMkLst>
        </pc:spChg>
      </pc:sldChg>
      <pc:sldChg chg="addSp modSp mod">
        <pc:chgData name="Harri Hellgren" userId="9b84f45f-8428-4763-b0e8-58ede05882fa" providerId="ADAL" clId="{F2EBF96F-FC95-43DA-BB44-1227041361F8}" dt="2026-02-03T19:29:39.884" v="1526" actId="20577"/>
        <pc:sldMkLst>
          <pc:docMk/>
          <pc:sldMk cId="938852609" sldId="1445"/>
        </pc:sldMkLst>
        <pc:spChg chg="mod">
          <ac:chgData name="Harri Hellgren" userId="9b84f45f-8428-4763-b0e8-58ede05882fa" providerId="ADAL" clId="{F2EBF96F-FC95-43DA-BB44-1227041361F8}" dt="2026-02-03T19:29:32.206" v="1523" actId="20577"/>
          <ac:spMkLst>
            <pc:docMk/>
            <pc:sldMk cId="938852609" sldId="1445"/>
            <ac:spMk id="10" creationId="{DD1F313D-64A5-023E-5D3A-8AF2B2107327}"/>
          </ac:spMkLst>
        </pc:spChg>
        <pc:spChg chg="add mod">
          <ac:chgData name="Harri Hellgren" userId="9b84f45f-8428-4763-b0e8-58ede05882fa" providerId="ADAL" clId="{F2EBF96F-FC95-43DA-BB44-1227041361F8}" dt="2026-02-03T19:29:39.884" v="1526" actId="20577"/>
          <ac:spMkLst>
            <pc:docMk/>
            <pc:sldMk cId="938852609" sldId="1445"/>
            <ac:spMk id="12" creationId="{1A770A35-250F-16DA-B64C-357C9EA3CC53}"/>
          </ac:spMkLst>
        </pc:spChg>
        <pc:cxnChg chg="add mod">
          <ac:chgData name="Harri Hellgren" userId="9b84f45f-8428-4763-b0e8-58ede05882fa" providerId="ADAL" clId="{F2EBF96F-FC95-43DA-BB44-1227041361F8}" dt="2026-02-03T15:29:39.999" v="310" actId="14100"/>
          <ac:cxnSpMkLst>
            <pc:docMk/>
            <pc:sldMk cId="938852609" sldId="1445"/>
            <ac:cxnSpMk id="13" creationId="{3415BDEA-653F-057A-7323-F658B8358363}"/>
          </ac:cxnSpMkLst>
        </pc:cxnChg>
      </pc:sldChg>
      <pc:sldChg chg="addSp delSp modSp add mod ord">
        <pc:chgData name="Harri Hellgren" userId="9b84f45f-8428-4763-b0e8-58ede05882fa" providerId="ADAL" clId="{F2EBF96F-FC95-43DA-BB44-1227041361F8}" dt="2026-02-04T07:52:29.772" v="2355" actId="478"/>
        <pc:sldMkLst>
          <pc:docMk/>
          <pc:sldMk cId="746311745" sldId="2033"/>
        </pc:sldMkLst>
        <pc:spChg chg="add del mod">
          <ac:chgData name="Harri Hellgren" userId="9b84f45f-8428-4763-b0e8-58ede05882fa" providerId="ADAL" clId="{F2EBF96F-FC95-43DA-BB44-1227041361F8}" dt="2026-02-03T15:35:35.547" v="470" actId="478"/>
          <ac:spMkLst>
            <pc:docMk/>
            <pc:sldMk cId="746311745" sldId="2033"/>
            <ac:spMk id="2" creationId="{FB2BC528-2AA9-CD7F-9185-329D32B33FBA}"/>
          </ac:spMkLst>
        </pc:spChg>
        <pc:spChg chg="add del mod">
          <ac:chgData name="Harri Hellgren" userId="9b84f45f-8428-4763-b0e8-58ede05882fa" providerId="ADAL" clId="{F2EBF96F-FC95-43DA-BB44-1227041361F8}" dt="2026-02-03T15:35:56.655" v="476"/>
          <ac:spMkLst>
            <pc:docMk/>
            <pc:sldMk cId="746311745" sldId="2033"/>
            <ac:spMk id="3" creationId="{705DB560-F11E-5364-F164-B2BEA7B8B668}"/>
          </ac:spMkLst>
        </pc:spChg>
        <pc:spChg chg="mod">
          <ac:chgData name="Harri Hellgren" userId="9b84f45f-8428-4763-b0e8-58ede05882fa" providerId="ADAL" clId="{F2EBF96F-FC95-43DA-BB44-1227041361F8}" dt="2026-02-03T16:03:24.266" v="624" actId="14100"/>
          <ac:spMkLst>
            <pc:docMk/>
            <pc:sldMk cId="746311745" sldId="2033"/>
            <ac:spMk id="4" creationId="{0583E573-0F00-A2DA-F44B-2688463073E3}"/>
          </ac:spMkLst>
        </pc:spChg>
        <pc:spChg chg="add mod">
          <ac:chgData name="Harri Hellgren" userId="9b84f45f-8428-4763-b0e8-58ede05882fa" providerId="ADAL" clId="{F2EBF96F-FC95-43DA-BB44-1227041361F8}" dt="2026-02-04T07:52:26.101" v="2354" actId="20577"/>
          <ac:spMkLst>
            <pc:docMk/>
            <pc:sldMk cId="746311745" sldId="2033"/>
            <ac:spMk id="7" creationId="{1338DD75-C2A8-1281-ED8F-A5BEB66D1CF4}"/>
          </ac:spMkLst>
        </pc:spChg>
        <pc:spChg chg="del mod">
          <ac:chgData name="Harri Hellgren" userId="9b84f45f-8428-4763-b0e8-58ede05882fa" providerId="ADAL" clId="{F2EBF96F-FC95-43DA-BB44-1227041361F8}" dt="2026-02-03T16:01:07.415" v="619" actId="478"/>
          <ac:spMkLst>
            <pc:docMk/>
            <pc:sldMk cId="746311745" sldId="2033"/>
            <ac:spMk id="15" creationId="{17107DDA-0558-A03C-EAD5-27E7ED15839E}"/>
          </ac:spMkLst>
        </pc:spChg>
        <pc:spChg chg="del mod">
          <ac:chgData name="Harri Hellgren" userId="9b84f45f-8428-4763-b0e8-58ede05882fa" providerId="ADAL" clId="{F2EBF96F-FC95-43DA-BB44-1227041361F8}" dt="2026-02-03T16:01:14.321" v="620" actId="478"/>
          <ac:spMkLst>
            <pc:docMk/>
            <pc:sldMk cId="746311745" sldId="2033"/>
            <ac:spMk id="16" creationId="{432A3C02-C60A-C45A-CC18-F79D3C5FE8A7}"/>
          </ac:spMkLst>
        </pc:spChg>
        <pc:graphicFrameChg chg="add del mod ord">
          <ac:chgData name="Harri Hellgren" userId="9b84f45f-8428-4763-b0e8-58ede05882fa" providerId="ADAL" clId="{F2EBF96F-FC95-43DA-BB44-1227041361F8}" dt="2026-02-04T07:52:29.772" v="2355" actId="478"/>
          <ac:graphicFrameMkLst>
            <pc:docMk/>
            <pc:sldMk cId="746311745" sldId="2033"/>
            <ac:graphicFrameMk id="11" creationId="{94C2BE74-BF40-AF84-E276-673B0B981E50}"/>
          </ac:graphicFrameMkLst>
        </pc:graphicFrameChg>
        <pc:picChg chg="del">
          <ac:chgData name="Harri Hellgren" userId="9b84f45f-8428-4763-b0e8-58ede05882fa" providerId="ADAL" clId="{F2EBF96F-FC95-43DA-BB44-1227041361F8}" dt="2026-02-03T15:35:05.338" v="463" actId="478"/>
          <ac:picMkLst>
            <pc:docMk/>
            <pc:sldMk cId="746311745" sldId="2033"/>
            <ac:picMk id="8" creationId="{93425F18-BEAC-F95F-FDD1-39E61DA2C8E8}"/>
          </ac:picMkLst>
        </pc:picChg>
        <pc:picChg chg="del">
          <ac:chgData name="Harri Hellgren" userId="9b84f45f-8428-4763-b0e8-58ede05882fa" providerId="ADAL" clId="{F2EBF96F-FC95-43DA-BB44-1227041361F8}" dt="2026-02-03T15:34:58.922" v="462" actId="478"/>
          <ac:picMkLst>
            <pc:docMk/>
            <pc:sldMk cId="746311745" sldId="2033"/>
            <ac:picMk id="10" creationId="{B503BDC8-3CE6-5B4D-4084-3F343CC3B915}"/>
          </ac:picMkLst>
        </pc:picChg>
        <pc:picChg chg="add mod ord">
          <ac:chgData name="Harri Hellgren" userId="9b84f45f-8428-4763-b0e8-58ede05882fa" providerId="ADAL" clId="{F2EBF96F-FC95-43DA-BB44-1227041361F8}" dt="2026-02-03T16:12:39.931" v="650" actId="167"/>
          <ac:picMkLst>
            <pc:docMk/>
            <pc:sldMk cId="746311745" sldId="2033"/>
            <ac:picMk id="13" creationId="{E1356D06-8886-2422-4973-12E1CAED416E}"/>
          </ac:picMkLst>
        </pc:picChg>
        <pc:picChg chg="del">
          <ac:chgData name="Harri Hellgren" userId="9b84f45f-8428-4763-b0e8-58ede05882fa" providerId="ADAL" clId="{F2EBF96F-FC95-43DA-BB44-1227041361F8}" dt="2026-02-03T16:03:20.212" v="623" actId="478"/>
          <ac:picMkLst>
            <pc:docMk/>
            <pc:sldMk cId="746311745" sldId="2033"/>
            <ac:picMk id="6146" creationId="{CEA63C19-0504-0AE8-15E2-C2EC8816B182}"/>
          </ac:picMkLst>
        </pc:picChg>
        <pc:cxnChg chg="del">
          <ac:chgData name="Harri Hellgren" userId="9b84f45f-8428-4763-b0e8-58ede05882fa" providerId="ADAL" clId="{F2EBF96F-FC95-43DA-BB44-1227041361F8}" dt="2026-02-03T15:35:09.396" v="465" actId="478"/>
          <ac:cxnSpMkLst>
            <pc:docMk/>
            <pc:sldMk cId="746311745" sldId="2033"/>
            <ac:cxnSpMk id="6" creationId="{9FE652A0-02D0-C2BB-D05A-05C0500A837F}"/>
          </ac:cxnSpMkLst>
        </pc:cxnChg>
        <pc:cxnChg chg="del">
          <ac:chgData name="Harri Hellgren" userId="9b84f45f-8428-4763-b0e8-58ede05882fa" providerId="ADAL" clId="{F2EBF96F-FC95-43DA-BB44-1227041361F8}" dt="2026-02-03T15:35:07.738" v="464" actId="478"/>
          <ac:cxnSpMkLst>
            <pc:docMk/>
            <pc:sldMk cId="746311745" sldId="2033"/>
            <ac:cxnSpMk id="9" creationId="{46B3802A-52B4-05E2-12F4-5C39D7CB0220}"/>
          </ac:cxnSpMkLst>
        </pc:cxnChg>
      </pc:sldChg>
      <pc:sldChg chg="addSp delSp modSp add mod ord">
        <pc:chgData name="Harri Hellgren" userId="9b84f45f-8428-4763-b0e8-58ede05882fa" providerId="ADAL" clId="{F2EBF96F-FC95-43DA-BB44-1227041361F8}" dt="2026-02-03T18:55:56.198" v="737" actId="403"/>
        <pc:sldMkLst>
          <pc:docMk/>
          <pc:sldMk cId="1880110181" sldId="2034"/>
        </pc:sldMkLst>
        <pc:spChg chg="mod">
          <ac:chgData name="Harri Hellgren" userId="9b84f45f-8428-4763-b0e8-58ede05882fa" providerId="ADAL" clId="{F2EBF96F-FC95-43DA-BB44-1227041361F8}" dt="2026-02-03T15:56:28.999" v="488" actId="14100"/>
          <ac:spMkLst>
            <pc:docMk/>
            <pc:sldMk cId="1880110181" sldId="2034"/>
            <ac:spMk id="4" creationId="{6F2F7786-FFEB-CCCF-0C30-B204D73E8617}"/>
          </ac:spMkLst>
        </pc:spChg>
        <pc:spChg chg="mod">
          <ac:chgData name="Harri Hellgren" userId="9b84f45f-8428-4763-b0e8-58ede05882fa" providerId="ADAL" clId="{F2EBF96F-FC95-43DA-BB44-1227041361F8}" dt="2026-02-03T18:55:56.198" v="737" actId="403"/>
          <ac:spMkLst>
            <pc:docMk/>
            <pc:sldMk cId="1880110181" sldId="2034"/>
            <ac:spMk id="15" creationId="{727A39BC-C636-225F-13B9-F65BF30C9226}"/>
          </ac:spMkLst>
        </pc:spChg>
        <pc:spChg chg="del">
          <ac:chgData name="Harri Hellgren" userId="9b84f45f-8428-4763-b0e8-58ede05882fa" providerId="ADAL" clId="{F2EBF96F-FC95-43DA-BB44-1227041361F8}" dt="2026-02-03T15:56:41.785" v="493" actId="478"/>
          <ac:spMkLst>
            <pc:docMk/>
            <pc:sldMk cId="1880110181" sldId="2034"/>
            <ac:spMk id="16" creationId="{A7B24E2A-B00C-4C40-D269-6C0FD4F0DDB8}"/>
          </ac:spMkLst>
        </pc:spChg>
        <pc:picChg chg="add del mod">
          <ac:chgData name="Harri Hellgren" userId="9b84f45f-8428-4763-b0e8-58ede05882fa" providerId="ADAL" clId="{F2EBF96F-FC95-43DA-BB44-1227041361F8}" dt="2026-02-03T15:56:55.311" v="498" actId="478"/>
          <ac:picMkLst>
            <pc:docMk/>
            <pc:sldMk cId="1880110181" sldId="2034"/>
            <ac:picMk id="3" creationId="{15095199-5AF4-CB76-6086-3BCCAC26E508}"/>
          </ac:picMkLst>
        </pc:picChg>
        <pc:picChg chg="add mod ord modCrop">
          <ac:chgData name="Harri Hellgren" userId="9b84f45f-8428-4763-b0e8-58ede05882fa" providerId="ADAL" clId="{F2EBF96F-FC95-43DA-BB44-1227041361F8}" dt="2026-02-03T15:59:05.424" v="544" actId="14100"/>
          <ac:picMkLst>
            <pc:docMk/>
            <pc:sldMk cId="1880110181" sldId="2034"/>
            <ac:picMk id="7" creationId="{66F33BE3-5708-C76E-A60E-86AAF4292A8E}"/>
          </ac:picMkLst>
        </pc:picChg>
        <pc:picChg chg="del">
          <ac:chgData name="Harri Hellgren" userId="9b84f45f-8428-4763-b0e8-58ede05882fa" providerId="ADAL" clId="{F2EBF96F-FC95-43DA-BB44-1227041361F8}" dt="2026-02-03T15:56:36.456" v="490" actId="478"/>
          <ac:picMkLst>
            <pc:docMk/>
            <pc:sldMk cId="1880110181" sldId="2034"/>
            <ac:picMk id="8" creationId="{C4EB098C-3840-8DDB-5FD4-2C7053EE05BA}"/>
          </ac:picMkLst>
        </pc:picChg>
        <pc:picChg chg="del">
          <ac:chgData name="Harri Hellgren" userId="9b84f45f-8428-4763-b0e8-58ede05882fa" providerId="ADAL" clId="{F2EBF96F-FC95-43DA-BB44-1227041361F8}" dt="2026-02-03T15:56:34.728" v="489" actId="478"/>
          <ac:picMkLst>
            <pc:docMk/>
            <pc:sldMk cId="1880110181" sldId="2034"/>
            <ac:picMk id="10" creationId="{FAAC97A6-6E1F-3F32-3987-38662C442BE3}"/>
          </ac:picMkLst>
        </pc:picChg>
        <pc:picChg chg="add del mod">
          <ac:chgData name="Harri Hellgren" userId="9b84f45f-8428-4763-b0e8-58ede05882fa" providerId="ADAL" clId="{F2EBF96F-FC95-43DA-BB44-1227041361F8}" dt="2026-02-03T15:57:12.043" v="507" actId="478"/>
          <ac:picMkLst>
            <pc:docMk/>
            <pc:sldMk cId="1880110181" sldId="2034"/>
            <ac:picMk id="12" creationId="{5EE43708-E00C-5401-AB9D-8B439C45C6BA}"/>
          </ac:picMkLst>
        </pc:picChg>
        <pc:picChg chg="add mod ord modCrop">
          <ac:chgData name="Harri Hellgren" userId="9b84f45f-8428-4763-b0e8-58ede05882fa" providerId="ADAL" clId="{F2EBF96F-FC95-43DA-BB44-1227041361F8}" dt="2026-02-03T15:59:09.121" v="558" actId="1038"/>
          <ac:picMkLst>
            <pc:docMk/>
            <pc:sldMk cId="1880110181" sldId="2034"/>
            <ac:picMk id="14" creationId="{947C355C-DA3D-64CC-7295-1B276D6CB0C5}"/>
          </ac:picMkLst>
        </pc:picChg>
        <pc:picChg chg="del">
          <ac:chgData name="Harri Hellgren" userId="9b84f45f-8428-4763-b0e8-58ede05882fa" providerId="ADAL" clId="{F2EBF96F-FC95-43DA-BB44-1227041361F8}" dt="2026-02-03T15:56:17.057" v="484" actId="478"/>
          <ac:picMkLst>
            <pc:docMk/>
            <pc:sldMk cId="1880110181" sldId="2034"/>
            <ac:picMk id="6146" creationId="{664AB1AB-59AF-B077-20AD-3F8931F7A4EB}"/>
          </ac:picMkLst>
        </pc:picChg>
        <pc:cxnChg chg="del">
          <ac:chgData name="Harri Hellgren" userId="9b84f45f-8428-4763-b0e8-58ede05882fa" providerId="ADAL" clId="{F2EBF96F-FC95-43DA-BB44-1227041361F8}" dt="2026-02-03T15:56:37.545" v="491" actId="478"/>
          <ac:cxnSpMkLst>
            <pc:docMk/>
            <pc:sldMk cId="1880110181" sldId="2034"/>
            <ac:cxnSpMk id="6" creationId="{7BD8E5E0-F30D-05AC-F37E-BFB0FC12136D}"/>
          </ac:cxnSpMkLst>
        </pc:cxnChg>
        <pc:cxnChg chg="del">
          <ac:chgData name="Harri Hellgren" userId="9b84f45f-8428-4763-b0e8-58ede05882fa" providerId="ADAL" clId="{F2EBF96F-FC95-43DA-BB44-1227041361F8}" dt="2026-02-03T15:56:38.824" v="492" actId="478"/>
          <ac:cxnSpMkLst>
            <pc:docMk/>
            <pc:sldMk cId="1880110181" sldId="2034"/>
            <ac:cxnSpMk id="9" creationId="{B63D5767-31F9-D7E8-4C29-C106D11B8E61}"/>
          </ac:cxnSpMkLst>
        </pc:cxnChg>
      </pc:sldChg>
      <pc:sldChg chg="addSp delSp modSp add mod">
        <pc:chgData name="Harri Hellgren" userId="9b84f45f-8428-4763-b0e8-58ede05882fa" providerId="ADAL" clId="{F2EBF96F-FC95-43DA-BB44-1227041361F8}" dt="2026-02-04T05:53:43.628" v="1732" actId="20577"/>
        <pc:sldMkLst>
          <pc:docMk/>
          <pc:sldMk cId="2839380621" sldId="2035"/>
        </pc:sldMkLst>
        <pc:spChg chg="mod">
          <ac:chgData name="Harri Hellgren" userId="9b84f45f-8428-4763-b0e8-58ede05882fa" providerId="ADAL" clId="{F2EBF96F-FC95-43DA-BB44-1227041361F8}" dt="2026-02-03T18:56:14.099" v="741" actId="20577"/>
          <ac:spMkLst>
            <pc:docMk/>
            <pc:sldMk cId="2839380621" sldId="2035"/>
            <ac:spMk id="4" creationId="{81DE464F-9BCC-E32B-F7D5-1C0F7DA29653}"/>
          </ac:spMkLst>
        </pc:spChg>
        <pc:spChg chg="mod">
          <ac:chgData name="Harri Hellgren" userId="9b84f45f-8428-4763-b0e8-58ede05882fa" providerId="ADAL" clId="{F2EBF96F-FC95-43DA-BB44-1227041361F8}" dt="2026-02-04T05:53:43.628" v="1732" actId="20577"/>
          <ac:spMkLst>
            <pc:docMk/>
            <pc:sldMk cId="2839380621" sldId="2035"/>
            <ac:spMk id="15" creationId="{C657C929-61D3-32D7-7D05-AC5F460B2CF6}"/>
          </ac:spMkLst>
        </pc:spChg>
        <pc:picChg chg="add mod ord modCrop">
          <ac:chgData name="Harri Hellgren" userId="9b84f45f-8428-4763-b0e8-58ede05882fa" providerId="ADAL" clId="{F2EBF96F-FC95-43DA-BB44-1227041361F8}" dt="2026-02-04T05:44:52.886" v="1609" actId="1076"/>
          <ac:picMkLst>
            <pc:docMk/>
            <pc:sldMk cId="2839380621" sldId="2035"/>
            <ac:picMk id="3" creationId="{15CA83ED-CC5E-18F4-E009-EED91D1797BF}"/>
          </ac:picMkLst>
        </pc:picChg>
        <pc:picChg chg="add mod">
          <ac:chgData name="Harri Hellgren" userId="9b84f45f-8428-4763-b0e8-58ede05882fa" providerId="ADAL" clId="{F2EBF96F-FC95-43DA-BB44-1227041361F8}" dt="2026-02-04T05:44:59.143" v="1610" actId="14100"/>
          <ac:picMkLst>
            <pc:docMk/>
            <pc:sldMk cId="2839380621" sldId="2035"/>
            <ac:picMk id="5" creationId="{5D1EDFD7-047B-F44A-03F9-5B33E40DC74E}"/>
          </ac:picMkLst>
        </pc:picChg>
        <pc:picChg chg="del">
          <ac:chgData name="Harri Hellgren" userId="9b84f45f-8428-4763-b0e8-58ede05882fa" providerId="ADAL" clId="{F2EBF96F-FC95-43DA-BB44-1227041361F8}" dt="2026-02-03T16:40:34.037" v="659" actId="478"/>
          <ac:picMkLst>
            <pc:docMk/>
            <pc:sldMk cId="2839380621" sldId="2035"/>
            <ac:picMk id="7" creationId="{21B0067E-829B-8A4F-9BF1-A87739405571}"/>
          </ac:picMkLst>
        </pc:picChg>
        <pc:picChg chg="del">
          <ac:chgData name="Harri Hellgren" userId="9b84f45f-8428-4763-b0e8-58ede05882fa" providerId="ADAL" clId="{F2EBF96F-FC95-43DA-BB44-1227041361F8}" dt="2026-02-03T16:40:33.413" v="658" actId="478"/>
          <ac:picMkLst>
            <pc:docMk/>
            <pc:sldMk cId="2839380621" sldId="2035"/>
            <ac:picMk id="14" creationId="{43F8A032-762F-28E7-9DC4-38578C8CC9C1}"/>
          </ac:picMkLst>
        </pc:picChg>
      </pc:sldChg>
      <pc:sldChg chg="add del">
        <pc:chgData name="Harri Hellgren" userId="9b84f45f-8428-4763-b0e8-58ede05882fa" providerId="ADAL" clId="{F2EBF96F-FC95-43DA-BB44-1227041361F8}" dt="2026-02-03T19:20:06.975" v="1095" actId="47"/>
        <pc:sldMkLst>
          <pc:docMk/>
          <pc:sldMk cId="2050463671" sldId="2036"/>
        </pc:sldMkLst>
      </pc:sldChg>
      <pc:sldChg chg="modSp add mod">
        <pc:chgData name="Harri Hellgren" userId="9b84f45f-8428-4763-b0e8-58ede05882fa" providerId="ADAL" clId="{F2EBF96F-FC95-43DA-BB44-1227041361F8}" dt="2026-02-04T08:17:27.389" v="2721" actId="20577"/>
        <pc:sldMkLst>
          <pc:docMk/>
          <pc:sldMk cId="3755160367" sldId="2036"/>
        </pc:sldMkLst>
        <pc:spChg chg="mod">
          <ac:chgData name="Harri Hellgren" userId="9b84f45f-8428-4763-b0e8-58ede05882fa" providerId="ADAL" clId="{F2EBF96F-FC95-43DA-BB44-1227041361F8}" dt="2026-02-04T08:17:27.389" v="2721" actId="20577"/>
          <ac:spMkLst>
            <pc:docMk/>
            <pc:sldMk cId="3755160367" sldId="2036"/>
            <ac:spMk id="3" creationId="{C5C57F43-FDD3-9D3C-C485-9D7D56778F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SE"/>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2C381CA-926A-4D20-BAEE-EEBD6FD3DB85}" type="datetimeFigureOut">
              <a:rPr lang="en-SE" smtClean="0"/>
              <a:t>2026-02-04</a:t>
            </a:fld>
            <a:endParaRPr lang="en-S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SE"/>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SE"/>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4273D76-CEC3-43A1-9B50-DBE9F5E1E095}" type="slidenum">
              <a:rPr lang="en-SE" smtClean="0"/>
              <a:t>‹#›</a:t>
            </a:fld>
            <a:endParaRPr lang="en-SE"/>
          </a:p>
        </p:txBody>
      </p:sp>
    </p:spTree>
    <p:extLst>
      <p:ext uri="{BB962C8B-B14F-4D97-AF65-F5344CB8AC3E}">
        <p14:creationId xmlns:p14="http://schemas.microsoft.com/office/powerpoint/2010/main" val="129368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noProof="0"/>
          </a:p>
        </p:txBody>
      </p:sp>
      <p:sp>
        <p:nvSpPr>
          <p:cNvPr id="4" name="Platshållare för bildnummer 3"/>
          <p:cNvSpPr>
            <a:spLocks noGrp="1"/>
          </p:cNvSpPr>
          <p:nvPr>
            <p:ph type="sldNum" sz="quarter" idx="5"/>
          </p:nvPr>
        </p:nvSpPr>
        <p:spPr/>
        <p:txBody>
          <a:bodyPr/>
          <a:lstStyle/>
          <a:p>
            <a:fld id="{5EA1DE14-91CA-484B-9554-7E3FED2379A7}" type="slidenum">
              <a:rPr lang="sv-SE" smtClean="0"/>
              <a:t>1</a:t>
            </a:fld>
            <a:endParaRPr lang="sv-SE"/>
          </a:p>
        </p:txBody>
      </p:sp>
    </p:spTree>
    <p:extLst>
      <p:ext uri="{BB962C8B-B14F-4D97-AF65-F5344CB8AC3E}">
        <p14:creationId xmlns:p14="http://schemas.microsoft.com/office/powerpoint/2010/main" val="146363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96F52-1FF4-B8F9-FCC3-09D8730AF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B7352-0A3B-826D-4AA6-67FF7EACB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8A1A2-1214-6203-BA6C-6A41826BC2B3}"/>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43606A34-2054-15C8-508A-9B1D25D22F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668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866C7-D1D7-DC96-50BE-A3F9231D3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C9568-C4E2-CC87-9AA1-51CADECFF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C454C-46B1-E01F-D073-C11EB4B51BFB}"/>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374D23E4-8C34-E42E-1F7E-9B04E17A8B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252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597F8-2080-918F-5E06-30C15D36C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0ACE0-47FF-D732-0166-797491D4B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6A6D9-81B1-BD89-0FA3-ECA8AF82AB3A}"/>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D96D7012-5D01-3D4F-4232-4F3F18AC6D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022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BD93-6FC3-63F0-EC83-E814EC054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B662F-A5E4-7399-0ABB-6A2FD9400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DCC25-A78A-F8C3-159D-8F1A068265E6}"/>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0A5A4A57-B951-1ED0-233E-C1C922F51B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0994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92EF0-F498-FB02-4DE2-99A3B7527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A51DC-4614-31DC-31A1-FFD07E926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10060-8EBE-D199-9B1A-316C2CA9EAE0}"/>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7F878FB8-B7F0-07FA-692B-B22DB7D035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756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CBC23-4961-AC1F-59BB-D2112AB03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DA8E6-B5A4-C5E2-3E3D-F49788A82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577B4-11AE-F658-8B8D-418667E2438E}"/>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8015FC13-5FC1-2FCF-CADE-0056740561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245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a:p>
        </p:txBody>
      </p:sp>
      <p:sp>
        <p:nvSpPr>
          <p:cNvPr id="4" name="Platshållare för bildnummer 3"/>
          <p:cNvSpPr>
            <a:spLocks noGrp="1"/>
          </p:cNvSpPr>
          <p:nvPr>
            <p:ph type="sldNum" sz="quarter" idx="5"/>
          </p:nvPr>
        </p:nvSpPr>
        <p:spPr/>
        <p:txBody>
          <a:bodyPr/>
          <a:lstStyle/>
          <a:p>
            <a:fld id="{5EA1DE14-91CA-484B-9554-7E3FED2379A7}" type="slidenum">
              <a:rPr lang="sv-SE" smtClean="0"/>
              <a:t>4</a:t>
            </a:fld>
            <a:endParaRPr lang="sv-SE"/>
          </a:p>
        </p:txBody>
      </p:sp>
    </p:spTree>
    <p:extLst>
      <p:ext uri="{BB962C8B-B14F-4D97-AF65-F5344CB8AC3E}">
        <p14:creationId xmlns:p14="http://schemas.microsoft.com/office/powerpoint/2010/main" val="241548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6D2A2-8875-E3C4-A9F3-1FC7680D0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CC265-E4CC-AC67-88F5-CD281D829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4E821-BF5A-D95D-AD54-873D6B20C1FE}"/>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569A9FC7-842B-1841-DBE9-FFE6533041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266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31EF-AE85-DA99-B23B-03AE82A5D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81989-0F2E-92E7-A247-3513A6108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79C0A-5586-A9B8-12E0-E6AD2D1114D0}"/>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EAB3D633-FDA6-CB1E-9106-2DAC45A88F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673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08794-7374-E327-93EA-53D91E828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65AA7-0EA0-2AEE-D3B6-2AE6210AE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1BE18-32E6-7916-830C-111CA4E83133}"/>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AC63900A-126F-3DCA-6CCB-A493A9749A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046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6C36D-3CF4-B52C-7C3F-0344B40B2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3AA84-F105-54B2-D2DD-DE572759B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9C04D-FBD2-626B-6A6F-4DF1C6EF79BA}"/>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E0603586-2D27-8BCB-F96E-A2110C6629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314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E32A-2A84-005B-43ED-8A0B5A2DA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2242B-1366-2A61-7C0C-2A1B8E306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B17A9-C443-1594-A35F-B29A246FB18A}"/>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009221CF-9148-8F36-CDB3-05D86AD232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047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6DD7C-0A90-3B9E-7DBC-38B096C80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485EC-CD6F-8603-688E-FC4C4DBE2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1945F-93BB-0A3C-9C52-A3D3455A0DE3}"/>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BF88EA5B-DECD-4822-01F3-0C091BF336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506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6DB32-793C-346D-F014-D8243B9AF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1838D-A79A-5874-1D0D-7FE083CB2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B78C2-EB1C-C1D5-362D-FBA7F86EE690}"/>
              </a:ext>
            </a:extLst>
          </p:cNvPr>
          <p:cNvSpPr>
            <a:spLocks noGrp="1"/>
          </p:cNvSpPr>
          <p:nvPr>
            <p:ph type="body" idx="1"/>
          </p:nvPr>
        </p:nvSpPr>
        <p:spPr/>
        <p:txBody>
          <a:bodyPr/>
          <a:lstStyle/>
          <a:p>
            <a:endParaRPr lang="en-SE"/>
          </a:p>
        </p:txBody>
      </p:sp>
      <p:sp>
        <p:nvSpPr>
          <p:cNvPr id="4" name="Slide Number Placeholder 3">
            <a:extLst>
              <a:ext uri="{FF2B5EF4-FFF2-40B4-BE49-F238E27FC236}">
                <a16:creationId xmlns:a16="http://schemas.microsoft.com/office/drawing/2014/main" id="{55B3586B-E602-831D-9E26-6DDD03BC89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3D76-CEC3-43A1-9B50-DBE9F5E1E095}"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9661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se backgroun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C483ACB-2586-D3F7-B4FC-1158DF3BF7CE}"/>
              </a:ext>
            </a:extLst>
          </p:cNvPr>
          <p:cNvPicPr>
            <a:picLocks noChangeAspect="1"/>
          </p:cNvPicPr>
          <p:nvPr userDrawn="1"/>
        </p:nvPicPr>
        <p:blipFill>
          <a:blip r:embed="rId2"/>
          <a:stretch>
            <a:fillRect/>
          </a:stretch>
        </p:blipFill>
        <p:spPr>
          <a:xfrm>
            <a:off x="0" y="6408000"/>
            <a:ext cx="12192000" cy="130557"/>
          </a:xfrm>
          <a:prstGeom prst="rect">
            <a:avLst/>
          </a:prstGeom>
        </p:spPr>
      </p:pic>
      <p:pic>
        <p:nvPicPr>
          <p:cNvPr id="8" name="Bildobjekt 4">
            <a:extLst>
              <a:ext uri="{FF2B5EF4-FFF2-40B4-BE49-F238E27FC236}">
                <a16:creationId xmlns:a16="http://schemas.microsoft.com/office/drawing/2014/main" id="{5B3FE398-0D76-4DFF-754E-8E3F44A64EDE}"/>
              </a:ext>
            </a:extLst>
          </p:cNvPr>
          <p:cNvPicPr>
            <a:picLocks noChangeAspect="1"/>
          </p:cNvPicPr>
          <p:nvPr userDrawn="1"/>
        </p:nvPicPr>
        <p:blipFill>
          <a:blip r:embed="rId3"/>
          <a:stretch>
            <a:fillRect/>
          </a:stretch>
        </p:blipFill>
        <p:spPr>
          <a:xfrm>
            <a:off x="263786" y="6569380"/>
            <a:ext cx="1150414" cy="193939"/>
          </a:xfrm>
          <a:prstGeom prst="rect">
            <a:avLst/>
          </a:prstGeom>
        </p:spPr>
      </p:pic>
    </p:spTree>
    <p:extLst>
      <p:ext uri="{BB962C8B-B14F-4D97-AF65-F5344CB8AC3E}">
        <p14:creationId xmlns:p14="http://schemas.microsoft.com/office/powerpoint/2010/main" val="67589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EBCC-3B02-62CE-A55A-9AE6A3ECE5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BBB823E8-BAC8-AF43-E13B-64D376F3D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4A51BD55-4FC8-D049-E3B8-B5D9268C9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8C4F2C-D5FD-A946-B946-F5F23D1CC5D0}"/>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6" name="Footer Placeholder 5">
            <a:extLst>
              <a:ext uri="{FF2B5EF4-FFF2-40B4-BE49-F238E27FC236}">
                <a16:creationId xmlns:a16="http://schemas.microsoft.com/office/drawing/2014/main" id="{2D1A73B7-1343-8611-FACC-CA4D02D51CA9}"/>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0FAB2082-264D-E806-EC4B-55F0AF4FC1DF}"/>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402938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A0B9-0263-290D-6682-460B44AC61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EA8EBDC4-224A-03B8-426E-7FB8CBA552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CE187835-DF73-588B-F0D1-38DA10D5E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1436DF-AD24-0BE4-3A8E-84DAC4628FAD}"/>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6" name="Footer Placeholder 5">
            <a:extLst>
              <a:ext uri="{FF2B5EF4-FFF2-40B4-BE49-F238E27FC236}">
                <a16:creationId xmlns:a16="http://schemas.microsoft.com/office/drawing/2014/main" id="{8892845D-6FC2-777F-5269-0A641BFBB9D9}"/>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257C28A5-9F6A-7802-9027-FAC18ACBE79B}"/>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263872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9F1E-1F9B-D92D-39B5-6C13F2427222}"/>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7F9FAA6C-5E87-2326-2C9D-2771A9422F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A7E5C84-728B-5B46-B25C-DFCEA05502EF}"/>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5" name="Footer Placeholder 4">
            <a:extLst>
              <a:ext uri="{FF2B5EF4-FFF2-40B4-BE49-F238E27FC236}">
                <a16:creationId xmlns:a16="http://schemas.microsoft.com/office/drawing/2014/main" id="{605D41BD-04C8-2E6F-7B7D-951140AC7D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6F26A9B-DE9A-E505-9A8A-7DC50DB24E5C}"/>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1062037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4D405-1705-5A76-C4C7-6E3E4D4308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A4B9F06B-19E2-C351-6A15-0F6440AA2E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721D7E93-8F34-1E2F-7882-CFE221EBDCC5}"/>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5" name="Footer Placeholder 4">
            <a:extLst>
              <a:ext uri="{FF2B5EF4-FFF2-40B4-BE49-F238E27FC236}">
                <a16:creationId xmlns:a16="http://schemas.microsoft.com/office/drawing/2014/main" id="{34B04C0F-BB6C-99D3-722C-728D6CD7FEC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731B146-CB58-5027-6CAA-BC200FAC1CEF}"/>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131086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181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60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bout Qamcom">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509AF0B8-56C7-49A5-804A-6146351563B7}"/>
              </a:ext>
            </a:extLst>
          </p:cNvPr>
          <p:cNvGrpSpPr/>
          <p:nvPr userDrawn="1"/>
        </p:nvGrpSpPr>
        <p:grpSpPr>
          <a:xfrm>
            <a:off x="-4334" y="-10458"/>
            <a:ext cx="1923130" cy="277000"/>
            <a:chOff x="0" y="-1790"/>
            <a:chExt cx="2063522" cy="277000"/>
          </a:xfrm>
        </p:grpSpPr>
        <p:sp>
          <p:nvSpPr>
            <p:cNvPr id="4" name="Rektangel 3">
              <a:extLst>
                <a:ext uri="{FF2B5EF4-FFF2-40B4-BE49-F238E27FC236}">
                  <a16:creationId xmlns:a16="http://schemas.microsoft.com/office/drawing/2014/main" id="{28F4184B-B5CD-469C-BAE7-374694E8C54B}"/>
                </a:ext>
              </a:extLst>
            </p:cNvPr>
            <p:cNvSpPr/>
            <p:nvPr userDrawn="1"/>
          </p:nvSpPr>
          <p:spPr>
            <a:xfrm>
              <a:off x="1" y="-1789"/>
              <a:ext cx="1916285" cy="276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BC01BAC1-4A90-4CA0-B9C8-466ACB9893A8}"/>
                </a:ext>
              </a:extLst>
            </p:cNvPr>
            <p:cNvSpPr txBox="1"/>
            <p:nvPr userDrawn="1"/>
          </p:nvSpPr>
          <p:spPr>
            <a:xfrm>
              <a:off x="0" y="-1790"/>
              <a:ext cx="2063522" cy="276999"/>
            </a:xfrm>
            <a:prstGeom prst="rect">
              <a:avLst/>
            </a:prstGeom>
            <a:noFill/>
          </p:spPr>
          <p:txBody>
            <a:bodyPr wrap="square" rtlCol="0">
              <a:spAutoFit/>
            </a:bodyPr>
            <a:lstStyle/>
            <a:p>
              <a:r>
                <a:rPr lang="sv-SE" sz="1200" spc="300">
                  <a:solidFill>
                    <a:schemeClr val="bg1"/>
                  </a:solidFill>
                </a:rPr>
                <a:t>ABOUT QAMCOM</a:t>
              </a:r>
            </a:p>
          </p:txBody>
        </p:sp>
      </p:grpSp>
      <p:pic>
        <p:nvPicPr>
          <p:cNvPr id="6" name="Bildobjekt 5">
            <a:extLst>
              <a:ext uri="{FF2B5EF4-FFF2-40B4-BE49-F238E27FC236}">
                <a16:creationId xmlns:a16="http://schemas.microsoft.com/office/drawing/2014/main" id="{D254ACED-14BD-4053-965B-CCB01B719A5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84" t="-3609" r="-4235" b="-37160"/>
          <a:stretch/>
        </p:blipFill>
        <p:spPr>
          <a:xfrm>
            <a:off x="-98425" y="6397876"/>
            <a:ext cx="12791440" cy="183787"/>
          </a:xfrm>
          <a:prstGeom prst="rect">
            <a:avLst/>
          </a:prstGeom>
        </p:spPr>
      </p:pic>
      <p:pic>
        <p:nvPicPr>
          <p:cNvPr id="2" name="Bild 1">
            <a:extLst>
              <a:ext uri="{FF2B5EF4-FFF2-40B4-BE49-F238E27FC236}">
                <a16:creationId xmlns:a16="http://schemas.microsoft.com/office/drawing/2014/main" id="{2084465F-4DBB-2C60-569B-0EF5034A66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42099" y="6572881"/>
            <a:ext cx="1152000" cy="193664"/>
          </a:xfrm>
          <a:prstGeom prst="rect">
            <a:avLst/>
          </a:prstGeom>
        </p:spPr>
      </p:pic>
    </p:spTree>
    <p:extLst>
      <p:ext uri="{BB962C8B-B14F-4D97-AF65-F5344CB8AC3E}">
        <p14:creationId xmlns:p14="http://schemas.microsoft.com/office/powerpoint/2010/main" val="119388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er Story - Template">
    <p:spTree>
      <p:nvGrpSpPr>
        <p:cNvPr id="1" name=""/>
        <p:cNvGrpSpPr/>
        <p:nvPr/>
      </p:nvGrpSpPr>
      <p:grpSpPr>
        <a:xfrm>
          <a:off x="0" y="0"/>
          <a:ext cx="0" cy="0"/>
          <a:chOff x="0" y="0"/>
          <a:chExt cx="0" cy="0"/>
        </a:xfrm>
      </p:grpSpPr>
      <p:sp>
        <p:nvSpPr>
          <p:cNvPr id="19" name="Platshållare för bild 18">
            <a:extLst>
              <a:ext uri="{FF2B5EF4-FFF2-40B4-BE49-F238E27FC236}">
                <a16:creationId xmlns:a16="http://schemas.microsoft.com/office/drawing/2014/main" id="{75D0C389-6FA6-464F-98E2-6C0B96E5AF50}"/>
              </a:ext>
            </a:extLst>
          </p:cNvPr>
          <p:cNvSpPr>
            <a:spLocks noGrp="1"/>
          </p:cNvSpPr>
          <p:nvPr>
            <p:ph type="pic" sz="quarter" idx="14" hasCustomPrompt="1"/>
          </p:nvPr>
        </p:nvSpPr>
        <p:spPr>
          <a:xfrm>
            <a:off x="6096000" y="0"/>
            <a:ext cx="6096000" cy="5119396"/>
          </a:xfrm>
          <a:prstGeom prst="rect">
            <a:avLst/>
          </a:prstGeom>
        </p:spPr>
        <p:txBody>
          <a:bodyPr anchor="ctr"/>
          <a:lstStyle>
            <a:lvl1pPr marL="0" indent="0" algn="ctr">
              <a:lnSpc>
                <a:spcPct val="250000"/>
              </a:lnSpc>
              <a:buNone/>
              <a:defRPr/>
            </a:lvl1pPr>
          </a:lstStyle>
          <a:p>
            <a:r>
              <a:rPr lang="en-GB"/>
              <a:t>Add main image here</a:t>
            </a:r>
            <a:endParaRPr lang="en-SE"/>
          </a:p>
        </p:txBody>
      </p:sp>
      <p:sp>
        <p:nvSpPr>
          <p:cNvPr id="21" name="Platshållare för bild 20">
            <a:extLst>
              <a:ext uri="{FF2B5EF4-FFF2-40B4-BE49-F238E27FC236}">
                <a16:creationId xmlns:a16="http://schemas.microsoft.com/office/drawing/2014/main" id="{24A1B9AB-A6A6-4F60-A1B5-C9B726928E98}"/>
              </a:ext>
            </a:extLst>
          </p:cNvPr>
          <p:cNvSpPr>
            <a:spLocks noGrp="1"/>
          </p:cNvSpPr>
          <p:nvPr>
            <p:ph type="pic" sz="quarter" idx="15" hasCustomPrompt="1"/>
          </p:nvPr>
        </p:nvSpPr>
        <p:spPr>
          <a:xfrm>
            <a:off x="6096000" y="5119396"/>
            <a:ext cx="3041780" cy="1738604"/>
          </a:xfrm>
          <a:prstGeom prst="rect">
            <a:avLst/>
          </a:prstGeom>
        </p:spPr>
        <p:txBody>
          <a:bodyPr anchor="ctr"/>
          <a:lstStyle>
            <a:lvl1pPr marL="0" indent="0" algn="ctr">
              <a:lnSpc>
                <a:spcPct val="250000"/>
              </a:lnSpc>
              <a:buNone/>
              <a:defRPr sz="2000"/>
            </a:lvl1pPr>
          </a:lstStyle>
          <a:p>
            <a:r>
              <a:rPr lang="en-GB"/>
              <a:t>Add small image here</a:t>
            </a:r>
            <a:endParaRPr lang="en-SE"/>
          </a:p>
        </p:txBody>
      </p:sp>
      <p:sp>
        <p:nvSpPr>
          <p:cNvPr id="23" name="Platshållare för bild 22">
            <a:extLst>
              <a:ext uri="{FF2B5EF4-FFF2-40B4-BE49-F238E27FC236}">
                <a16:creationId xmlns:a16="http://schemas.microsoft.com/office/drawing/2014/main" id="{D3AA6590-C2F7-45D8-9C36-E23FC9C3BCA8}"/>
              </a:ext>
            </a:extLst>
          </p:cNvPr>
          <p:cNvSpPr>
            <a:spLocks noGrp="1"/>
          </p:cNvSpPr>
          <p:nvPr>
            <p:ph type="pic" sz="quarter" idx="16" hasCustomPrompt="1"/>
          </p:nvPr>
        </p:nvSpPr>
        <p:spPr>
          <a:xfrm>
            <a:off x="9137780" y="5119396"/>
            <a:ext cx="3054220" cy="1738604"/>
          </a:xfrm>
          <a:prstGeom prst="rect">
            <a:avLst/>
          </a:prstGeom>
        </p:spPr>
        <p:txBody>
          <a:bodyPr anchor="ctr"/>
          <a:lstStyle>
            <a:lvl1pPr marL="0" indent="0" algn="ctr">
              <a:lnSpc>
                <a:spcPct val="250000"/>
              </a:lnSpc>
              <a:buNone/>
              <a:defRPr sz="2000"/>
            </a:lvl1pPr>
          </a:lstStyle>
          <a:p>
            <a:r>
              <a:rPr lang="en-GB"/>
              <a:t>Add small image here</a:t>
            </a:r>
            <a:endParaRPr lang="en-SE"/>
          </a:p>
        </p:txBody>
      </p:sp>
      <p:sp>
        <p:nvSpPr>
          <p:cNvPr id="29" name="Platshållare för text 28">
            <a:extLst>
              <a:ext uri="{FF2B5EF4-FFF2-40B4-BE49-F238E27FC236}">
                <a16:creationId xmlns:a16="http://schemas.microsoft.com/office/drawing/2014/main" id="{86ABAB43-A539-4B4A-B4C3-F599DF15B7BB}"/>
              </a:ext>
            </a:extLst>
          </p:cNvPr>
          <p:cNvSpPr>
            <a:spLocks noGrp="1"/>
          </p:cNvSpPr>
          <p:nvPr>
            <p:ph type="body" sz="quarter" idx="17" hasCustomPrompt="1"/>
          </p:nvPr>
        </p:nvSpPr>
        <p:spPr>
          <a:xfrm>
            <a:off x="1737079" y="640556"/>
            <a:ext cx="3552044" cy="265251"/>
          </a:xfrm>
          <a:prstGeom prst="rect">
            <a:avLst/>
          </a:prstGeom>
        </p:spPr>
        <p:txBody>
          <a:bodyPr/>
          <a:lstStyle>
            <a:lvl1pPr marL="0" indent="0">
              <a:buNone/>
              <a:defRPr sz="1200" b="1">
                <a:solidFill>
                  <a:schemeClr val="accent1"/>
                </a:solidFill>
              </a:defRPr>
            </a:lvl1pPr>
          </a:lstStyle>
          <a:p>
            <a:pPr lvl="0"/>
            <a:r>
              <a:rPr lang="en-GB"/>
              <a:t>Company name</a:t>
            </a:r>
            <a:endParaRPr lang="en-SE"/>
          </a:p>
        </p:txBody>
      </p:sp>
      <p:sp>
        <p:nvSpPr>
          <p:cNvPr id="31" name="Platshållare för text 30">
            <a:extLst>
              <a:ext uri="{FF2B5EF4-FFF2-40B4-BE49-F238E27FC236}">
                <a16:creationId xmlns:a16="http://schemas.microsoft.com/office/drawing/2014/main" id="{33B1142E-8AF9-4813-BF17-6BF0511CBA34}"/>
              </a:ext>
            </a:extLst>
          </p:cNvPr>
          <p:cNvSpPr>
            <a:spLocks noGrp="1"/>
          </p:cNvSpPr>
          <p:nvPr>
            <p:ph type="body" sz="quarter" idx="18" hasCustomPrompt="1"/>
          </p:nvPr>
        </p:nvSpPr>
        <p:spPr>
          <a:xfrm>
            <a:off x="611639" y="905807"/>
            <a:ext cx="5173784" cy="1772388"/>
          </a:xfrm>
          <a:prstGeom prst="rect">
            <a:avLst/>
          </a:prstGeom>
        </p:spPr>
        <p:txBody>
          <a:bodyPr/>
          <a:lstStyle>
            <a:lvl1pPr marL="0" indent="0">
              <a:lnSpc>
                <a:spcPct val="100000"/>
              </a:lnSpc>
              <a:spcBef>
                <a:spcPts val="200"/>
              </a:spcBef>
              <a:buNone/>
              <a:defRPr sz="3200" b="1">
                <a:solidFill>
                  <a:schemeClr val="tx1"/>
                </a:solidFill>
              </a:defRPr>
            </a:lvl1pPr>
          </a:lstStyle>
          <a:p>
            <a:pPr lvl="0"/>
            <a:r>
              <a:rPr lang="en-GB"/>
              <a:t>Short headline about the case – max 3 lines of text</a:t>
            </a:r>
            <a:endParaRPr lang="en-SE"/>
          </a:p>
        </p:txBody>
      </p:sp>
      <p:sp>
        <p:nvSpPr>
          <p:cNvPr id="33" name="Platshållare för text 32">
            <a:extLst>
              <a:ext uri="{FF2B5EF4-FFF2-40B4-BE49-F238E27FC236}">
                <a16:creationId xmlns:a16="http://schemas.microsoft.com/office/drawing/2014/main" id="{98510E1E-4657-4E9D-AF81-95C7402AB8F3}"/>
              </a:ext>
            </a:extLst>
          </p:cNvPr>
          <p:cNvSpPr>
            <a:spLocks noGrp="1"/>
          </p:cNvSpPr>
          <p:nvPr>
            <p:ph type="body" sz="quarter" idx="19" hasCustomPrompt="1"/>
          </p:nvPr>
        </p:nvSpPr>
        <p:spPr>
          <a:xfrm>
            <a:off x="612452" y="2699862"/>
            <a:ext cx="5068239" cy="2339975"/>
          </a:xfrm>
          <a:prstGeom prst="rect">
            <a:avLst/>
          </a:prstGeom>
        </p:spPr>
        <p:txBody>
          <a:bodyPr/>
          <a:lstStyle>
            <a:lvl1pPr marL="172800" indent="-172800">
              <a:lnSpc>
                <a:spcPts val="2200"/>
              </a:lnSpc>
              <a:spcBef>
                <a:spcPts val="1200"/>
              </a:spcBef>
              <a:defRPr sz="1600">
                <a:solidFill>
                  <a:schemeClr val="tx1"/>
                </a:solidFill>
              </a:defRPr>
            </a:lvl1pPr>
          </a:lstStyle>
          <a:p>
            <a:pPr lvl="0"/>
            <a:r>
              <a:rPr lang="sv-SE" err="1"/>
              <a:t>Bullet</a:t>
            </a:r>
            <a:r>
              <a:rPr lang="sv-SE"/>
              <a:t> </a:t>
            </a:r>
            <a:r>
              <a:rPr lang="sv-SE" err="1"/>
              <a:t>point</a:t>
            </a:r>
            <a:r>
              <a:rPr lang="sv-SE"/>
              <a:t> 1</a:t>
            </a:r>
          </a:p>
          <a:p>
            <a:pPr lvl="0"/>
            <a:r>
              <a:rPr lang="sv-SE" err="1"/>
              <a:t>Bullet</a:t>
            </a:r>
            <a:r>
              <a:rPr lang="sv-SE"/>
              <a:t> </a:t>
            </a:r>
            <a:r>
              <a:rPr lang="sv-SE" err="1"/>
              <a:t>point</a:t>
            </a:r>
            <a:r>
              <a:rPr lang="sv-SE"/>
              <a:t> 2</a:t>
            </a:r>
          </a:p>
          <a:p>
            <a:pPr lvl="0"/>
            <a:r>
              <a:rPr lang="sv-SE" err="1"/>
              <a:t>Bullet</a:t>
            </a:r>
            <a:r>
              <a:rPr lang="sv-SE"/>
              <a:t> </a:t>
            </a:r>
            <a:r>
              <a:rPr lang="sv-SE" err="1"/>
              <a:t>point</a:t>
            </a:r>
            <a:r>
              <a:rPr lang="sv-SE"/>
              <a:t> 3</a:t>
            </a:r>
          </a:p>
        </p:txBody>
      </p:sp>
      <p:sp>
        <p:nvSpPr>
          <p:cNvPr id="36" name="textruta 35">
            <a:extLst>
              <a:ext uri="{FF2B5EF4-FFF2-40B4-BE49-F238E27FC236}">
                <a16:creationId xmlns:a16="http://schemas.microsoft.com/office/drawing/2014/main" id="{E74A7E9D-80BE-46BD-9073-F54840CA6FF7}"/>
              </a:ext>
            </a:extLst>
          </p:cNvPr>
          <p:cNvSpPr txBox="1"/>
          <p:nvPr userDrawn="1"/>
        </p:nvSpPr>
        <p:spPr>
          <a:xfrm>
            <a:off x="609607" y="620789"/>
            <a:ext cx="1314533" cy="276999"/>
          </a:xfrm>
          <a:prstGeom prst="rect">
            <a:avLst/>
          </a:prstGeom>
          <a:noFill/>
        </p:spPr>
        <p:txBody>
          <a:bodyPr wrap="square" rtlCol="0">
            <a:spAutoFit/>
          </a:bodyPr>
          <a:lstStyle/>
          <a:p>
            <a:r>
              <a:rPr lang="en-GB" sz="1200" b="1">
                <a:solidFill>
                  <a:schemeClr val="accent1"/>
                </a:solidFill>
              </a:rPr>
              <a:t>Customer story –</a:t>
            </a:r>
            <a:endParaRPr lang="en-SE" sz="1200" b="1">
              <a:solidFill>
                <a:schemeClr val="accent1"/>
              </a:solidFill>
            </a:endParaRPr>
          </a:p>
        </p:txBody>
      </p:sp>
      <p:pic>
        <p:nvPicPr>
          <p:cNvPr id="11" name="Bildobjekt 6">
            <a:extLst>
              <a:ext uri="{FF2B5EF4-FFF2-40B4-BE49-F238E27FC236}">
                <a16:creationId xmlns:a16="http://schemas.microsoft.com/office/drawing/2014/main" id="{6D2E2EBD-18D4-F77B-3C3A-3588B2FB7F54}"/>
              </a:ext>
            </a:extLst>
          </p:cNvPr>
          <p:cNvPicPr>
            <a:picLocks noChangeAspect="1"/>
          </p:cNvPicPr>
          <p:nvPr userDrawn="1"/>
        </p:nvPicPr>
        <p:blipFill>
          <a:blip r:embed="rId2"/>
          <a:stretch>
            <a:fillRect/>
          </a:stretch>
        </p:blipFill>
        <p:spPr>
          <a:xfrm>
            <a:off x="0" y="6408000"/>
            <a:ext cx="12192000" cy="130557"/>
          </a:xfrm>
          <a:prstGeom prst="rect">
            <a:avLst/>
          </a:prstGeom>
        </p:spPr>
      </p:pic>
      <p:pic>
        <p:nvPicPr>
          <p:cNvPr id="12" name="Bildobjekt 4">
            <a:extLst>
              <a:ext uri="{FF2B5EF4-FFF2-40B4-BE49-F238E27FC236}">
                <a16:creationId xmlns:a16="http://schemas.microsoft.com/office/drawing/2014/main" id="{2A565884-3526-124B-8642-EE0DC55D32F7}"/>
              </a:ext>
            </a:extLst>
          </p:cNvPr>
          <p:cNvPicPr>
            <a:picLocks noChangeAspect="1"/>
          </p:cNvPicPr>
          <p:nvPr userDrawn="1"/>
        </p:nvPicPr>
        <p:blipFill>
          <a:blip r:embed="rId3"/>
          <a:stretch>
            <a:fillRect/>
          </a:stretch>
        </p:blipFill>
        <p:spPr>
          <a:xfrm>
            <a:off x="263786" y="6569380"/>
            <a:ext cx="1150414" cy="193939"/>
          </a:xfrm>
          <a:prstGeom prst="rect">
            <a:avLst/>
          </a:prstGeom>
        </p:spPr>
      </p:pic>
    </p:spTree>
    <p:extLst>
      <p:ext uri="{BB962C8B-B14F-4D97-AF65-F5344CB8AC3E}">
        <p14:creationId xmlns:p14="http://schemas.microsoft.com/office/powerpoint/2010/main" val="339600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223F-530F-A8E8-F941-2BF6E9575B6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6D75AC4A-972F-B693-2D2E-311AF7DFFC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C6CFD789-4CE8-6FC3-2AF0-F5CAA4524AF2}"/>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5" name="Footer Placeholder 4">
            <a:extLst>
              <a:ext uri="{FF2B5EF4-FFF2-40B4-BE49-F238E27FC236}">
                <a16:creationId xmlns:a16="http://schemas.microsoft.com/office/drawing/2014/main" id="{6EFE2D8E-FF26-4E39-497A-4AD5016ADAB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63E7BFF-93AD-36C7-B879-BA17D9919A21}"/>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220403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F519-8BCC-3053-B14C-5C268981AB77}"/>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114F02E6-143D-A6FB-ECC5-4F9C51DA62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225AD00A-4607-6F1C-F8FA-4A567B0263EB}"/>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5" name="Footer Placeholder 4">
            <a:extLst>
              <a:ext uri="{FF2B5EF4-FFF2-40B4-BE49-F238E27FC236}">
                <a16:creationId xmlns:a16="http://schemas.microsoft.com/office/drawing/2014/main" id="{ED764DA4-0816-8604-41A7-E2C9B1EB20E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0D06E5C7-4BE1-DC2A-D43B-74665AE7824A}"/>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316003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1C8D-15C2-4F19-416A-6A5056F244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1CFFE4EE-D4D6-A2B6-AEC4-86FFE0C97B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8B3C6A-ACAB-6B51-5637-E9300E18163F}"/>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5" name="Footer Placeholder 4">
            <a:extLst>
              <a:ext uri="{FF2B5EF4-FFF2-40B4-BE49-F238E27FC236}">
                <a16:creationId xmlns:a16="http://schemas.microsoft.com/office/drawing/2014/main" id="{629159FC-D77C-6533-220E-BE71699C32C7}"/>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CE5B641-CA2E-D621-8D69-90716643E38A}"/>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153419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D2C1-704D-0229-8A54-5D04B45EF5F7}"/>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0541B75A-6608-B409-617E-4031BE6DCD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AAF423C9-D913-AB9D-B3A1-17DA617FCFB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2CF5E0BB-A97A-6BA2-0D23-DD3CC7FD39E8}"/>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6" name="Footer Placeholder 5">
            <a:extLst>
              <a:ext uri="{FF2B5EF4-FFF2-40B4-BE49-F238E27FC236}">
                <a16:creationId xmlns:a16="http://schemas.microsoft.com/office/drawing/2014/main" id="{FF4E73F8-6C9A-9E20-1432-403A0E6E046A}"/>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A9875D74-A6AD-3350-F4A4-85F67F8203AF}"/>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92098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1E06-91F4-189B-3870-DCBCD37E246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EF9CEBF6-BF4B-3E75-D5AA-8C010E8E6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FADB24-15EF-F5EA-A059-4D986211142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692F52EE-6572-8908-49F9-69D29D827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159015-EDE6-5862-7233-6AA3DC196E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5F2F3F7D-DA3D-19E7-6468-7E83087B9BF3}"/>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8" name="Footer Placeholder 7">
            <a:extLst>
              <a:ext uri="{FF2B5EF4-FFF2-40B4-BE49-F238E27FC236}">
                <a16:creationId xmlns:a16="http://schemas.microsoft.com/office/drawing/2014/main" id="{96E0DF0F-47CC-8728-2659-E75A86A24ABA}"/>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F669F43-AE84-A0FE-52E0-97002DE8AFF5}"/>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320669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A86F-F0F7-CD60-227E-61915F626DA1}"/>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694B7B8E-DB86-6BE0-ABCC-4DBB6C790BB9}"/>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4" name="Footer Placeholder 3">
            <a:extLst>
              <a:ext uri="{FF2B5EF4-FFF2-40B4-BE49-F238E27FC236}">
                <a16:creationId xmlns:a16="http://schemas.microsoft.com/office/drawing/2014/main" id="{8A3ADAC8-F059-A88B-0041-1BC18E28103D}"/>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03D21E47-9C84-C20A-5BA2-805843023F13}"/>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312693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0292A-85CB-3A52-D54A-F3D8AF78C4B9}"/>
              </a:ext>
            </a:extLst>
          </p:cNvPr>
          <p:cNvSpPr>
            <a:spLocks noGrp="1"/>
          </p:cNvSpPr>
          <p:nvPr>
            <p:ph type="dt" sz="half" idx="10"/>
          </p:nvPr>
        </p:nvSpPr>
        <p:spPr/>
        <p:txBody>
          <a:bodyPr/>
          <a:lstStyle/>
          <a:p>
            <a:fld id="{5F8E9025-3C83-4130-B4C5-90F59E022367}" type="datetimeFigureOut">
              <a:rPr lang="en-SE" smtClean="0"/>
              <a:t>2026-02-04</a:t>
            </a:fld>
            <a:endParaRPr lang="en-SE"/>
          </a:p>
        </p:txBody>
      </p:sp>
      <p:sp>
        <p:nvSpPr>
          <p:cNvPr id="3" name="Footer Placeholder 2">
            <a:extLst>
              <a:ext uri="{FF2B5EF4-FFF2-40B4-BE49-F238E27FC236}">
                <a16:creationId xmlns:a16="http://schemas.microsoft.com/office/drawing/2014/main" id="{CE216610-4128-6731-C6E4-090CEFC29C9F}"/>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04D6EE87-1B2B-584E-BE1B-D50B4D38F41E}"/>
              </a:ext>
            </a:extLst>
          </p:cNvPr>
          <p:cNvSpPr>
            <a:spLocks noGrp="1"/>
          </p:cNvSpPr>
          <p:nvPr>
            <p:ph type="sldNum" sz="quarter" idx="12"/>
          </p:nvPr>
        </p:nvSpPr>
        <p:spPr/>
        <p:txBody>
          <a:bodyPr/>
          <a:lstStyle/>
          <a:p>
            <a:fld id="{566E10F1-8627-4372-91C2-128D6CB0D51B}" type="slidenum">
              <a:rPr lang="en-SE" smtClean="0"/>
              <a:t>‹#›</a:t>
            </a:fld>
            <a:endParaRPr lang="en-SE"/>
          </a:p>
        </p:txBody>
      </p:sp>
    </p:spTree>
    <p:extLst>
      <p:ext uri="{BB962C8B-B14F-4D97-AF65-F5344CB8AC3E}">
        <p14:creationId xmlns:p14="http://schemas.microsoft.com/office/powerpoint/2010/main" val="2249675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826F4D6-9FE8-41A4-B6FB-6DB3EAAC63EA}"/>
              </a:ext>
            </a:extLst>
          </p:cNvPr>
          <p:cNvSpPr/>
          <p:nvPr userDrawn="1"/>
        </p:nvSpPr>
        <p:spPr>
          <a:xfrm>
            <a:off x="0" y="-1789"/>
            <a:ext cx="1792467" cy="276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F18F259A-58AF-4B01-8F78-50BC0EC42E3A}"/>
              </a:ext>
            </a:extLst>
          </p:cNvPr>
          <p:cNvSpPr txBox="1"/>
          <p:nvPr userDrawn="1"/>
        </p:nvSpPr>
        <p:spPr>
          <a:xfrm>
            <a:off x="1" y="-1789"/>
            <a:ext cx="1792466" cy="276999"/>
          </a:xfrm>
          <a:prstGeom prst="rect">
            <a:avLst/>
          </a:prstGeom>
          <a:noFill/>
        </p:spPr>
        <p:txBody>
          <a:bodyPr wrap="square" rtlCol="0">
            <a:spAutoFit/>
          </a:bodyPr>
          <a:lstStyle/>
          <a:p>
            <a:r>
              <a:rPr lang="sv-SE" sz="1200" spc="300">
                <a:solidFill>
                  <a:schemeClr val="bg1"/>
                </a:solidFill>
              </a:rPr>
              <a:t>SELECTED CASES</a:t>
            </a:r>
          </a:p>
        </p:txBody>
      </p:sp>
    </p:spTree>
    <p:extLst>
      <p:ext uri="{BB962C8B-B14F-4D97-AF65-F5344CB8AC3E}">
        <p14:creationId xmlns:p14="http://schemas.microsoft.com/office/powerpoint/2010/main" val="356443615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8817E3-2B3D-60D8-5772-F63C965BE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8326B88E-40EB-C90B-D114-0E7679892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AB25A232-5A70-BFDE-D91E-0B257A293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8E9025-3C83-4130-B4C5-90F59E022367}" type="datetimeFigureOut">
              <a:rPr lang="en-SE" smtClean="0"/>
              <a:t>2026-02-04</a:t>
            </a:fld>
            <a:endParaRPr lang="en-SE"/>
          </a:p>
        </p:txBody>
      </p:sp>
      <p:sp>
        <p:nvSpPr>
          <p:cNvPr id="5" name="Footer Placeholder 4">
            <a:extLst>
              <a:ext uri="{FF2B5EF4-FFF2-40B4-BE49-F238E27FC236}">
                <a16:creationId xmlns:a16="http://schemas.microsoft.com/office/drawing/2014/main" id="{B5BC1680-4569-5286-1D05-B78ED9CD5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E"/>
          </a:p>
        </p:txBody>
      </p:sp>
      <p:sp>
        <p:nvSpPr>
          <p:cNvPr id="6" name="Slide Number Placeholder 5">
            <a:extLst>
              <a:ext uri="{FF2B5EF4-FFF2-40B4-BE49-F238E27FC236}">
                <a16:creationId xmlns:a16="http://schemas.microsoft.com/office/drawing/2014/main" id="{47C17822-16D9-7D05-F71D-9CB5F63D2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6E10F1-8627-4372-91C2-128D6CB0D51B}" type="slidenum">
              <a:rPr lang="en-SE" smtClean="0"/>
              <a:t>‹#›</a:t>
            </a:fld>
            <a:endParaRPr lang="en-SE"/>
          </a:p>
        </p:txBody>
      </p:sp>
    </p:spTree>
    <p:extLst>
      <p:ext uri="{BB962C8B-B14F-4D97-AF65-F5344CB8AC3E}">
        <p14:creationId xmlns:p14="http://schemas.microsoft.com/office/powerpoint/2010/main" val="99913885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18" Type="http://schemas.openxmlformats.org/officeDocument/2006/relationships/image" Target="../media/image30.jpg"/><Relationship Id="rId3" Type="http://schemas.openxmlformats.org/officeDocument/2006/relationships/image" Target="../media/image15.png"/><Relationship Id="rId21" Type="http://schemas.openxmlformats.org/officeDocument/2006/relationships/image" Target="../media/image33.jpg"/><Relationship Id="rId7" Type="http://schemas.openxmlformats.org/officeDocument/2006/relationships/image" Target="../media/image19.svg"/><Relationship Id="rId12" Type="http://schemas.openxmlformats.org/officeDocument/2006/relationships/image" Target="../media/image24.jpg"/><Relationship Id="rId17" Type="http://schemas.openxmlformats.org/officeDocument/2006/relationships/image" Target="../media/image29.jpg"/><Relationship Id="rId2" Type="http://schemas.openxmlformats.org/officeDocument/2006/relationships/notesSlide" Target="../notesSlides/notesSlide2.xml"/><Relationship Id="rId16" Type="http://schemas.openxmlformats.org/officeDocument/2006/relationships/image" Target="../media/image28.jpg"/><Relationship Id="rId20" Type="http://schemas.openxmlformats.org/officeDocument/2006/relationships/image" Target="../media/image32.jp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jpg"/><Relationship Id="rId10" Type="http://schemas.openxmlformats.org/officeDocument/2006/relationships/image" Target="../media/image22.png"/><Relationship Id="rId19" Type="http://schemas.openxmlformats.org/officeDocument/2006/relationships/image" Target="../media/image31.jp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jpg"/><Relationship Id="rId22" Type="http://schemas.openxmlformats.org/officeDocument/2006/relationships/image" Target="../media/image34.jp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Färggrann, sfär, Electric blue&#10;&#10;Automatiskt genererad beskrivning">
            <a:extLst>
              <a:ext uri="{FF2B5EF4-FFF2-40B4-BE49-F238E27FC236}">
                <a16:creationId xmlns:a16="http://schemas.microsoft.com/office/drawing/2014/main" id="{4B566446-4E8D-7FD9-1D68-4A685B5F9F69}"/>
              </a:ext>
            </a:extLst>
          </p:cNvPr>
          <p:cNvPicPr>
            <a:picLocks noChangeAspect="1"/>
          </p:cNvPicPr>
          <p:nvPr/>
        </p:nvPicPr>
        <p:blipFill rotWithShape="1">
          <a:blip r:embed="rId3"/>
          <a:srcRect l="64061" r="-8209"/>
          <a:stretch/>
        </p:blipFill>
        <p:spPr>
          <a:xfrm rot="16200000">
            <a:off x="3411855" y="-1905878"/>
            <a:ext cx="5368288" cy="12159466"/>
          </a:xfrm>
          <a:prstGeom prst="rect">
            <a:avLst/>
          </a:prstGeom>
        </p:spPr>
      </p:pic>
      <p:pic>
        <p:nvPicPr>
          <p:cNvPr id="7" name="Bild 29">
            <a:extLst>
              <a:ext uri="{FF2B5EF4-FFF2-40B4-BE49-F238E27FC236}">
                <a16:creationId xmlns:a16="http://schemas.microsoft.com/office/drawing/2014/main" id="{42CE97A6-423A-8DF8-18EE-8DD4957179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6201" y="2886457"/>
            <a:ext cx="4239597" cy="712723"/>
          </a:xfrm>
          <a:prstGeom prst="rect">
            <a:avLst/>
          </a:prstGeom>
        </p:spPr>
      </p:pic>
      <p:pic>
        <p:nvPicPr>
          <p:cNvPr id="6" name="Bildobjekt 5" descr="En bild som visar Färggrann, sfär, Electric blue&#10;&#10;Automatiskt genererad beskrivning">
            <a:extLst>
              <a:ext uri="{FF2B5EF4-FFF2-40B4-BE49-F238E27FC236}">
                <a16:creationId xmlns:a16="http://schemas.microsoft.com/office/drawing/2014/main" id="{7CA79882-DFB1-54F4-887B-3105E92AD983}"/>
              </a:ext>
            </a:extLst>
          </p:cNvPr>
          <p:cNvPicPr>
            <a:picLocks noChangeAspect="1"/>
          </p:cNvPicPr>
          <p:nvPr/>
        </p:nvPicPr>
        <p:blipFill rotWithShape="1">
          <a:blip r:embed="rId3"/>
          <a:srcRect l="61714" r="16355"/>
          <a:stretch/>
        </p:blipFill>
        <p:spPr>
          <a:xfrm rot="5400000">
            <a:off x="4746233" y="-4746233"/>
            <a:ext cx="2667000" cy="12159466"/>
          </a:xfrm>
          <a:prstGeom prst="rect">
            <a:avLst/>
          </a:prstGeom>
        </p:spPr>
      </p:pic>
    </p:spTree>
    <p:extLst>
      <p:ext uri="{BB962C8B-B14F-4D97-AF65-F5344CB8AC3E}">
        <p14:creationId xmlns:p14="http://schemas.microsoft.com/office/powerpoint/2010/main" val="41649622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6622DD-64F9-DDFD-01D1-251AF7ABCBC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A89411CB-AC0B-F5A1-068B-B2F14BFBC5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1"/>
          <a:stretch>
            <a:fillRect/>
          </a:stretch>
        </p:blipFill>
        <p:spPr bwMode="auto">
          <a:xfrm rot="16200000">
            <a:off x="2841019" y="-1365221"/>
            <a:ext cx="6875722" cy="9570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55D143-4DF6-5350-5E45-9450CFE2292F}"/>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dirty="0">
                <a:solidFill>
                  <a:prstClr val="black"/>
                </a:solidFill>
              </a:rPr>
              <a:t>RXS.WR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309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D4A06-929D-F0C7-8549-7A32EA04D808}"/>
            </a:ext>
          </a:extLst>
        </p:cNvPr>
        <p:cNvGrpSpPr/>
        <p:nvPr/>
      </p:nvGrpSpPr>
      <p:grpSpPr>
        <a:xfrm>
          <a:off x="0" y="0"/>
          <a:ext cx="0" cy="0"/>
          <a:chOff x="0" y="0"/>
          <a:chExt cx="0" cy="0"/>
        </a:xfrm>
      </p:grpSpPr>
      <p:pic>
        <p:nvPicPr>
          <p:cNvPr id="32" name="Picture 2">
            <a:extLst>
              <a:ext uri="{FF2B5EF4-FFF2-40B4-BE49-F238E27FC236}">
                <a16:creationId xmlns:a16="http://schemas.microsoft.com/office/drawing/2014/main" id="{77D5B012-3D70-4FCC-AD65-ECA19186FA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74"/>
          <a:stretch>
            <a:fillRect/>
          </a:stretch>
        </p:blipFill>
        <p:spPr bwMode="auto">
          <a:xfrm>
            <a:off x="6291072" y="1474288"/>
            <a:ext cx="5900928" cy="5383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CDCDCA-827B-CD83-2291-DCF28F176C14}"/>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a:solidFill>
                  <a:prstClr val="black"/>
                </a:solidFill>
              </a:rPr>
              <a:t>RXS.WR card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28" name="Picture 4">
            <a:extLst>
              <a:ext uri="{FF2B5EF4-FFF2-40B4-BE49-F238E27FC236}">
                <a16:creationId xmlns:a16="http://schemas.microsoft.com/office/drawing/2014/main" id="{BD1A22C5-67E3-0C93-968B-32E61865F0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47"/>
          <a:stretch>
            <a:fillRect/>
          </a:stretch>
        </p:blipFill>
        <p:spPr bwMode="auto">
          <a:xfrm>
            <a:off x="0" y="1490472"/>
            <a:ext cx="6034992" cy="535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08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D88AC9-FA31-3A2E-DA9D-6D0D0F37672F}"/>
            </a:ext>
          </a:extLst>
        </p:cNvPr>
        <p:cNvGrpSpPr/>
        <p:nvPr/>
      </p:nvGrpSpPr>
      <p:grpSpPr>
        <a:xfrm>
          <a:off x="0" y="0"/>
          <a:ext cx="0" cy="0"/>
          <a:chOff x="0" y="0"/>
          <a:chExt cx="0" cy="0"/>
        </a:xfrm>
      </p:grpSpPr>
      <p:pic>
        <p:nvPicPr>
          <p:cNvPr id="2" name="Picture 4">
            <a:extLst>
              <a:ext uri="{FF2B5EF4-FFF2-40B4-BE49-F238E27FC236}">
                <a16:creationId xmlns:a16="http://schemas.microsoft.com/office/drawing/2014/main" id="{B4012031-F319-2623-EB34-09B5E9ECB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15" t="28472" r="1874" b="18558"/>
          <a:stretch>
            <a:fillRect/>
          </a:stretch>
        </p:blipFill>
        <p:spPr bwMode="auto">
          <a:xfrm>
            <a:off x="0" y="1"/>
            <a:ext cx="871537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403271-273B-9534-F43D-16FD2D72B608}"/>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dirty="0">
                <a:solidFill>
                  <a:prstClr val="black"/>
                </a:solidFill>
              </a:rPr>
              <a:t>RXS.WR Mechanics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7" name="TextBox 6">
            <a:extLst>
              <a:ext uri="{FF2B5EF4-FFF2-40B4-BE49-F238E27FC236}">
                <a16:creationId xmlns:a16="http://schemas.microsoft.com/office/drawing/2014/main" id="{47582AFB-E269-420B-AF36-61A912466E94}"/>
              </a:ext>
            </a:extLst>
          </p:cNvPr>
          <p:cNvSpPr txBox="1"/>
          <p:nvPr/>
        </p:nvSpPr>
        <p:spPr>
          <a:xfrm>
            <a:off x="8926778" y="1807180"/>
            <a:ext cx="3265222" cy="2308324"/>
          </a:xfrm>
          <a:prstGeom prst="rect">
            <a:avLst/>
          </a:prstGeom>
          <a:noFill/>
        </p:spPr>
        <p:txBody>
          <a:bodyPr wrap="square" rtlCol="0">
            <a:spAutoFit/>
          </a:bodyPr>
          <a:lstStyle/>
          <a:p>
            <a:r>
              <a:rPr lang="en-GB" sz="3600" dirty="0"/>
              <a:t>RFI shielding and cooling.</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endParaRPr lang="en-SE" sz="3600" dirty="0"/>
          </a:p>
        </p:txBody>
      </p:sp>
    </p:spTree>
    <p:extLst>
      <p:ext uri="{BB962C8B-B14F-4D97-AF65-F5344CB8AC3E}">
        <p14:creationId xmlns:p14="http://schemas.microsoft.com/office/powerpoint/2010/main" val="138806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18843-16F7-7D09-BAA3-553A4E687BF2}"/>
            </a:ext>
          </a:extLst>
        </p:cNvPr>
        <p:cNvGrpSpPr/>
        <p:nvPr/>
      </p:nvGrpSpPr>
      <p:grpSpPr>
        <a:xfrm>
          <a:off x="0" y="0"/>
          <a:ext cx="0" cy="0"/>
          <a:chOff x="0" y="0"/>
          <a:chExt cx="0" cy="0"/>
        </a:xfrm>
      </p:grpSpPr>
      <p:pic>
        <p:nvPicPr>
          <p:cNvPr id="5" name="Picture 2" descr="White Rabbit Official CERN website">
            <a:extLst>
              <a:ext uri="{FF2B5EF4-FFF2-40B4-BE49-F238E27FC236}">
                <a16:creationId xmlns:a16="http://schemas.microsoft.com/office/drawing/2014/main" id="{A16D7E62-55AC-06E0-7840-8303962D0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47060"/>
            <a:ext cx="2068222" cy="2010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2B1994-28F4-5C3B-D4E5-63755232BE0D}"/>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dirty="0">
                <a:solidFill>
                  <a:prstClr val="black"/>
                </a:solidFill>
              </a:rPr>
              <a:t>RXS.WR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8C1F743C-5538-78D8-F104-BE94898BF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70" y="1735235"/>
            <a:ext cx="9434512" cy="5016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2C9224-49B2-7BB2-8E22-1C9A42007D27}"/>
              </a:ext>
            </a:extLst>
          </p:cNvPr>
          <p:cNvSpPr txBox="1"/>
          <p:nvPr/>
        </p:nvSpPr>
        <p:spPr>
          <a:xfrm>
            <a:off x="2673349" y="740513"/>
            <a:ext cx="6845300" cy="369332"/>
          </a:xfrm>
          <a:prstGeom prst="rect">
            <a:avLst/>
          </a:prstGeom>
          <a:noFill/>
        </p:spPr>
        <p:txBody>
          <a:bodyPr wrap="square" lIns="91440" tIns="45720" rIns="91440" bIns="45720" rtlCol="0" anchor="t">
            <a:spAutoFit/>
          </a:bodyPr>
          <a:lstStyle/>
          <a:p>
            <a:pPr algn="ctr"/>
            <a:r>
              <a:rPr lang="en-GB" b="1"/>
              <a:t>Simplified block diagram</a:t>
            </a:r>
          </a:p>
        </p:txBody>
      </p:sp>
    </p:spTree>
    <p:extLst>
      <p:ext uri="{BB962C8B-B14F-4D97-AF65-F5344CB8AC3E}">
        <p14:creationId xmlns:p14="http://schemas.microsoft.com/office/powerpoint/2010/main" val="391719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ADAEBC-E664-E3B3-528D-6B6A0FFEFE7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51ADE93-2F2D-13A4-4FF2-0CC830752B27}"/>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dirty="0">
                <a:solidFill>
                  <a:prstClr val="black"/>
                </a:solidFill>
              </a:rPr>
              <a:t>RXS.WR Phase Noise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051ABEA6-7DF1-69E1-6310-E28410F4A747}"/>
              </a:ext>
            </a:extLst>
          </p:cNvPr>
          <p:cNvSpPr txBox="1"/>
          <p:nvPr/>
        </p:nvSpPr>
        <p:spPr>
          <a:xfrm>
            <a:off x="2673349" y="740513"/>
            <a:ext cx="6845300" cy="369332"/>
          </a:xfrm>
          <a:prstGeom prst="rect">
            <a:avLst/>
          </a:prstGeom>
          <a:noFill/>
        </p:spPr>
        <p:txBody>
          <a:bodyPr wrap="square" lIns="91440" tIns="45720" rIns="91440" bIns="45720" rtlCol="0" anchor="t">
            <a:spAutoFit/>
          </a:bodyPr>
          <a:lstStyle/>
          <a:p>
            <a:pPr algn="ctr"/>
            <a:r>
              <a:rPr lang="en-GB" b="1" dirty="0"/>
              <a:t>Requirements and Measurements</a:t>
            </a:r>
          </a:p>
        </p:txBody>
      </p:sp>
      <p:sp>
        <p:nvSpPr>
          <p:cNvPr id="11" name="Rectangle 2">
            <a:extLst>
              <a:ext uri="{FF2B5EF4-FFF2-40B4-BE49-F238E27FC236}">
                <a16:creationId xmlns:a16="http://schemas.microsoft.com/office/drawing/2014/main" id="{267DD57D-9448-2DBA-9E00-5C3E9E05226A}"/>
              </a:ext>
            </a:extLst>
          </p:cNvPr>
          <p:cNvSpPr>
            <a:spLocks noChangeArrowheads="1"/>
          </p:cNvSpPr>
          <p:nvPr/>
        </p:nvSpPr>
        <p:spPr bwMode="auto">
          <a:xfrm>
            <a:off x="722376" y="1706592"/>
            <a:ext cx="10186416"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GB" altLang="en-SE" dirty="0">
                <a:latin typeface="Verdana" panose="020B0604030504040204" pitchFamily="34" charset="0"/>
                <a:cs typeface="Segoe UI" panose="020B0502040204020203" pitchFamily="34" charset="0"/>
              </a:rPr>
              <a:t>Clock jitter from 10 Hz to 2GHz is required to be &lt;100 fs. Measurements shows that new solution can deliver close to 90 fs jitter.</a:t>
            </a:r>
            <a:endParaRPr kumimoji="0" lang="en-GB" altLang="en-SE" b="0" i="0" u="none" strike="noStrike" cap="none" normalizeH="0" baseline="0" dirty="0">
              <a:ln>
                <a:noFill/>
              </a:ln>
              <a:solidFill>
                <a:schemeClr val="tx1"/>
              </a:solidFill>
              <a:effectLst/>
              <a:latin typeface="Verdana" panose="020B0604030504040204"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SE" b="0" i="0" u="none" strike="noStrike" cap="none" normalizeH="0" baseline="0" dirty="0">
              <a:ln>
                <a:noFill/>
              </a:ln>
              <a:solidFill>
                <a:schemeClr val="tx1"/>
              </a:solidFill>
              <a:effectLst/>
              <a:latin typeface="Verdana" panose="020B0604030504040204"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SE" b="0" i="0" u="none" strike="noStrike" cap="none" normalizeH="0" baseline="0" dirty="0">
                <a:ln>
                  <a:noFill/>
                </a:ln>
                <a:solidFill>
                  <a:schemeClr val="tx1"/>
                </a:solidFill>
                <a:effectLst/>
                <a:latin typeface="Verdana" panose="020B0604030504040204" pitchFamily="34" charset="0"/>
                <a:cs typeface="Segoe UI" panose="020B0502040204020203" pitchFamily="34" charset="0"/>
              </a:rPr>
              <a:t>Phase noise in the sampling clock will add jitter and thus increase noise to the data.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SE" b="0" i="0" u="none" strike="noStrike" cap="none" normalizeH="0" baseline="0" dirty="0">
                <a:ln>
                  <a:noFill/>
                </a:ln>
                <a:solidFill>
                  <a:schemeClr val="tx1"/>
                </a:solidFill>
                <a:effectLst/>
                <a:latin typeface="Verdana" panose="020B0604030504040204" pitchFamily="34" charset="0"/>
                <a:cs typeface="Segoe UI" panose="020B0502040204020203" pitchFamily="34" charset="0"/>
              </a:rPr>
              <a:t>ENOB (Equivalent Number of Bits)</a:t>
            </a:r>
            <a:r>
              <a:rPr kumimoji="0" lang="en-GB" altLang="en-SE" b="0" i="0" u="none" strike="noStrike" cap="none" normalizeH="0" dirty="0">
                <a:ln>
                  <a:noFill/>
                </a:ln>
                <a:solidFill>
                  <a:schemeClr val="tx1"/>
                </a:solidFill>
                <a:effectLst/>
                <a:latin typeface="Verdana" panose="020B0604030504040204" pitchFamily="34" charset="0"/>
                <a:cs typeface="Segoe UI" panose="020B0502040204020203" pitchFamily="34" charset="0"/>
              </a:rPr>
              <a:t> </a:t>
            </a:r>
            <a:r>
              <a:rPr lang="en-GB" altLang="en-SE" dirty="0">
                <a:latin typeface="Verdana" panose="020B0604030504040204" pitchFamily="34" charset="0"/>
                <a:cs typeface="Segoe UI" panose="020B0502040204020203" pitchFamily="34" charset="0"/>
              </a:rPr>
              <a:t>shows how close to the theoretical values ADC performance is.</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SE" dirty="0">
              <a:latin typeface="Verdana" panose="020B0604030504040204"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en-SE" dirty="0">
                <a:latin typeface="Verdana" panose="020B0604030504040204" pitchFamily="34" charset="0"/>
                <a:cs typeface="Segoe UI" panose="020B0502040204020203" pitchFamily="34" charset="0"/>
              </a:rPr>
              <a:t>We measured the new solution to have ENOB of 8.5 bits when </a:t>
            </a:r>
            <a:r>
              <a:rPr lang="en-GB" altLang="en-SE" dirty="0" err="1">
                <a:latin typeface="Verdana" panose="020B0604030504040204" pitchFamily="34" charset="0"/>
                <a:cs typeface="Segoe UI" panose="020B0502040204020203" pitchFamily="34" charset="0"/>
              </a:rPr>
              <a:t>SKA_Mid</a:t>
            </a:r>
            <a:r>
              <a:rPr lang="en-GB" altLang="en-SE" dirty="0">
                <a:latin typeface="Verdana" panose="020B0604030504040204" pitchFamily="34" charset="0"/>
                <a:cs typeface="Segoe UI" panose="020B0502040204020203" pitchFamily="34" charset="0"/>
              </a:rPr>
              <a:t> requirement is 8.0. Results are comparable to the original solution.  </a:t>
            </a:r>
            <a:r>
              <a:rPr kumimoji="0" lang="en-GB" altLang="en-SE" b="0" i="0" u="none" strike="noStrike" cap="none" normalizeH="0" baseline="0" dirty="0">
                <a:ln>
                  <a:noFill/>
                </a:ln>
                <a:solidFill>
                  <a:schemeClr val="tx1"/>
                </a:solidFill>
                <a:effectLst/>
                <a:latin typeface="Verdana" panose="020B0604030504040204" pitchFamily="34" charset="0"/>
                <a:cs typeface="Segoe UI" panose="020B0502040204020203" pitchFamily="34" charset="0"/>
              </a:rPr>
              <a:t>  </a:t>
            </a:r>
            <a:endParaRPr kumimoji="0" lang="en-GB" altLang="en-SE"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SE" sz="1200" b="0" i="0" u="none" strike="noStrike" cap="none" normalizeH="0" baseline="0" dirty="0">
                <a:ln>
                  <a:noFill/>
                </a:ln>
                <a:solidFill>
                  <a:schemeClr val="tx1"/>
                </a:solidFill>
                <a:effectLst/>
                <a:latin typeface="Verdana" panose="020B0604030504040204" pitchFamily="34" charset="0"/>
                <a:cs typeface="Segoe UI" panose="020B0502040204020203" pitchFamily="34" charset="0"/>
              </a:rPr>
              <a:t> </a:t>
            </a:r>
            <a:endParaRPr kumimoji="0" lang="en-GB" altLang="en-S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746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E9FF79-C5EC-67C4-645C-9A30715E964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48C180B-FA55-58DC-A367-66E1A2118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3650"/>
            <a:ext cx="12192000" cy="4329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8E2438-ED83-EDC9-262B-0807F99B0E75}"/>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a:solidFill>
                  <a:prstClr val="black"/>
                </a:solidFill>
              </a:rPr>
              <a:t>RXS.WR Phase noise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F51E5B10-F0F7-DDE6-BBC2-08959A520292}"/>
              </a:ext>
            </a:extLst>
          </p:cNvPr>
          <p:cNvSpPr txBox="1"/>
          <p:nvPr/>
        </p:nvSpPr>
        <p:spPr>
          <a:xfrm>
            <a:off x="2673349" y="740513"/>
            <a:ext cx="6845300" cy="369332"/>
          </a:xfrm>
          <a:prstGeom prst="rect">
            <a:avLst/>
          </a:prstGeom>
          <a:noFill/>
        </p:spPr>
        <p:txBody>
          <a:bodyPr wrap="square" lIns="91440" tIns="45720" rIns="91440" bIns="45720" rtlCol="0" anchor="t">
            <a:spAutoFit/>
          </a:bodyPr>
          <a:lstStyle/>
          <a:p>
            <a:pPr algn="ctr"/>
            <a:r>
              <a:rPr lang="en-GB" b="1" dirty="0"/>
              <a:t>RXS.WR board 3.962 GHz 4-hour data, RMS phase error 3.0 </a:t>
            </a:r>
            <a:r>
              <a:rPr lang="en-GB" b="1" dirty="0" err="1"/>
              <a:t>deg</a:t>
            </a:r>
            <a:r>
              <a:rPr lang="en-GB" b="1" dirty="0"/>
              <a:t> .</a:t>
            </a:r>
          </a:p>
        </p:txBody>
      </p:sp>
      <p:sp>
        <p:nvSpPr>
          <p:cNvPr id="2" name="TextBox 1">
            <a:extLst>
              <a:ext uri="{FF2B5EF4-FFF2-40B4-BE49-F238E27FC236}">
                <a16:creationId xmlns:a16="http://schemas.microsoft.com/office/drawing/2014/main" id="{EE019A44-46AA-5D4E-1437-667C652FAE2F}"/>
              </a:ext>
            </a:extLst>
          </p:cNvPr>
          <p:cNvSpPr txBox="1"/>
          <p:nvPr/>
        </p:nvSpPr>
        <p:spPr>
          <a:xfrm>
            <a:off x="527050" y="5592763"/>
            <a:ext cx="4759325" cy="923330"/>
          </a:xfrm>
          <a:prstGeom prst="rect">
            <a:avLst/>
          </a:prstGeom>
          <a:noFill/>
        </p:spPr>
        <p:txBody>
          <a:bodyPr wrap="square" rtlCol="0">
            <a:spAutoFit/>
          </a:bodyPr>
          <a:lstStyle/>
          <a:p>
            <a:r>
              <a:rPr lang="en-GB" b="1" dirty="0">
                <a:solidFill>
                  <a:schemeClr val="tx2">
                    <a:lumMod val="50000"/>
                    <a:lumOff val="50000"/>
                  </a:schemeClr>
                </a:solidFill>
              </a:rPr>
              <a:t>Blue</a:t>
            </a:r>
            <a:r>
              <a:rPr lang="en-GB" b="1" dirty="0"/>
              <a:t>: 	Raw 1.5 </a:t>
            </a:r>
            <a:r>
              <a:rPr lang="en-GB" b="1" dirty="0" err="1"/>
              <a:t>KHz</a:t>
            </a:r>
            <a:r>
              <a:rPr lang="en-GB" b="1" dirty="0"/>
              <a:t> bandwidth</a:t>
            </a:r>
          </a:p>
          <a:p>
            <a:r>
              <a:rPr lang="en-GB" b="1" dirty="0">
                <a:solidFill>
                  <a:schemeClr val="accent2">
                    <a:lumMod val="60000"/>
                    <a:lumOff val="40000"/>
                  </a:schemeClr>
                </a:solidFill>
              </a:rPr>
              <a:t>Orange</a:t>
            </a:r>
            <a:r>
              <a:rPr lang="en-GB" b="1" dirty="0"/>
              <a:t>: 	1 min average</a:t>
            </a:r>
          </a:p>
          <a:p>
            <a:endParaRPr lang="en-SE" dirty="0"/>
          </a:p>
        </p:txBody>
      </p:sp>
      <p:sp>
        <p:nvSpPr>
          <p:cNvPr id="3" name="TextBox 2">
            <a:extLst>
              <a:ext uri="{FF2B5EF4-FFF2-40B4-BE49-F238E27FC236}">
                <a16:creationId xmlns:a16="http://schemas.microsoft.com/office/drawing/2014/main" id="{60E4E8EB-3A9B-B843-F2E6-D8AC674C4BA8}"/>
              </a:ext>
            </a:extLst>
          </p:cNvPr>
          <p:cNvSpPr txBox="1"/>
          <p:nvPr/>
        </p:nvSpPr>
        <p:spPr>
          <a:xfrm>
            <a:off x="4933950" y="5655822"/>
            <a:ext cx="7038975" cy="923330"/>
          </a:xfrm>
          <a:prstGeom prst="rect">
            <a:avLst/>
          </a:prstGeom>
          <a:noFill/>
        </p:spPr>
        <p:txBody>
          <a:bodyPr wrap="square" rtlCol="0">
            <a:spAutoFit/>
          </a:bodyPr>
          <a:lstStyle/>
          <a:p>
            <a:r>
              <a:rPr lang="en-GB" b="1" dirty="0"/>
              <a:t>ENOB (Equivalent Number Of Bits) Better than 8.0 </a:t>
            </a:r>
          </a:p>
          <a:p>
            <a:r>
              <a:rPr lang="en-GB" b="1" dirty="0"/>
              <a:t>Measured ENOB is 8.5 which is same as with the present solution</a:t>
            </a:r>
          </a:p>
          <a:p>
            <a:endParaRPr lang="en-SE" dirty="0"/>
          </a:p>
        </p:txBody>
      </p:sp>
    </p:spTree>
    <p:extLst>
      <p:ext uri="{BB962C8B-B14F-4D97-AF65-F5344CB8AC3E}">
        <p14:creationId xmlns:p14="http://schemas.microsoft.com/office/powerpoint/2010/main" val="114551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A77B46-0D35-2345-1D38-566DECB91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987CB5-6C8F-7E5E-78A4-CDD488B22339}"/>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a:solidFill>
                  <a:prstClr val="black"/>
                </a:solidFill>
              </a:rPr>
              <a:t>RXS.WR Frequency Stability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6269460-7564-783F-F1B1-A53E06601DD5}"/>
              </a:ext>
            </a:extLst>
          </p:cNvPr>
          <p:cNvSpPr txBox="1"/>
          <p:nvPr/>
        </p:nvSpPr>
        <p:spPr>
          <a:xfrm>
            <a:off x="2673349" y="740513"/>
            <a:ext cx="6845300" cy="369332"/>
          </a:xfrm>
          <a:prstGeom prst="rect">
            <a:avLst/>
          </a:prstGeom>
          <a:noFill/>
        </p:spPr>
        <p:txBody>
          <a:bodyPr wrap="square" lIns="91440" tIns="45720" rIns="91440" bIns="45720" rtlCol="0" anchor="t">
            <a:spAutoFit/>
          </a:bodyPr>
          <a:lstStyle/>
          <a:p>
            <a:pPr algn="ctr"/>
            <a:r>
              <a:rPr lang="en-GB" b="1" dirty="0"/>
              <a:t>Requirements</a:t>
            </a:r>
          </a:p>
        </p:txBody>
      </p:sp>
      <p:graphicFrame>
        <p:nvGraphicFramePr>
          <p:cNvPr id="10" name="Table 9">
            <a:extLst>
              <a:ext uri="{FF2B5EF4-FFF2-40B4-BE49-F238E27FC236}">
                <a16:creationId xmlns:a16="http://schemas.microsoft.com/office/drawing/2014/main" id="{71301C19-3CFE-4D76-CD42-BE011C463452}"/>
              </a:ext>
            </a:extLst>
          </p:cNvPr>
          <p:cNvGraphicFramePr>
            <a:graphicFrameLocks noGrp="1"/>
          </p:cNvGraphicFramePr>
          <p:nvPr/>
        </p:nvGraphicFramePr>
        <p:xfrm>
          <a:off x="949133" y="2971800"/>
          <a:ext cx="10204141" cy="1591405"/>
        </p:xfrm>
        <a:graphic>
          <a:graphicData uri="http://schemas.openxmlformats.org/drawingml/2006/table">
            <a:tbl>
              <a:tblPr/>
              <a:tblGrid>
                <a:gridCol w="3882384">
                  <a:extLst>
                    <a:ext uri="{9D8B030D-6E8A-4147-A177-3AD203B41FA5}">
                      <a16:colId xmlns:a16="http://schemas.microsoft.com/office/drawing/2014/main" val="3361336433"/>
                    </a:ext>
                  </a:extLst>
                </a:gridCol>
                <a:gridCol w="3246772">
                  <a:extLst>
                    <a:ext uri="{9D8B030D-6E8A-4147-A177-3AD203B41FA5}">
                      <a16:colId xmlns:a16="http://schemas.microsoft.com/office/drawing/2014/main" val="807134257"/>
                    </a:ext>
                  </a:extLst>
                </a:gridCol>
                <a:gridCol w="3074985">
                  <a:extLst>
                    <a:ext uri="{9D8B030D-6E8A-4147-A177-3AD203B41FA5}">
                      <a16:colId xmlns:a16="http://schemas.microsoft.com/office/drawing/2014/main" val="657292032"/>
                    </a:ext>
                  </a:extLst>
                </a:gridCol>
              </a:tblGrid>
              <a:tr h="447444">
                <a:tc>
                  <a:txBody>
                    <a:bodyPr/>
                    <a:lstStyle/>
                    <a:p>
                      <a:pPr algn="just" rtl="0" fontAlgn="base">
                        <a:lnSpc>
                          <a:spcPts val="1295"/>
                        </a:lnSpc>
                        <a:spcBef>
                          <a:spcPts val="600"/>
                        </a:spcBef>
                        <a:spcAft>
                          <a:spcPts val="600"/>
                        </a:spcAft>
                        <a:buNone/>
                      </a:pPr>
                      <a:r>
                        <a:rPr lang="en-GB" sz="1600" b="0" i="0" dirty="0">
                          <a:effectLst/>
                          <a:latin typeface="Verdana" panose="020B0604030504040204" pitchFamily="34" charset="0"/>
                        </a:rPr>
                        <a:t> </a:t>
                      </a:r>
                    </a:p>
                  </a:txBody>
                  <a:tcP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tc>
                  <a:txBody>
                    <a:bodyPr/>
                    <a:lstStyle/>
                    <a:p>
                      <a:pPr algn="ctr" rtl="0" fontAlgn="base">
                        <a:lnSpc>
                          <a:spcPts val="1295"/>
                        </a:lnSpc>
                        <a:spcBef>
                          <a:spcPts val="600"/>
                        </a:spcBef>
                        <a:spcAft>
                          <a:spcPts val="600"/>
                        </a:spcAft>
                        <a:buNone/>
                      </a:pPr>
                      <a:r>
                        <a:rPr lang="en-GB" sz="1800" b="0" i="0" dirty="0">
                          <a:effectLst/>
                          <a:latin typeface="Verdana" panose="020B0604030504040204" pitchFamily="34" charset="0"/>
                        </a:rPr>
                        <a:t>Coherence loss 1% </a:t>
                      </a:r>
                      <a:endParaRPr lang="en-GB" sz="40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tc>
                  <a:txBody>
                    <a:bodyPr/>
                    <a:lstStyle/>
                    <a:p>
                      <a:pPr algn="ctr" rtl="0" fontAlgn="base">
                        <a:lnSpc>
                          <a:spcPts val="1295"/>
                        </a:lnSpc>
                        <a:spcBef>
                          <a:spcPts val="600"/>
                        </a:spcBef>
                        <a:spcAft>
                          <a:spcPts val="600"/>
                        </a:spcAft>
                        <a:buNone/>
                      </a:pPr>
                      <a:r>
                        <a:rPr lang="en-GB" sz="1800" b="0" i="0" dirty="0">
                          <a:effectLst/>
                          <a:latin typeface="Verdana" panose="020B0604030504040204" pitchFamily="34" charset="0"/>
                        </a:rPr>
                        <a:t>Coherence loss 1.9% </a:t>
                      </a:r>
                      <a:endParaRPr lang="en-GB" sz="4000" b="0" i="0" dirty="0">
                        <a:effectLst/>
                      </a:endParaRPr>
                    </a:p>
                  </a:txBody>
                  <a:tcPr>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276362791"/>
                  </a:ext>
                </a:extLst>
              </a:tr>
              <a:tr h="478331">
                <a:tc>
                  <a:txBody>
                    <a:bodyPr/>
                    <a:lstStyle/>
                    <a:p>
                      <a:pPr algn="just" rtl="0" fontAlgn="base">
                        <a:lnSpc>
                          <a:spcPts val="1295"/>
                        </a:lnSpc>
                        <a:spcBef>
                          <a:spcPts val="600"/>
                        </a:spcBef>
                        <a:spcAft>
                          <a:spcPts val="600"/>
                        </a:spcAft>
                        <a:buNone/>
                      </a:pPr>
                      <a:r>
                        <a:rPr lang="en-US" sz="1600" b="0" i="0" dirty="0">
                          <a:effectLst/>
                          <a:latin typeface="Verdana" panose="020B0604030504040204" pitchFamily="34" charset="0"/>
                        </a:rPr>
                        <a:t>Allan deviation at 1 second on one link for </a:t>
                      </a:r>
                      <a:r>
                        <a:rPr lang="en-US" sz="1600" b="1" i="0" dirty="0">
                          <a:effectLst/>
                          <a:latin typeface="Verdana" panose="020B0604030504040204" pitchFamily="34" charset="0"/>
                        </a:rPr>
                        <a:t>White phase noise</a:t>
                      </a:r>
                      <a:r>
                        <a:rPr lang="en-US" sz="1600" b="0" i="0" dirty="0">
                          <a:effectLst/>
                          <a:latin typeface="Verdana" panose="020B0604030504040204" pitchFamily="34" charset="0"/>
                        </a:rPr>
                        <a:t>  </a:t>
                      </a:r>
                      <a:endParaRPr lang="en-US" sz="3600" b="0" i="0" dirty="0">
                        <a:effectLst/>
                      </a:endParaRPr>
                    </a:p>
                  </a:txBody>
                  <a:tcP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algn="ctr" rtl="0" fontAlgn="base">
                        <a:lnSpc>
                          <a:spcPts val="1295"/>
                        </a:lnSpc>
                        <a:spcBef>
                          <a:spcPts val="600"/>
                        </a:spcBef>
                        <a:spcAft>
                          <a:spcPts val="600"/>
                        </a:spcAft>
                        <a:buNone/>
                      </a:pPr>
                      <a:r>
                        <a:rPr lang="en-GB" sz="1600" b="1" i="0">
                          <a:effectLst/>
                          <a:latin typeface="Verdana" panose="020B0604030504040204" pitchFamily="34" charset="0"/>
                        </a:rPr>
                        <a:t>1.77e-12</a:t>
                      </a:r>
                      <a:r>
                        <a:rPr lang="en-GB" sz="1600" b="0" i="0">
                          <a:effectLst/>
                          <a:latin typeface="Verdana" panose="020B0604030504040204" pitchFamily="34" charset="0"/>
                        </a:rPr>
                        <a:t> </a:t>
                      </a:r>
                      <a:endParaRPr lang="en-GB" sz="36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295"/>
                        </a:lnSpc>
                        <a:spcBef>
                          <a:spcPts val="600"/>
                        </a:spcBef>
                        <a:spcAft>
                          <a:spcPts val="600"/>
                        </a:spcAft>
                        <a:buNone/>
                      </a:pPr>
                      <a:r>
                        <a:rPr lang="en-GB" sz="1600" b="1" i="0" dirty="0">
                          <a:effectLst/>
                          <a:latin typeface="Verdana" panose="020B0604030504040204" pitchFamily="34" charset="0"/>
                        </a:rPr>
                        <a:t>2.47e-12</a:t>
                      </a:r>
                      <a:r>
                        <a:rPr lang="en-GB" sz="1600" b="0" i="0" dirty="0">
                          <a:effectLst/>
                          <a:latin typeface="Verdana" panose="020B0604030504040204" pitchFamily="34" charset="0"/>
                        </a:rPr>
                        <a:t> </a:t>
                      </a:r>
                      <a:endParaRPr lang="en-GB" sz="3600" b="0" i="0" dirty="0">
                        <a:effectLst/>
                      </a:endParaRPr>
                    </a:p>
                  </a:txBody>
                  <a:tcPr anchor="ctr">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70469694"/>
                  </a:ext>
                </a:extLst>
              </a:tr>
              <a:tr h="665630">
                <a:tc>
                  <a:txBody>
                    <a:bodyPr/>
                    <a:lstStyle/>
                    <a:p>
                      <a:pPr algn="just" rtl="0" fontAlgn="base">
                        <a:lnSpc>
                          <a:spcPts val="1295"/>
                        </a:lnSpc>
                        <a:spcBef>
                          <a:spcPts val="600"/>
                        </a:spcBef>
                        <a:spcAft>
                          <a:spcPts val="600"/>
                        </a:spcAft>
                        <a:buNone/>
                      </a:pPr>
                      <a:r>
                        <a:rPr lang="en-US" sz="1600" b="0" i="0" dirty="0">
                          <a:effectLst/>
                          <a:latin typeface="Verdana" panose="020B0604030504040204" pitchFamily="34" charset="0"/>
                        </a:rPr>
                        <a:t>Allan deviation at 1 second on one link for </a:t>
                      </a:r>
                      <a:r>
                        <a:rPr lang="en-US" sz="1600" b="1" i="0" dirty="0">
                          <a:effectLst/>
                          <a:latin typeface="Verdana" panose="020B0604030504040204" pitchFamily="34" charset="0"/>
                        </a:rPr>
                        <a:t>White frequency noise</a:t>
                      </a:r>
                      <a:r>
                        <a:rPr lang="en-US" sz="1600" b="0" i="0" dirty="0">
                          <a:effectLst/>
                          <a:latin typeface="Verdana" panose="020B0604030504040204" pitchFamily="34" charset="0"/>
                        </a:rPr>
                        <a:t> </a:t>
                      </a:r>
                      <a:endParaRPr lang="en-US" sz="3600" b="0" i="0" dirty="0">
                        <a:effectLst/>
                      </a:endParaRPr>
                    </a:p>
                  </a:txBody>
                  <a:tcP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rtl="0" fontAlgn="base">
                        <a:lnSpc>
                          <a:spcPts val="1295"/>
                        </a:lnSpc>
                        <a:spcBef>
                          <a:spcPts val="600"/>
                        </a:spcBef>
                        <a:spcAft>
                          <a:spcPts val="600"/>
                        </a:spcAft>
                        <a:buNone/>
                      </a:pPr>
                      <a:r>
                        <a:rPr lang="en-GB" sz="1600" b="1" i="0" dirty="0">
                          <a:effectLst/>
                          <a:latin typeface="Verdana" panose="020B0604030504040204" pitchFamily="34" charset="0"/>
                        </a:rPr>
                        <a:t>3.25e-13</a:t>
                      </a:r>
                      <a:r>
                        <a:rPr lang="en-GB" sz="1600" b="0" i="0" dirty="0">
                          <a:effectLst/>
                          <a:latin typeface="Verdana" panose="020B0604030504040204" pitchFamily="34" charset="0"/>
                        </a:rPr>
                        <a:t> </a:t>
                      </a:r>
                      <a:endParaRPr lang="en-GB" sz="3600"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295"/>
                        </a:lnSpc>
                        <a:spcBef>
                          <a:spcPts val="600"/>
                        </a:spcBef>
                        <a:spcAft>
                          <a:spcPts val="600"/>
                        </a:spcAft>
                        <a:buNone/>
                      </a:pPr>
                      <a:r>
                        <a:rPr lang="en-GB" sz="1600" b="1" i="0" dirty="0">
                          <a:effectLst/>
                          <a:latin typeface="Verdana" panose="020B0604030504040204" pitchFamily="34" charset="0"/>
                        </a:rPr>
                        <a:t>4.52e-13</a:t>
                      </a:r>
                      <a:r>
                        <a:rPr lang="en-GB" sz="1600" b="0" i="0" dirty="0">
                          <a:effectLst/>
                          <a:latin typeface="Verdana" panose="020B0604030504040204" pitchFamily="34" charset="0"/>
                        </a:rPr>
                        <a:t> </a:t>
                      </a:r>
                      <a:endParaRPr lang="en-GB" sz="3600" b="0" i="0" dirty="0">
                        <a:effectLst/>
                      </a:endParaRPr>
                    </a:p>
                  </a:txBody>
                  <a:tcPr anchor="ctr">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804193"/>
                  </a:ext>
                </a:extLst>
              </a:tr>
            </a:tbl>
          </a:graphicData>
        </a:graphic>
      </p:graphicFrame>
      <p:sp>
        <p:nvSpPr>
          <p:cNvPr id="11" name="Rectangle 2">
            <a:extLst>
              <a:ext uri="{FF2B5EF4-FFF2-40B4-BE49-F238E27FC236}">
                <a16:creationId xmlns:a16="http://schemas.microsoft.com/office/drawing/2014/main" id="{477E6AA1-0BA8-9E07-BAAA-EB9A7B68A591}"/>
              </a:ext>
            </a:extLst>
          </p:cNvPr>
          <p:cNvSpPr>
            <a:spLocks noChangeArrowheads="1"/>
          </p:cNvSpPr>
          <p:nvPr/>
        </p:nvSpPr>
        <p:spPr bwMode="auto">
          <a:xfrm>
            <a:off x="949133" y="1671846"/>
            <a:ext cx="10459595"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SE" b="0" i="0" u="none" strike="noStrike" cap="none" normalizeH="0" baseline="0" dirty="0">
                <a:ln>
                  <a:noFill/>
                </a:ln>
                <a:solidFill>
                  <a:schemeClr val="tx1"/>
                </a:solidFill>
                <a:effectLst/>
                <a:latin typeface="Verdana" panose="020B0604030504040204" pitchFamily="34" charset="0"/>
                <a:cs typeface="Segoe UI" panose="020B0502040204020203" pitchFamily="34" charset="0"/>
              </a:rPr>
              <a:t>Table 1: The requirements of the frequency distribution stability on one link in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SE" b="0" i="0" u="none" strike="noStrike" cap="none" normalizeH="0" baseline="0" dirty="0">
                <a:ln>
                  <a:noFill/>
                </a:ln>
                <a:solidFill>
                  <a:schemeClr val="tx1"/>
                </a:solidFill>
                <a:effectLst/>
                <a:latin typeface="Verdana" panose="020B0604030504040204" pitchFamily="34" charset="0"/>
                <a:cs typeface="Segoe UI" panose="020B0502040204020203" pitchFamily="34" charset="0"/>
              </a:rPr>
              <a:t>terms of Allan deviation at 1 second, at 15.4GHz operating frequency in the two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SE" b="0" i="0" u="none" strike="noStrike" cap="none" normalizeH="0" baseline="0" dirty="0">
                <a:ln>
                  <a:noFill/>
                </a:ln>
                <a:solidFill>
                  <a:schemeClr val="tx1"/>
                </a:solidFill>
                <a:effectLst/>
                <a:latin typeface="Verdana" panose="020B0604030504040204" pitchFamily="34" charset="0"/>
                <a:cs typeface="Segoe UI" panose="020B0502040204020203" pitchFamily="34" charset="0"/>
              </a:rPr>
              <a:t>cases white phase and white frequency phase noise, for coherence loss of 1% and 1,9%. </a:t>
            </a:r>
            <a:endParaRPr kumimoji="0" lang="en-GB" altLang="en-SE"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SE" sz="1200" b="0" i="0" u="none" strike="noStrike" cap="none" normalizeH="0" baseline="0" dirty="0">
                <a:ln>
                  <a:noFill/>
                </a:ln>
                <a:solidFill>
                  <a:schemeClr val="tx1"/>
                </a:solidFill>
                <a:effectLst/>
                <a:latin typeface="Verdana" panose="020B0604030504040204" pitchFamily="34" charset="0"/>
                <a:cs typeface="Segoe UI" panose="020B0502040204020203" pitchFamily="34" charset="0"/>
              </a:rPr>
              <a:t> </a:t>
            </a:r>
            <a:endParaRPr kumimoji="0" lang="en-GB" altLang="en-S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605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7F6D74-66EE-AD9D-98EB-E81BB2A8EBF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776C15A7-2969-6FD8-4B93-38622B768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0"/>
            <a:ext cx="7075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F59EA5-F58C-CE42-D240-36DAE15AA2AD}"/>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a:solidFill>
                  <a:prstClr val="black"/>
                </a:solidFill>
              </a:rPr>
              <a:t>RXS.WR Frequency Stability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6F973A4B-3A39-43B0-74D4-4AC1B1D52B19}"/>
              </a:ext>
            </a:extLst>
          </p:cNvPr>
          <p:cNvSpPr txBox="1"/>
          <p:nvPr/>
        </p:nvSpPr>
        <p:spPr>
          <a:xfrm>
            <a:off x="2673349" y="740513"/>
            <a:ext cx="6845300" cy="369332"/>
          </a:xfrm>
          <a:prstGeom prst="rect">
            <a:avLst/>
          </a:prstGeom>
          <a:noFill/>
        </p:spPr>
        <p:txBody>
          <a:bodyPr wrap="square" lIns="91440" tIns="45720" rIns="91440" bIns="45720" rtlCol="0" anchor="t">
            <a:spAutoFit/>
          </a:bodyPr>
          <a:lstStyle/>
          <a:p>
            <a:pPr algn="ctr"/>
            <a:r>
              <a:rPr lang="en-GB" b="1" dirty="0"/>
              <a:t>RXS.WR board 3.962 GHz MDEV measurements</a:t>
            </a:r>
          </a:p>
        </p:txBody>
      </p:sp>
      <p:sp>
        <p:nvSpPr>
          <p:cNvPr id="2" name="TextBox 1">
            <a:extLst>
              <a:ext uri="{FF2B5EF4-FFF2-40B4-BE49-F238E27FC236}">
                <a16:creationId xmlns:a16="http://schemas.microsoft.com/office/drawing/2014/main" id="{F04BCCA6-41DA-CB77-E7B5-7CF105138EF5}"/>
              </a:ext>
            </a:extLst>
          </p:cNvPr>
          <p:cNvSpPr txBox="1"/>
          <p:nvPr/>
        </p:nvSpPr>
        <p:spPr>
          <a:xfrm>
            <a:off x="8425748" y="1431160"/>
            <a:ext cx="2185801" cy="276999"/>
          </a:xfrm>
          <a:prstGeom prst="rect">
            <a:avLst/>
          </a:prstGeom>
          <a:solidFill>
            <a:srgbClr val="CCFF33">
              <a:alpha val="60000"/>
            </a:srgbClr>
          </a:solidFill>
          <a:ln w="19050">
            <a:solidFill>
              <a:schemeClr val="tx2">
                <a:lumMod val="50000"/>
                <a:lumOff val="50000"/>
              </a:schemeClr>
            </a:solidFill>
          </a:ln>
        </p:spPr>
        <p:txBody>
          <a:bodyPr wrap="square" rtlCol="0">
            <a:spAutoFit/>
          </a:bodyPr>
          <a:lstStyle/>
          <a:p>
            <a:pPr algn="ctr"/>
            <a:r>
              <a:rPr lang="en-GB" sz="1200" b="1" noProof="0" dirty="0"/>
              <a:t>Free running clock</a:t>
            </a:r>
          </a:p>
        </p:txBody>
      </p:sp>
      <p:cxnSp>
        <p:nvCxnSpPr>
          <p:cNvPr id="3" name="Straight Arrow Connector 2">
            <a:extLst>
              <a:ext uri="{FF2B5EF4-FFF2-40B4-BE49-F238E27FC236}">
                <a16:creationId xmlns:a16="http://schemas.microsoft.com/office/drawing/2014/main" id="{519637F1-2F46-6BA9-97EE-C410CCA3182D}"/>
              </a:ext>
            </a:extLst>
          </p:cNvPr>
          <p:cNvCxnSpPr>
            <a:cxnSpLocks/>
            <a:stCxn id="2" idx="1"/>
          </p:cNvCxnSpPr>
          <p:nvPr/>
        </p:nvCxnSpPr>
        <p:spPr>
          <a:xfrm flipH="1">
            <a:off x="7343775" y="1569660"/>
            <a:ext cx="1081973" cy="28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D60B8E9-A266-2AC8-D6DE-336834688658}"/>
              </a:ext>
            </a:extLst>
          </p:cNvPr>
          <p:cNvSpPr txBox="1"/>
          <p:nvPr/>
        </p:nvSpPr>
        <p:spPr>
          <a:xfrm>
            <a:off x="5876159" y="5426044"/>
            <a:ext cx="2185801" cy="276999"/>
          </a:xfrm>
          <a:prstGeom prst="rect">
            <a:avLst/>
          </a:prstGeom>
          <a:solidFill>
            <a:srgbClr val="CCFF33">
              <a:alpha val="60000"/>
            </a:srgbClr>
          </a:solidFill>
          <a:ln w="19050">
            <a:solidFill>
              <a:schemeClr val="tx2">
                <a:lumMod val="50000"/>
                <a:lumOff val="50000"/>
              </a:schemeClr>
            </a:solidFill>
          </a:ln>
        </p:spPr>
        <p:txBody>
          <a:bodyPr wrap="square" rtlCol="0">
            <a:spAutoFit/>
          </a:bodyPr>
          <a:lstStyle/>
          <a:p>
            <a:pPr algn="ctr"/>
            <a:r>
              <a:rPr lang="en-GB" sz="1200" b="1"/>
              <a:t>Modified Allan Deviation</a:t>
            </a:r>
          </a:p>
        </p:txBody>
      </p:sp>
      <p:cxnSp>
        <p:nvCxnSpPr>
          <p:cNvPr id="9" name="Straight Arrow Connector 8">
            <a:extLst>
              <a:ext uri="{FF2B5EF4-FFF2-40B4-BE49-F238E27FC236}">
                <a16:creationId xmlns:a16="http://schemas.microsoft.com/office/drawing/2014/main" id="{75AEAB6B-AF4F-0281-90BA-758FE24AA18B}"/>
              </a:ext>
            </a:extLst>
          </p:cNvPr>
          <p:cNvCxnSpPr>
            <a:cxnSpLocks/>
            <a:stCxn id="8" idx="0"/>
          </p:cNvCxnSpPr>
          <p:nvPr/>
        </p:nvCxnSpPr>
        <p:spPr>
          <a:xfrm flipV="1">
            <a:off x="6969060" y="4572000"/>
            <a:ext cx="984315" cy="854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D1F313D-64A5-023E-5D3A-8AF2B2107327}"/>
              </a:ext>
            </a:extLst>
          </p:cNvPr>
          <p:cNvSpPr txBox="1"/>
          <p:nvPr/>
        </p:nvSpPr>
        <p:spPr>
          <a:xfrm>
            <a:off x="3552059" y="3509808"/>
            <a:ext cx="2185801" cy="461665"/>
          </a:xfrm>
          <a:prstGeom prst="rect">
            <a:avLst/>
          </a:prstGeom>
          <a:solidFill>
            <a:srgbClr val="CCFF33">
              <a:alpha val="60000"/>
            </a:srgbClr>
          </a:solidFill>
          <a:ln w="19050">
            <a:solidFill>
              <a:schemeClr val="tx2">
                <a:lumMod val="50000"/>
                <a:lumOff val="50000"/>
              </a:schemeClr>
            </a:solidFill>
          </a:ln>
        </p:spPr>
        <p:txBody>
          <a:bodyPr wrap="square" rtlCol="0">
            <a:spAutoFit/>
          </a:bodyPr>
          <a:lstStyle/>
          <a:p>
            <a:pPr algn="ctr"/>
            <a:r>
              <a:rPr lang="en-GB" sz="1200" b="1" dirty="0"/>
              <a:t>1 % (1 link) CL limit for</a:t>
            </a:r>
          </a:p>
          <a:p>
            <a:pPr algn="ctr"/>
            <a:r>
              <a:rPr lang="en-GB" sz="1200" b="1" dirty="0"/>
              <a:t>15 GHz (Band 5)</a:t>
            </a:r>
          </a:p>
        </p:txBody>
      </p:sp>
      <p:cxnSp>
        <p:nvCxnSpPr>
          <p:cNvPr id="11" name="Straight Arrow Connector 10">
            <a:extLst>
              <a:ext uri="{FF2B5EF4-FFF2-40B4-BE49-F238E27FC236}">
                <a16:creationId xmlns:a16="http://schemas.microsoft.com/office/drawing/2014/main" id="{183C3F11-F6F5-B131-CAD8-934077DAC21B}"/>
              </a:ext>
            </a:extLst>
          </p:cNvPr>
          <p:cNvCxnSpPr>
            <a:cxnSpLocks/>
            <a:stCxn id="10" idx="0"/>
          </p:cNvCxnSpPr>
          <p:nvPr/>
        </p:nvCxnSpPr>
        <p:spPr>
          <a:xfrm flipV="1">
            <a:off x="4644960" y="2655764"/>
            <a:ext cx="984315" cy="8540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A770A35-250F-16DA-B64C-357C9EA3CC53}"/>
              </a:ext>
            </a:extLst>
          </p:cNvPr>
          <p:cNvSpPr txBox="1"/>
          <p:nvPr/>
        </p:nvSpPr>
        <p:spPr>
          <a:xfrm>
            <a:off x="1578864" y="2124236"/>
            <a:ext cx="2185801" cy="461665"/>
          </a:xfrm>
          <a:prstGeom prst="rect">
            <a:avLst/>
          </a:prstGeom>
          <a:solidFill>
            <a:srgbClr val="CCFF33">
              <a:alpha val="60000"/>
            </a:srgbClr>
          </a:solidFill>
          <a:ln w="19050">
            <a:solidFill>
              <a:schemeClr val="tx2">
                <a:lumMod val="50000"/>
                <a:lumOff val="50000"/>
              </a:schemeClr>
            </a:solidFill>
          </a:ln>
        </p:spPr>
        <p:txBody>
          <a:bodyPr wrap="square" rtlCol="0">
            <a:spAutoFit/>
          </a:bodyPr>
          <a:lstStyle/>
          <a:p>
            <a:pPr algn="ctr"/>
            <a:r>
              <a:rPr lang="en-GB" sz="1200" b="1" dirty="0"/>
              <a:t>2 % (1 link) CL limit for</a:t>
            </a:r>
          </a:p>
          <a:p>
            <a:pPr algn="ctr"/>
            <a:r>
              <a:rPr lang="en-GB" sz="1200" b="1" dirty="0"/>
              <a:t>15 GHz (Band 5)</a:t>
            </a:r>
          </a:p>
        </p:txBody>
      </p:sp>
      <p:cxnSp>
        <p:nvCxnSpPr>
          <p:cNvPr id="13" name="Straight Arrow Connector 12">
            <a:extLst>
              <a:ext uri="{FF2B5EF4-FFF2-40B4-BE49-F238E27FC236}">
                <a16:creationId xmlns:a16="http://schemas.microsoft.com/office/drawing/2014/main" id="{3415BDEA-653F-057A-7323-F658B8358363}"/>
              </a:ext>
            </a:extLst>
          </p:cNvPr>
          <p:cNvCxnSpPr>
            <a:cxnSpLocks/>
            <a:stCxn id="12" idx="3"/>
          </p:cNvCxnSpPr>
          <p:nvPr/>
        </p:nvCxnSpPr>
        <p:spPr>
          <a:xfrm flipV="1">
            <a:off x="3764665" y="1905000"/>
            <a:ext cx="1020060" cy="4500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85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Bild 31">
            <a:extLst>
              <a:ext uri="{FF2B5EF4-FFF2-40B4-BE49-F238E27FC236}">
                <a16:creationId xmlns:a16="http://schemas.microsoft.com/office/drawing/2014/main" id="{B9E4FDEC-7E2C-222C-3F6F-33BF4F32ED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0422" y="1883463"/>
            <a:ext cx="6144534" cy="3060162"/>
          </a:xfrm>
          <a:prstGeom prst="rect">
            <a:avLst/>
          </a:prstGeom>
        </p:spPr>
      </p:pic>
      <p:sp>
        <p:nvSpPr>
          <p:cNvPr id="2" name="textruta 1">
            <a:extLst>
              <a:ext uri="{FF2B5EF4-FFF2-40B4-BE49-F238E27FC236}">
                <a16:creationId xmlns:a16="http://schemas.microsoft.com/office/drawing/2014/main" id="{CE5B1C52-5D2E-4CE4-B686-F093A880406A}"/>
              </a:ext>
            </a:extLst>
          </p:cNvPr>
          <p:cNvSpPr txBox="1"/>
          <p:nvPr/>
        </p:nvSpPr>
        <p:spPr>
          <a:xfrm>
            <a:off x="-4334" y="490440"/>
            <a:ext cx="12196333" cy="77159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200" dirty="0">
                <a:solidFill>
                  <a:srgbClr val="000000"/>
                </a:solidFill>
                <a:latin typeface="+mj-lt"/>
              </a:rPr>
              <a:t>ABOUT US</a:t>
            </a:r>
            <a:r>
              <a:rPr kumimoji="0" lang="en-GB" sz="4000" b="1" i="0" u="none" strike="noStrike" kern="1200" cap="none" spc="200" normalizeH="0" noProof="0" dirty="0">
                <a:ln>
                  <a:noFill/>
                </a:ln>
                <a:solidFill>
                  <a:schemeClr val="accent1"/>
                </a:solidFill>
                <a:effectLst/>
                <a:uLnTx/>
                <a:uFillTx/>
                <a:latin typeface="+mj-lt"/>
              </a:rPr>
              <a:t>.</a:t>
            </a:r>
          </a:p>
        </p:txBody>
      </p:sp>
      <p:sp>
        <p:nvSpPr>
          <p:cNvPr id="3" name="Rektangel 2">
            <a:extLst>
              <a:ext uri="{FF2B5EF4-FFF2-40B4-BE49-F238E27FC236}">
                <a16:creationId xmlns:a16="http://schemas.microsoft.com/office/drawing/2014/main" id="{0DA14AAD-0B51-4527-9A08-39904B74A5F3}"/>
              </a:ext>
            </a:extLst>
          </p:cNvPr>
          <p:cNvSpPr/>
          <p:nvPr/>
        </p:nvSpPr>
        <p:spPr>
          <a:xfrm>
            <a:off x="7714884" y="2188297"/>
            <a:ext cx="1861921" cy="984885"/>
          </a:xfrm>
          <a:prstGeom prst="rect">
            <a:avLst/>
          </a:prstGeom>
        </p:spPr>
        <p:txBody>
          <a:bodyPr wrap="square">
            <a:spAutoFit/>
          </a:bodyPr>
          <a:lstStyle/>
          <a:p>
            <a:pPr algn="ctr"/>
            <a:r>
              <a:rPr lang="en-GB" sz="1400" dirty="0"/>
              <a:t>Founded in </a:t>
            </a:r>
            <a:r>
              <a:rPr lang="en-GB" sz="4400" b="1" dirty="0"/>
              <a:t>2001</a:t>
            </a:r>
          </a:p>
        </p:txBody>
      </p:sp>
      <p:grpSp>
        <p:nvGrpSpPr>
          <p:cNvPr id="5" name="Grupp 4">
            <a:extLst>
              <a:ext uri="{FF2B5EF4-FFF2-40B4-BE49-F238E27FC236}">
                <a16:creationId xmlns:a16="http://schemas.microsoft.com/office/drawing/2014/main" id="{988E8ADF-E8B0-43F3-9791-74273CD7125B}"/>
              </a:ext>
            </a:extLst>
          </p:cNvPr>
          <p:cNvGrpSpPr/>
          <p:nvPr/>
        </p:nvGrpSpPr>
        <p:grpSpPr>
          <a:xfrm>
            <a:off x="7778275" y="3256958"/>
            <a:ext cx="1798530" cy="996697"/>
            <a:chOff x="7778275" y="3256958"/>
            <a:chExt cx="1798530" cy="996697"/>
          </a:xfrm>
        </p:grpSpPr>
        <p:sp>
          <p:nvSpPr>
            <p:cNvPr id="6" name="Rektangel 5">
              <a:extLst>
                <a:ext uri="{FF2B5EF4-FFF2-40B4-BE49-F238E27FC236}">
                  <a16:creationId xmlns:a16="http://schemas.microsoft.com/office/drawing/2014/main" id="{6FB58F8E-430D-4B49-BB02-D7247971648D}"/>
                </a:ext>
              </a:extLst>
            </p:cNvPr>
            <p:cNvSpPr/>
            <p:nvPr/>
          </p:nvSpPr>
          <p:spPr>
            <a:xfrm>
              <a:off x="7778275" y="3915101"/>
              <a:ext cx="1798530" cy="338554"/>
            </a:xfrm>
            <a:prstGeom prst="rect">
              <a:avLst/>
            </a:prstGeom>
          </p:spPr>
          <p:txBody>
            <a:bodyPr wrap="square">
              <a:spAutoFit/>
            </a:bodyPr>
            <a:lstStyle/>
            <a:p>
              <a:pPr algn="ctr"/>
              <a:r>
                <a:rPr lang="en-GB" sz="1600"/>
                <a:t>outstanding people</a:t>
              </a:r>
              <a:endParaRPr lang="en-GB" sz="4400" b="1"/>
            </a:p>
          </p:txBody>
        </p:sp>
        <p:sp>
          <p:nvSpPr>
            <p:cNvPr id="7" name="Rektangel 6">
              <a:extLst>
                <a:ext uri="{FF2B5EF4-FFF2-40B4-BE49-F238E27FC236}">
                  <a16:creationId xmlns:a16="http://schemas.microsoft.com/office/drawing/2014/main" id="{FE4ED03F-AD88-4AB5-98A4-D99FF876F97D}"/>
                </a:ext>
              </a:extLst>
            </p:cNvPr>
            <p:cNvSpPr/>
            <p:nvPr/>
          </p:nvSpPr>
          <p:spPr>
            <a:xfrm>
              <a:off x="7804416" y="3256958"/>
              <a:ext cx="1643790" cy="769441"/>
            </a:xfrm>
            <a:prstGeom prst="rect">
              <a:avLst/>
            </a:prstGeom>
          </p:spPr>
          <p:txBody>
            <a:bodyPr wrap="square">
              <a:spAutoFit/>
            </a:bodyPr>
            <a:lstStyle/>
            <a:p>
              <a:pPr algn="ctr"/>
              <a:r>
                <a:rPr lang="en-GB" sz="4400" b="1"/>
                <a:t>130</a:t>
              </a:r>
            </a:p>
          </p:txBody>
        </p:sp>
      </p:grpSp>
      <p:grpSp>
        <p:nvGrpSpPr>
          <p:cNvPr id="8" name="Grupp 7">
            <a:extLst>
              <a:ext uri="{FF2B5EF4-FFF2-40B4-BE49-F238E27FC236}">
                <a16:creationId xmlns:a16="http://schemas.microsoft.com/office/drawing/2014/main" id="{A0467464-A308-4F1F-A350-982CFEC14F92}"/>
              </a:ext>
            </a:extLst>
          </p:cNvPr>
          <p:cNvGrpSpPr/>
          <p:nvPr/>
        </p:nvGrpSpPr>
        <p:grpSpPr>
          <a:xfrm>
            <a:off x="9913829" y="3262530"/>
            <a:ext cx="1335937" cy="993244"/>
            <a:chOff x="9913829" y="3262530"/>
            <a:chExt cx="1335937" cy="993244"/>
          </a:xfrm>
        </p:grpSpPr>
        <p:sp>
          <p:nvSpPr>
            <p:cNvPr id="9" name="Rektangel 8">
              <a:extLst>
                <a:ext uri="{FF2B5EF4-FFF2-40B4-BE49-F238E27FC236}">
                  <a16:creationId xmlns:a16="http://schemas.microsoft.com/office/drawing/2014/main" id="{CE8691E5-B3F7-4AE3-BB40-A816FA9D250B}"/>
                </a:ext>
              </a:extLst>
            </p:cNvPr>
            <p:cNvSpPr/>
            <p:nvPr/>
          </p:nvSpPr>
          <p:spPr>
            <a:xfrm>
              <a:off x="9991295" y="3917220"/>
              <a:ext cx="1181004" cy="338554"/>
            </a:xfrm>
            <a:prstGeom prst="rect">
              <a:avLst/>
            </a:prstGeom>
          </p:spPr>
          <p:txBody>
            <a:bodyPr wrap="square">
              <a:spAutoFit/>
            </a:bodyPr>
            <a:lstStyle/>
            <a:p>
              <a:pPr algn="ctr"/>
              <a:r>
                <a:rPr lang="en-GB" sz="1600"/>
                <a:t>have a PhD</a:t>
              </a:r>
              <a:endParaRPr lang="en-GB" sz="4400" b="1"/>
            </a:p>
          </p:txBody>
        </p:sp>
        <p:sp>
          <p:nvSpPr>
            <p:cNvPr id="10" name="Rektangel 9">
              <a:extLst>
                <a:ext uri="{FF2B5EF4-FFF2-40B4-BE49-F238E27FC236}">
                  <a16:creationId xmlns:a16="http://schemas.microsoft.com/office/drawing/2014/main" id="{6D0597E6-BD3C-4987-A59F-6179E79BAB1D}"/>
                </a:ext>
              </a:extLst>
            </p:cNvPr>
            <p:cNvSpPr/>
            <p:nvPr/>
          </p:nvSpPr>
          <p:spPr>
            <a:xfrm>
              <a:off x="9913829" y="3262530"/>
              <a:ext cx="1335937" cy="769441"/>
            </a:xfrm>
            <a:prstGeom prst="rect">
              <a:avLst/>
            </a:prstGeom>
          </p:spPr>
          <p:txBody>
            <a:bodyPr wrap="square">
              <a:spAutoFit/>
            </a:bodyPr>
            <a:lstStyle/>
            <a:p>
              <a:r>
                <a:rPr lang="en-GB" sz="4400" b="1"/>
                <a:t>35%</a:t>
              </a:r>
            </a:p>
          </p:txBody>
        </p:sp>
      </p:grpSp>
      <p:cxnSp>
        <p:nvCxnSpPr>
          <p:cNvPr id="11" name="Rak koppling 10">
            <a:extLst>
              <a:ext uri="{FF2B5EF4-FFF2-40B4-BE49-F238E27FC236}">
                <a16:creationId xmlns:a16="http://schemas.microsoft.com/office/drawing/2014/main" id="{5B87AA8E-3D3C-4E24-9646-EEACF50C10C3}"/>
              </a:ext>
            </a:extLst>
          </p:cNvPr>
          <p:cNvCxnSpPr>
            <a:cxnSpLocks/>
          </p:cNvCxnSpPr>
          <p:nvPr/>
        </p:nvCxnSpPr>
        <p:spPr>
          <a:xfrm>
            <a:off x="7818060" y="3142127"/>
            <a:ext cx="3599707" cy="0"/>
          </a:xfrm>
          <a:prstGeom prst="line">
            <a:avLst/>
          </a:prstGeom>
          <a:ln w="3175">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7619114-A8D7-412A-ADD8-B788C33AD66D}"/>
              </a:ext>
            </a:extLst>
          </p:cNvPr>
          <p:cNvCxnSpPr>
            <a:cxnSpLocks/>
          </p:cNvCxnSpPr>
          <p:nvPr/>
        </p:nvCxnSpPr>
        <p:spPr>
          <a:xfrm>
            <a:off x="9621741" y="2261542"/>
            <a:ext cx="0" cy="2172928"/>
          </a:xfrm>
          <a:prstGeom prst="line">
            <a:avLst/>
          </a:prstGeom>
          <a:ln w="3175">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B813356B-A6B2-4A5D-9BC8-D1F076B2905D}"/>
              </a:ext>
            </a:extLst>
          </p:cNvPr>
          <p:cNvCxnSpPr>
            <a:cxnSpLocks/>
          </p:cNvCxnSpPr>
          <p:nvPr/>
        </p:nvCxnSpPr>
        <p:spPr>
          <a:xfrm>
            <a:off x="7818060" y="4434470"/>
            <a:ext cx="3599707" cy="0"/>
          </a:xfrm>
          <a:prstGeom prst="line">
            <a:avLst/>
          </a:prstGeom>
          <a:ln w="3175">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grpSp>
        <p:nvGrpSpPr>
          <p:cNvPr id="14" name="Grupp 13">
            <a:extLst>
              <a:ext uri="{FF2B5EF4-FFF2-40B4-BE49-F238E27FC236}">
                <a16:creationId xmlns:a16="http://schemas.microsoft.com/office/drawing/2014/main" id="{9104850C-3C5C-4C5F-B883-11EB11666156}"/>
              </a:ext>
            </a:extLst>
          </p:cNvPr>
          <p:cNvGrpSpPr/>
          <p:nvPr/>
        </p:nvGrpSpPr>
        <p:grpSpPr>
          <a:xfrm>
            <a:off x="8496439" y="4486751"/>
            <a:ext cx="2250604" cy="1229494"/>
            <a:chOff x="8496439" y="4486751"/>
            <a:chExt cx="2250604" cy="1229494"/>
          </a:xfrm>
        </p:grpSpPr>
        <p:sp>
          <p:nvSpPr>
            <p:cNvPr id="15" name="Rektangel 14">
              <a:extLst>
                <a:ext uri="{FF2B5EF4-FFF2-40B4-BE49-F238E27FC236}">
                  <a16:creationId xmlns:a16="http://schemas.microsoft.com/office/drawing/2014/main" id="{5E03ECE2-1325-4CCF-ABE9-44B392CB1012}"/>
                </a:ext>
              </a:extLst>
            </p:cNvPr>
            <p:cNvSpPr/>
            <p:nvPr/>
          </p:nvSpPr>
          <p:spPr>
            <a:xfrm>
              <a:off x="8879230" y="5131470"/>
              <a:ext cx="1485021" cy="584775"/>
            </a:xfrm>
            <a:prstGeom prst="rect">
              <a:avLst/>
            </a:prstGeom>
          </p:spPr>
          <p:txBody>
            <a:bodyPr wrap="square">
              <a:spAutoFit/>
            </a:bodyPr>
            <a:lstStyle/>
            <a:p>
              <a:pPr algn="ctr"/>
              <a:r>
                <a:rPr lang="en-GB" sz="1600"/>
                <a:t>Average years </a:t>
              </a:r>
            </a:p>
            <a:p>
              <a:pPr algn="ctr"/>
              <a:r>
                <a:rPr lang="en-GB" sz="1600"/>
                <a:t>of experience</a:t>
              </a:r>
              <a:endParaRPr lang="en-GB" sz="4400" b="1"/>
            </a:p>
          </p:txBody>
        </p:sp>
        <p:sp>
          <p:nvSpPr>
            <p:cNvPr id="16" name="Rektangel 15">
              <a:extLst>
                <a:ext uri="{FF2B5EF4-FFF2-40B4-BE49-F238E27FC236}">
                  <a16:creationId xmlns:a16="http://schemas.microsoft.com/office/drawing/2014/main" id="{3576C0C8-6C7D-44E4-95D6-A0141D73E4BB}"/>
                </a:ext>
              </a:extLst>
            </p:cNvPr>
            <p:cNvSpPr/>
            <p:nvPr/>
          </p:nvSpPr>
          <p:spPr>
            <a:xfrm>
              <a:off x="8496439" y="4486751"/>
              <a:ext cx="2250604" cy="769441"/>
            </a:xfrm>
            <a:prstGeom prst="rect">
              <a:avLst/>
            </a:prstGeom>
          </p:spPr>
          <p:txBody>
            <a:bodyPr wrap="square">
              <a:spAutoFit/>
            </a:bodyPr>
            <a:lstStyle/>
            <a:p>
              <a:pPr algn="ctr"/>
              <a:r>
                <a:rPr lang="en-GB" sz="4400" b="1"/>
                <a:t>16</a:t>
              </a:r>
            </a:p>
          </p:txBody>
        </p:sp>
      </p:grpSp>
      <p:sp>
        <p:nvSpPr>
          <p:cNvPr id="21" name="Ellips 20">
            <a:extLst>
              <a:ext uri="{FF2B5EF4-FFF2-40B4-BE49-F238E27FC236}">
                <a16:creationId xmlns:a16="http://schemas.microsoft.com/office/drawing/2014/main" id="{F50D2C17-BE98-4878-B0C5-4D95F75F6A5B}"/>
              </a:ext>
            </a:extLst>
          </p:cNvPr>
          <p:cNvSpPr/>
          <p:nvPr/>
        </p:nvSpPr>
        <p:spPr>
          <a:xfrm>
            <a:off x="2624682" y="3959421"/>
            <a:ext cx="2214826" cy="22148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22" name="Platshållare för innehåll 2">
            <a:extLst>
              <a:ext uri="{FF2B5EF4-FFF2-40B4-BE49-F238E27FC236}">
                <a16:creationId xmlns:a16="http://schemas.microsoft.com/office/drawing/2014/main" id="{6AA23674-231E-4AE9-A9F5-BEC02E5383AC}"/>
              </a:ext>
            </a:extLst>
          </p:cNvPr>
          <p:cNvSpPr txBox="1">
            <a:spLocks/>
          </p:cNvSpPr>
          <p:nvPr/>
        </p:nvSpPr>
        <p:spPr>
          <a:xfrm>
            <a:off x="2630224" y="4384201"/>
            <a:ext cx="2214826" cy="18450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Font typeface="Arial" panose="020B0604020202020204" pitchFamily="34" charset="0"/>
              <a:buNone/>
            </a:pPr>
            <a:r>
              <a:rPr lang="en-US" sz="1800">
                <a:solidFill>
                  <a:schemeClr val="bg1"/>
                </a:solidFill>
              </a:rPr>
              <a:t>Proud roots in Gothenburg, </a:t>
            </a:r>
            <a:br>
              <a:rPr lang="en-US" sz="1800">
                <a:solidFill>
                  <a:schemeClr val="bg1"/>
                </a:solidFill>
              </a:rPr>
            </a:br>
            <a:r>
              <a:rPr lang="en-US" sz="1800">
                <a:solidFill>
                  <a:schemeClr val="bg1"/>
                </a:solidFill>
              </a:rPr>
              <a:t>one of Scandinavia’s most vibrant innovation hubs</a:t>
            </a:r>
          </a:p>
        </p:txBody>
      </p:sp>
      <p:sp>
        <p:nvSpPr>
          <p:cNvPr id="25" name="Ellips 24">
            <a:extLst>
              <a:ext uri="{FF2B5EF4-FFF2-40B4-BE49-F238E27FC236}">
                <a16:creationId xmlns:a16="http://schemas.microsoft.com/office/drawing/2014/main" id="{BFFB7EEC-142D-4AC3-AF75-51F48CDD1F24}"/>
              </a:ext>
            </a:extLst>
          </p:cNvPr>
          <p:cNvSpPr/>
          <p:nvPr/>
        </p:nvSpPr>
        <p:spPr>
          <a:xfrm>
            <a:off x="1802476" y="2683083"/>
            <a:ext cx="229339" cy="229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88E21469-90E9-42AB-9796-E9785B208159}"/>
              </a:ext>
            </a:extLst>
          </p:cNvPr>
          <p:cNvSpPr/>
          <p:nvPr/>
        </p:nvSpPr>
        <p:spPr>
          <a:xfrm>
            <a:off x="7045965" y="4564363"/>
            <a:ext cx="229339" cy="229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F2E772D0-66E4-4EB0-BE64-8AB69956A824}"/>
              </a:ext>
            </a:extLst>
          </p:cNvPr>
          <p:cNvSpPr/>
          <p:nvPr/>
        </p:nvSpPr>
        <p:spPr>
          <a:xfrm>
            <a:off x="4116046" y="2229262"/>
            <a:ext cx="229339" cy="229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B2FC1DF4-9D56-FB24-29C7-7011E080E39B}"/>
              </a:ext>
            </a:extLst>
          </p:cNvPr>
          <p:cNvSpPr/>
          <p:nvPr/>
        </p:nvSpPr>
        <p:spPr>
          <a:xfrm>
            <a:off x="1529367" y="1571544"/>
            <a:ext cx="229339" cy="229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73855E00-D3E3-5D34-7331-912D8344997C}"/>
              </a:ext>
            </a:extLst>
          </p:cNvPr>
          <p:cNvSpPr/>
          <p:nvPr/>
        </p:nvSpPr>
        <p:spPr>
          <a:xfrm>
            <a:off x="9754065" y="2340955"/>
            <a:ext cx="1643790" cy="638701"/>
          </a:xfrm>
          <a:prstGeom prst="rect">
            <a:avLst/>
          </a:prstGeom>
        </p:spPr>
        <p:txBody>
          <a:bodyPr wrap="square">
            <a:spAutoFit/>
          </a:bodyPr>
          <a:lstStyle/>
          <a:p>
            <a:pPr algn="ctr">
              <a:lnSpc>
                <a:spcPts val="2200"/>
              </a:lnSpc>
            </a:pPr>
            <a:r>
              <a:rPr lang="en-GB" sz="4400" b="1" dirty="0"/>
              <a:t>5</a:t>
            </a:r>
            <a:endParaRPr lang="en-GB" sz="4400" dirty="0"/>
          </a:p>
          <a:p>
            <a:pPr algn="ctr">
              <a:lnSpc>
                <a:spcPts val="2200"/>
              </a:lnSpc>
            </a:pPr>
            <a:r>
              <a:rPr lang="en-GB" sz="1600" dirty="0"/>
              <a:t>Locations</a:t>
            </a:r>
          </a:p>
        </p:txBody>
      </p:sp>
      <p:sp>
        <p:nvSpPr>
          <p:cNvPr id="33" name="Rektangel 32">
            <a:extLst>
              <a:ext uri="{FF2B5EF4-FFF2-40B4-BE49-F238E27FC236}">
                <a16:creationId xmlns:a16="http://schemas.microsoft.com/office/drawing/2014/main" id="{6F03677D-3E82-BDD2-CFD4-2E8B98563276}"/>
              </a:ext>
            </a:extLst>
          </p:cNvPr>
          <p:cNvSpPr/>
          <p:nvPr/>
        </p:nvSpPr>
        <p:spPr>
          <a:xfrm>
            <a:off x="9754065" y="2749753"/>
            <a:ext cx="1643790" cy="333553"/>
          </a:xfrm>
          <a:prstGeom prst="rect">
            <a:avLst/>
          </a:prstGeom>
        </p:spPr>
        <p:txBody>
          <a:bodyPr wrap="square">
            <a:spAutoFit/>
          </a:bodyPr>
          <a:lstStyle/>
          <a:p>
            <a:pPr algn="ctr">
              <a:lnSpc>
                <a:spcPts val="2200"/>
              </a:lnSpc>
            </a:pPr>
            <a:r>
              <a:rPr lang="en-GB" sz="900"/>
              <a:t>(and one fully remote office)</a:t>
            </a:r>
          </a:p>
        </p:txBody>
      </p:sp>
      <p:sp>
        <p:nvSpPr>
          <p:cNvPr id="18" name="textruta 17">
            <a:extLst>
              <a:ext uri="{FF2B5EF4-FFF2-40B4-BE49-F238E27FC236}">
                <a16:creationId xmlns:a16="http://schemas.microsoft.com/office/drawing/2014/main" id="{F054493B-8859-4692-B014-9E277BB0C30F}"/>
              </a:ext>
            </a:extLst>
          </p:cNvPr>
          <p:cNvSpPr txBox="1"/>
          <p:nvPr/>
        </p:nvSpPr>
        <p:spPr>
          <a:xfrm>
            <a:off x="4345385" y="2032084"/>
            <a:ext cx="3501232" cy="584775"/>
          </a:xfrm>
          <a:prstGeom prst="rect">
            <a:avLst/>
          </a:prstGeom>
          <a:noFill/>
        </p:spPr>
        <p:txBody>
          <a:bodyPr wrap="square" rtlCol="0">
            <a:spAutoFit/>
          </a:bodyPr>
          <a:lstStyle/>
          <a:p>
            <a:r>
              <a:rPr lang="en-GB" sz="1600" dirty="0"/>
              <a:t>Gothenburg (HQ), </a:t>
            </a:r>
            <a:br>
              <a:rPr lang="en-GB" sz="1600" dirty="0"/>
            </a:br>
            <a:r>
              <a:rPr lang="en-GB" sz="1600" dirty="0"/>
              <a:t>Stockholm and Linköping</a:t>
            </a:r>
            <a:endParaRPr lang="en-SE" sz="1600" dirty="0"/>
          </a:p>
        </p:txBody>
      </p:sp>
      <p:sp>
        <p:nvSpPr>
          <p:cNvPr id="20" name="textruta 19">
            <a:extLst>
              <a:ext uri="{FF2B5EF4-FFF2-40B4-BE49-F238E27FC236}">
                <a16:creationId xmlns:a16="http://schemas.microsoft.com/office/drawing/2014/main" id="{BF664657-DBDA-43E7-8E2A-1DA866C12A90}"/>
              </a:ext>
            </a:extLst>
          </p:cNvPr>
          <p:cNvSpPr txBox="1"/>
          <p:nvPr/>
        </p:nvSpPr>
        <p:spPr>
          <a:xfrm>
            <a:off x="5539511" y="4486751"/>
            <a:ext cx="1547644" cy="338554"/>
          </a:xfrm>
          <a:prstGeom prst="rect">
            <a:avLst/>
          </a:prstGeom>
          <a:noFill/>
        </p:spPr>
        <p:txBody>
          <a:bodyPr wrap="square" rtlCol="0">
            <a:spAutoFit/>
          </a:bodyPr>
          <a:lstStyle/>
          <a:p>
            <a:pPr algn="r"/>
            <a:r>
              <a:rPr lang="en-GB" sz="1600" dirty="0"/>
              <a:t>Wellington</a:t>
            </a:r>
            <a:endParaRPr lang="en-SE" sz="1600" dirty="0"/>
          </a:p>
        </p:txBody>
      </p:sp>
      <p:sp>
        <p:nvSpPr>
          <p:cNvPr id="23" name="textruta 22">
            <a:extLst>
              <a:ext uri="{FF2B5EF4-FFF2-40B4-BE49-F238E27FC236}">
                <a16:creationId xmlns:a16="http://schemas.microsoft.com/office/drawing/2014/main" id="{F49BE478-D340-4794-9435-AD92CC1A15A5}"/>
              </a:ext>
            </a:extLst>
          </p:cNvPr>
          <p:cNvSpPr txBox="1"/>
          <p:nvPr/>
        </p:nvSpPr>
        <p:spPr>
          <a:xfrm>
            <a:off x="2031815" y="2624076"/>
            <a:ext cx="1872365" cy="338554"/>
          </a:xfrm>
          <a:prstGeom prst="rect">
            <a:avLst/>
          </a:prstGeom>
          <a:noFill/>
        </p:spPr>
        <p:txBody>
          <a:bodyPr wrap="square" rtlCol="0">
            <a:spAutoFit/>
          </a:bodyPr>
          <a:lstStyle/>
          <a:p>
            <a:r>
              <a:rPr lang="en-GB" sz="1600" dirty="0"/>
              <a:t>Denver</a:t>
            </a:r>
            <a:endParaRPr lang="en-SE" sz="1600" dirty="0"/>
          </a:p>
        </p:txBody>
      </p:sp>
      <p:sp>
        <p:nvSpPr>
          <p:cNvPr id="30" name="textruta 29">
            <a:extLst>
              <a:ext uri="{FF2B5EF4-FFF2-40B4-BE49-F238E27FC236}">
                <a16:creationId xmlns:a16="http://schemas.microsoft.com/office/drawing/2014/main" id="{8C725081-6097-07FD-6FDA-1C6D8C370B1A}"/>
              </a:ext>
            </a:extLst>
          </p:cNvPr>
          <p:cNvSpPr txBox="1"/>
          <p:nvPr/>
        </p:nvSpPr>
        <p:spPr>
          <a:xfrm>
            <a:off x="1772419" y="1515406"/>
            <a:ext cx="3472884" cy="338554"/>
          </a:xfrm>
          <a:prstGeom prst="rect">
            <a:avLst/>
          </a:prstGeom>
          <a:noFill/>
        </p:spPr>
        <p:txBody>
          <a:bodyPr wrap="square" rtlCol="0">
            <a:spAutoFit/>
          </a:bodyPr>
          <a:lstStyle/>
          <a:p>
            <a:r>
              <a:rPr lang="en-GB" sz="1600" dirty="0"/>
              <a:t>Anywhere (remote)</a:t>
            </a:r>
            <a:endParaRPr lang="en-SE" sz="1600" dirty="0"/>
          </a:p>
        </p:txBody>
      </p:sp>
    </p:spTree>
    <p:extLst>
      <p:ext uri="{BB962C8B-B14F-4D97-AF65-F5344CB8AC3E}">
        <p14:creationId xmlns:p14="http://schemas.microsoft.com/office/powerpoint/2010/main" val="2646771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6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5" presetClass="path" presetSubtype="0" accel="50000" decel="50000" fill="hold" grpId="0" nodeType="withEffect">
                                  <p:stCondLst>
                                    <p:cond delay="500"/>
                                  </p:stCondLst>
                                  <p:childTnLst>
                                    <p:animMotion origin="layout" path="M 0.02942 3.33333E-6 L 4.375E-6 3.33333E-6 " pathEditMode="relative" rAng="0" ptsTypes="AA">
                                      <p:cBhvr>
                                        <p:cTn id="9" dur="900" fill="hold"/>
                                        <p:tgtEl>
                                          <p:spTgt spid="18"/>
                                        </p:tgtEl>
                                        <p:attrNameLst>
                                          <p:attrName>ppt_x</p:attrName>
                                          <p:attrName>ppt_y</p:attrName>
                                        </p:attrNameLst>
                                      </p:cBhvr>
                                      <p:rCtr x="-1471" y="0"/>
                                    </p:animMotion>
                                  </p:childTnLst>
                                </p:cTn>
                              </p:par>
                              <p:par>
                                <p:cTn id="10" presetID="10" presetClass="entr" presetSubtype="0" fill="hold" grpId="0" nodeType="withEffect">
                                  <p:stCondLst>
                                    <p:cond delay="7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35" presetClass="path" presetSubtype="0" accel="50000" decel="50000" fill="hold" grpId="1" nodeType="withEffect">
                                  <p:stCondLst>
                                    <p:cond delay="600"/>
                                  </p:stCondLst>
                                  <p:childTnLst>
                                    <p:animMotion origin="layout" path="M -0.04336 -1.48148E-6 L 3.95833E-6 -1.48148E-6 " pathEditMode="relative" rAng="0" ptsTypes="AA">
                                      <p:cBhvr>
                                        <p:cTn id="14" dur="900" fill="hold"/>
                                        <p:tgtEl>
                                          <p:spTgt spid="23"/>
                                        </p:tgtEl>
                                        <p:attrNameLst>
                                          <p:attrName>ppt_x</p:attrName>
                                          <p:attrName>ppt_y</p:attrName>
                                        </p:attrNameLst>
                                      </p:cBhvr>
                                      <p:rCtr x="2096" y="0"/>
                                    </p:animMotion>
                                  </p:childTnLst>
                                </p:cTn>
                              </p:par>
                              <p:par>
                                <p:cTn id="15" presetID="10" presetClass="entr" presetSubtype="0" fill="hold" grpId="0" nodeType="withEffect">
                                  <p:stCondLst>
                                    <p:cond delay="6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35" presetClass="path" presetSubtype="0" accel="50000" decel="50000" fill="hold" grpId="1" nodeType="withEffect">
                                  <p:stCondLst>
                                    <p:cond delay="600"/>
                                  </p:stCondLst>
                                  <p:childTnLst>
                                    <p:animMotion origin="layout" path="M 0.02683 1.11111E-6 L -0.00039 1.11111E-6 " pathEditMode="relative" rAng="0" ptsTypes="AA">
                                      <p:cBhvr>
                                        <p:cTn id="19" dur="900" fill="hold"/>
                                        <p:tgtEl>
                                          <p:spTgt spid="20"/>
                                        </p:tgtEl>
                                        <p:attrNameLst>
                                          <p:attrName>ppt_x</p:attrName>
                                          <p:attrName>ppt_y</p:attrName>
                                        </p:attrNameLst>
                                      </p:cBhvr>
                                      <p:rCtr x="-1367" y="0"/>
                                    </p:animMotion>
                                  </p:childTnLst>
                                </p:cTn>
                              </p:par>
                              <p:par>
                                <p:cTn id="20" presetID="10" presetClass="entr" presetSubtype="0" fill="hold" grpId="0" nodeType="withEffect">
                                  <p:stCondLst>
                                    <p:cond delay="12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22" presetClass="entr" presetSubtype="1" fill="hold" nodeType="withEffect">
                                  <p:stCondLst>
                                    <p:cond delay="150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16" presetClass="entr" presetSubtype="37" fill="hold" nodeType="withEffect">
                                  <p:stCondLst>
                                    <p:cond delay="160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par>
                                <p:cTn id="32" presetID="16" presetClass="entr" presetSubtype="37" fill="hold" nodeType="withEffect">
                                  <p:stCondLst>
                                    <p:cond delay="1700"/>
                                  </p:stCondLst>
                                  <p:childTnLst>
                                    <p:set>
                                      <p:cBhvr>
                                        <p:cTn id="33" dur="1" fill="hold">
                                          <p:stCondLst>
                                            <p:cond delay="0"/>
                                          </p:stCondLst>
                                        </p:cTn>
                                        <p:tgtEl>
                                          <p:spTgt spid="13"/>
                                        </p:tgtEl>
                                        <p:attrNameLst>
                                          <p:attrName>style.visibility</p:attrName>
                                        </p:attrNameLst>
                                      </p:cBhvr>
                                      <p:to>
                                        <p:strVal val="visible"/>
                                      </p:to>
                                    </p:set>
                                    <p:animEffect transition="in" filter="barn(outVertical)">
                                      <p:cBhvr>
                                        <p:cTn id="34" dur="500"/>
                                        <p:tgtEl>
                                          <p:spTgt spid="13"/>
                                        </p:tgtEl>
                                      </p:cBhvr>
                                    </p:animEffect>
                                  </p:childTnLst>
                                </p:cTn>
                              </p:par>
                              <p:par>
                                <p:cTn id="35" presetID="10" presetClass="entr" presetSubtype="0" fill="hold" grpId="0" nodeType="withEffect">
                                  <p:stCondLst>
                                    <p:cond delay="18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600"/>
                                        <p:tgtEl>
                                          <p:spTgt spid="3"/>
                                        </p:tgtEl>
                                      </p:cBhvr>
                                    </p:animEffect>
                                  </p:childTnLst>
                                </p:cTn>
                              </p:par>
                              <p:par>
                                <p:cTn id="38" presetID="10" presetClass="entr" presetSubtype="0" fill="hold" nodeType="withEffect">
                                  <p:stCondLst>
                                    <p:cond delay="200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600"/>
                                        <p:tgtEl>
                                          <p:spTgt spid="5"/>
                                        </p:tgtEl>
                                      </p:cBhvr>
                                    </p:animEffect>
                                  </p:childTnLst>
                                </p:cTn>
                              </p:par>
                              <p:par>
                                <p:cTn id="41" presetID="10" presetClass="entr" presetSubtype="0" fill="hold" nodeType="withEffect">
                                  <p:stCondLst>
                                    <p:cond delay="20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600"/>
                                        <p:tgtEl>
                                          <p:spTgt spid="8"/>
                                        </p:tgtEl>
                                      </p:cBhvr>
                                    </p:animEffect>
                                  </p:childTnLst>
                                </p:cTn>
                              </p:par>
                              <p:par>
                                <p:cTn id="44" presetID="10" presetClass="entr" presetSubtype="0" fill="hold" nodeType="withEffect">
                                  <p:stCondLst>
                                    <p:cond delay="22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600"/>
                                        <p:tgtEl>
                                          <p:spTgt spid="14"/>
                                        </p:tgtEl>
                                      </p:cBhvr>
                                    </p:animEffect>
                                  </p:childTnLst>
                                </p:cTn>
                              </p:par>
                              <p:par>
                                <p:cTn id="47" presetID="10" presetClass="entr" presetSubtype="0" fill="hold" grpId="1" nodeType="withEffect">
                                  <p:stCondLst>
                                    <p:cond delay="60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35" presetClass="path" presetSubtype="0" accel="50000" decel="50000" fill="hold" grpId="0" nodeType="withEffect">
                                  <p:stCondLst>
                                    <p:cond delay="500"/>
                                  </p:stCondLst>
                                  <p:childTnLst>
                                    <p:animMotion origin="layout" path="M 0.02942 3.33333E-6 L 4.375E-6 3.33333E-6 " pathEditMode="relative" rAng="0" ptsTypes="AA">
                                      <p:cBhvr>
                                        <p:cTn id="51" dur="900" fill="hold"/>
                                        <p:tgtEl>
                                          <p:spTgt spid="30"/>
                                        </p:tgtEl>
                                        <p:attrNameLst>
                                          <p:attrName>ppt_x</p:attrName>
                                          <p:attrName>ppt_y</p:attrName>
                                        </p:attrNameLst>
                                      </p:cBhvr>
                                      <p:rCtr x="-1471" y="0"/>
                                    </p:animMotion>
                                  </p:childTnLst>
                                </p:cTn>
                              </p:par>
                              <p:par>
                                <p:cTn id="52" presetID="10" presetClass="entr" presetSubtype="0" fill="hold" grpId="0" nodeType="withEffect">
                                  <p:stCondLst>
                                    <p:cond delay="180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600"/>
                                        <p:tgtEl>
                                          <p:spTgt spid="31"/>
                                        </p:tgtEl>
                                      </p:cBhvr>
                                    </p:animEffect>
                                  </p:childTnLst>
                                </p:cTn>
                              </p:par>
                              <p:par>
                                <p:cTn id="55" presetID="10" presetClass="entr" presetSubtype="0" fill="hold" grpId="0" nodeType="withEffect">
                                  <p:stCondLst>
                                    <p:cond delay="18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6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p:bldP spid="31" grpId="0"/>
      <p:bldP spid="33" grpId="0"/>
      <p:bldP spid="18" grpId="0"/>
      <p:bldP spid="18" grpId="1"/>
      <p:bldP spid="20" grpId="0"/>
      <p:bldP spid="20" grpId="1"/>
      <p:bldP spid="23" grpId="0"/>
      <p:bldP spid="23" grpId="1"/>
      <p:bldP spid="30" grpId="0"/>
      <p:bldP spid="3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F2E74-5BE9-0FB8-9041-6E27BD2FA639}"/>
            </a:ext>
          </a:extLst>
        </p:cNvPr>
        <p:cNvGrpSpPr/>
        <p:nvPr/>
      </p:nvGrpSpPr>
      <p:grpSpPr>
        <a:xfrm>
          <a:off x="0" y="0"/>
          <a:ext cx="0" cy="0"/>
          <a:chOff x="0" y="0"/>
          <a:chExt cx="0" cy="0"/>
        </a:xfrm>
      </p:grpSpPr>
      <p:sp>
        <p:nvSpPr>
          <p:cNvPr id="26" name="textruta 25">
            <a:extLst>
              <a:ext uri="{FF2B5EF4-FFF2-40B4-BE49-F238E27FC236}">
                <a16:creationId xmlns:a16="http://schemas.microsoft.com/office/drawing/2014/main" id="{C5167F01-91F3-7DFD-925A-C065765BCE6E}"/>
              </a:ext>
            </a:extLst>
          </p:cNvPr>
          <p:cNvSpPr txBox="1"/>
          <p:nvPr/>
        </p:nvSpPr>
        <p:spPr>
          <a:xfrm>
            <a:off x="2584148" y="771568"/>
            <a:ext cx="7023704" cy="276999"/>
          </a:xfrm>
          <a:prstGeom prst="rect">
            <a:avLst/>
          </a:prstGeom>
          <a:noFill/>
        </p:spPr>
        <p:txBody>
          <a:bodyPr wrap="square" rtlCol="0">
            <a:spAutoFit/>
          </a:bodyPr>
          <a:lstStyle/>
          <a:p>
            <a:pPr algn="ctr"/>
            <a:r>
              <a:rPr lang="en-GB" sz="1200" dirty="0"/>
              <a:t>From atmospheric insights to deep space signals</a:t>
            </a:r>
          </a:p>
        </p:txBody>
      </p:sp>
      <p:sp>
        <p:nvSpPr>
          <p:cNvPr id="23" name="textruta 22">
            <a:extLst>
              <a:ext uri="{FF2B5EF4-FFF2-40B4-BE49-F238E27FC236}">
                <a16:creationId xmlns:a16="http://schemas.microsoft.com/office/drawing/2014/main" id="{E49EDEBB-35E9-B0F4-7B74-7ECC84F84D41}"/>
              </a:ext>
            </a:extLst>
          </p:cNvPr>
          <p:cNvSpPr txBox="1"/>
          <p:nvPr/>
        </p:nvSpPr>
        <p:spPr>
          <a:xfrm>
            <a:off x="3017520" y="405125"/>
            <a:ext cx="6156960" cy="461665"/>
          </a:xfrm>
          <a:prstGeom prst="rect">
            <a:avLst/>
          </a:prstGeom>
          <a:noFill/>
        </p:spPr>
        <p:txBody>
          <a:bodyPr wrap="square" rtlCol="0">
            <a:spAutoFit/>
          </a:bodyPr>
          <a:lstStyle/>
          <a:p>
            <a:pPr algn="ctr"/>
            <a:r>
              <a:rPr lang="en-GB" sz="2400" b="1">
                <a:latin typeface="Tw Cen MT" panose="020B0602020104020603" pitchFamily="34" charset="0"/>
              </a:rPr>
              <a:t>Innovating space and atmospheric exploration</a:t>
            </a:r>
            <a:endParaRPr lang="en-SE" sz="2400" b="1">
              <a:latin typeface="Tw Cen MT" panose="020B0602020104020603" pitchFamily="34" charset="0"/>
            </a:endParaRPr>
          </a:p>
        </p:txBody>
      </p:sp>
      <p:cxnSp>
        <p:nvCxnSpPr>
          <p:cNvPr id="52" name="Rak koppling 51">
            <a:extLst>
              <a:ext uri="{FF2B5EF4-FFF2-40B4-BE49-F238E27FC236}">
                <a16:creationId xmlns:a16="http://schemas.microsoft.com/office/drawing/2014/main" id="{CA7540DF-0564-91E8-65EF-80B790276694}"/>
              </a:ext>
            </a:extLst>
          </p:cNvPr>
          <p:cNvCxnSpPr>
            <a:cxnSpLocks/>
            <a:stCxn id="23" idx="3"/>
          </p:cNvCxnSpPr>
          <p:nvPr/>
        </p:nvCxnSpPr>
        <p:spPr>
          <a:xfrm>
            <a:off x="9174480" y="635958"/>
            <a:ext cx="2788181" cy="201"/>
          </a:xfrm>
          <a:prstGeom prst="line">
            <a:avLst/>
          </a:prstGeom>
          <a:ln w="38100" cap="rnd">
            <a:solidFill>
              <a:srgbClr val="0005FF"/>
            </a:solidFill>
            <a:prstDash val="sysDot"/>
          </a:ln>
        </p:spPr>
        <p:style>
          <a:lnRef idx="2">
            <a:schemeClr val="accent1"/>
          </a:lnRef>
          <a:fillRef idx="0">
            <a:schemeClr val="accent1"/>
          </a:fillRef>
          <a:effectRef idx="1">
            <a:schemeClr val="accent1"/>
          </a:effectRef>
          <a:fontRef idx="minor">
            <a:schemeClr val="tx1"/>
          </a:fontRef>
        </p:style>
      </p:cxnSp>
      <p:cxnSp>
        <p:nvCxnSpPr>
          <p:cNvPr id="54" name="Rak koppling 53">
            <a:extLst>
              <a:ext uri="{FF2B5EF4-FFF2-40B4-BE49-F238E27FC236}">
                <a16:creationId xmlns:a16="http://schemas.microsoft.com/office/drawing/2014/main" id="{EEBFE375-D2E3-1D8B-9E38-16AF32521A4A}"/>
              </a:ext>
            </a:extLst>
          </p:cNvPr>
          <p:cNvCxnSpPr>
            <a:cxnSpLocks/>
            <a:endCxn id="23" idx="1"/>
          </p:cNvCxnSpPr>
          <p:nvPr/>
        </p:nvCxnSpPr>
        <p:spPr>
          <a:xfrm flipV="1">
            <a:off x="224194" y="635958"/>
            <a:ext cx="2793326" cy="201"/>
          </a:xfrm>
          <a:prstGeom prst="line">
            <a:avLst/>
          </a:prstGeom>
          <a:ln w="38100" cap="rnd">
            <a:solidFill>
              <a:srgbClr val="0005FF"/>
            </a:solidFill>
            <a:prstDash val="sysDot"/>
          </a:ln>
        </p:spPr>
        <p:style>
          <a:lnRef idx="2">
            <a:schemeClr val="accent1"/>
          </a:lnRef>
          <a:fillRef idx="0">
            <a:schemeClr val="accent1"/>
          </a:fillRef>
          <a:effectRef idx="1">
            <a:schemeClr val="accent1"/>
          </a:effectRef>
          <a:fontRef idx="minor">
            <a:schemeClr val="tx1"/>
          </a:fontRef>
        </p:style>
      </p:cxnSp>
      <p:sp>
        <p:nvSpPr>
          <p:cNvPr id="4" name="textruta 25">
            <a:extLst>
              <a:ext uri="{FF2B5EF4-FFF2-40B4-BE49-F238E27FC236}">
                <a16:creationId xmlns:a16="http://schemas.microsoft.com/office/drawing/2014/main" id="{02D45A9B-1476-D386-2B40-59A60D304160}"/>
              </a:ext>
            </a:extLst>
          </p:cNvPr>
          <p:cNvSpPr txBox="1"/>
          <p:nvPr/>
        </p:nvSpPr>
        <p:spPr>
          <a:xfrm>
            <a:off x="4224020" y="153846"/>
            <a:ext cx="3743960" cy="338554"/>
          </a:xfrm>
          <a:prstGeom prst="rect">
            <a:avLst/>
          </a:prstGeom>
          <a:noFill/>
        </p:spPr>
        <p:txBody>
          <a:bodyPr wrap="square" rtlCol="0">
            <a:spAutoFit/>
          </a:bodyPr>
          <a:lstStyle/>
          <a:p>
            <a:pPr algn="ctr"/>
            <a:r>
              <a:rPr lang="en-GB" sz="1600" b="1" dirty="0">
                <a:solidFill>
                  <a:schemeClr val="accent1"/>
                </a:solidFill>
                <a:latin typeface="Tw Cen MT" panose="020B0602020104020603" pitchFamily="34" charset="0"/>
              </a:rPr>
              <a:t>BIG SCIENCE</a:t>
            </a:r>
            <a:endParaRPr lang="en-SE" sz="1600" b="1" dirty="0">
              <a:solidFill>
                <a:schemeClr val="accent1"/>
              </a:solidFill>
              <a:latin typeface="Tw Cen MT" panose="020B0602020104020603" pitchFamily="34" charset="0"/>
            </a:endParaRPr>
          </a:p>
        </p:txBody>
      </p:sp>
      <p:sp>
        <p:nvSpPr>
          <p:cNvPr id="11" name="textruta 10">
            <a:extLst>
              <a:ext uri="{FF2B5EF4-FFF2-40B4-BE49-F238E27FC236}">
                <a16:creationId xmlns:a16="http://schemas.microsoft.com/office/drawing/2014/main" id="{72BD1E10-D392-15C3-DBB5-C4CA8EAADCB9}"/>
              </a:ext>
            </a:extLst>
          </p:cNvPr>
          <p:cNvSpPr txBox="1"/>
          <p:nvPr/>
        </p:nvSpPr>
        <p:spPr>
          <a:xfrm>
            <a:off x="176220" y="972720"/>
            <a:ext cx="3604074" cy="400110"/>
          </a:xfrm>
          <a:prstGeom prst="rect">
            <a:avLst/>
          </a:prstGeom>
          <a:noFill/>
        </p:spPr>
        <p:txBody>
          <a:bodyPr wrap="square" rtlCol="0">
            <a:spAutoFit/>
          </a:bodyPr>
          <a:lstStyle/>
          <a:p>
            <a:r>
              <a:rPr lang="en-GB" sz="2000" b="1">
                <a:latin typeface="Tw Cen MT" panose="020B0602020104020603" pitchFamily="34" charset="0"/>
              </a:rPr>
              <a:t>EXPERIENCE</a:t>
            </a:r>
            <a:endParaRPr lang="en-SE" sz="2000" b="1">
              <a:latin typeface="Tw Cen MT" panose="020B0602020104020603" pitchFamily="34" charset="0"/>
            </a:endParaRPr>
          </a:p>
        </p:txBody>
      </p:sp>
      <p:cxnSp>
        <p:nvCxnSpPr>
          <p:cNvPr id="12" name="Koppling: vinklad 11">
            <a:extLst>
              <a:ext uri="{FF2B5EF4-FFF2-40B4-BE49-F238E27FC236}">
                <a16:creationId xmlns:a16="http://schemas.microsoft.com/office/drawing/2014/main" id="{922B2C63-8EDA-9B22-99BF-777372C20D7E}"/>
              </a:ext>
            </a:extLst>
          </p:cNvPr>
          <p:cNvCxnSpPr>
            <a:cxnSpLocks/>
          </p:cNvCxnSpPr>
          <p:nvPr/>
        </p:nvCxnSpPr>
        <p:spPr>
          <a:xfrm rot="10800000">
            <a:off x="273802" y="1372830"/>
            <a:ext cx="4602998" cy="2169385"/>
          </a:xfrm>
          <a:prstGeom prst="bentConnector3">
            <a:avLst>
              <a:gd name="adj1" fmla="val 18910"/>
            </a:avLst>
          </a:prstGeom>
          <a:ln w="19050" cap="rnd">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3" name="textruta 12">
            <a:extLst>
              <a:ext uri="{FF2B5EF4-FFF2-40B4-BE49-F238E27FC236}">
                <a16:creationId xmlns:a16="http://schemas.microsoft.com/office/drawing/2014/main" id="{44F0B3E3-5557-ABB0-828C-64C911B1ACA0}"/>
              </a:ext>
            </a:extLst>
          </p:cNvPr>
          <p:cNvSpPr txBox="1"/>
          <p:nvPr/>
        </p:nvSpPr>
        <p:spPr>
          <a:xfrm>
            <a:off x="977305" y="1635814"/>
            <a:ext cx="2424467" cy="523220"/>
          </a:xfrm>
          <a:prstGeom prst="rect">
            <a:avLst/>
          </a:prstGeom>
          <a:noFill/>
        </p:spPr>
        <p:txBody>
          <a:bodyPr wrap="square" rtlCol="0">
            <a:spAutoFit/>
          </a:bodyPr>
          <a:lstStyle/>
          <a:p>
            <a:r>
              <a:rPr lang="en-GB" sz="1400" dirty="0">
                <a:latin typeface="Tw Cen MT" panose="020B0602020104020603" pitchFamily="34" charset="0"/>
              </a:rPr>
              <a:t>Delivering complete solutions for aerospace projects.</a:t>
            </a:r>
          </a:p>
        </p:txBody>
      </p:sp>
      <p:sp>
        <p:nvSpPr>
          <p:cNvPr id="14" name="textruta 13">
            <a:extLst>
              <a:ext uri="{FF2B5EF4-FFF2-40B4-BE49-F238E27FC236}">
                <a16:creationId xmlns:a16="http://schemas.microsoft.com/office/drawing/2014/main" id="{CFD4CC1E-797C-1D58-8CE1-A30354938819}"/>
              </a:ext>
            </a:extLst>
          </p:cNvPr>
          <p:cNvSpPr txBox="1"/>
          <p:nvPr/>
        </p:nvSpPr>
        <p:spPr>
          <a:xfrm>
            <a:off x="977305" y="2428201"/>
            <a:ext cx="2948465" cy="738664"/>
          </a:xfrm>
          <a:prstGeom prst="rect">
            <a:avLst/>
          </a:prstGeom>
          <a:noFill/>
        </p:spPr>
        <p:txBody>
          <a:bodyPr wrap="square" rtlCol="0">
            <a:spAutoFit/>
          </a:bodyPr>
          <a:lstStyle/>
          <a:p>
            <a:r>
              <a:rPr lang="en-GB" sz="1400" dirty="0">
                <a:latin typeface="Tw Cen MT" panose="020B0602020104020603" pitchFamily="34" charset="0"/>
              </a:rPr>
              <a:t>Expertise and experience in designing and developing HW, SW and Algorithms for radio-based systems.</a:t>
            </a:r>
          </a:p>
        </p:txBody>
      </p:sp>
      <p:sp>
        <p:nvSpPr>
          <p:cNvPr id="15" name="textruta 14">
            <a:extLst>
              <a:ext uri="{FF2B5EF4-FFF2-40B4-BE49-F238E27FC236}">
                <a16:creationId xmlns:a16="http://schemas.microsoft.com/office/drawing/2014/main" id="{43AD9B78-5D22-D1C3-3A24-67BEB958900D}"/>
              </a:ext>
            </a:extLst>
          </p:cNvPr>
          <p:cNvSpPr txBox="1"/>
          <p:nvPr/>
        </p:nvSpPr>
        <p:spPr>
          <a:xfrm>
            <a:off x="977305" y="3393157"/>
            <a:ext cx="2527895" cy="523220"/>
          </a:xfrm>
          <a:prstGeom prst="rect">
            <a:avLst/>
          </a:prstGeom>
          <a:noFill/>
        </p:spPr>
        <p:txBody>
          <a:bodyPr wrap="square" rtlCol="0">
            <a:spAutoFit/>
          </a:bodyPr>
          <a:lstStyle/>
          <a:p>
            <a:r>
              <a:rPr lang="en-GB" sz="1400" dirty="0">
                <a:latin typeface="Tw Cen MT" panose="020B0602020104020603" pitchFamily="34" charset="0"/>
              </a:rPr>
              <a:t>Supporting global initiatives like SKA Observatory &amp; EISCAT.</a:t>
            </a:r>
          </a:p>
        </p:txBody>
      </p:sp>
      <p:sp>
        <p:nvSpPr>
          <p:cNvPr id="44" name="textruta 43">
            <a:extLst>
              <a:ext uri="{FF2B5EF4-FFF2-40B4-BE49-F238E27FC236}">
                <a16:creationId xmlns:a16="http://schemas.microsoft.com/office/drawing/2014/main" id="{90D1E3C5-5951-60CF-2CC2-ADFC17998BA1}"/>
              </a:ext>
            </a:extLst>
          </p:cNvPr>
          <p:cNvSpPr txBox="1"/>
          <p:nvPr/>
        </p:nvSpPr>
        <p:spPr>
          <a:xfrm>
            <a:off x="8132470" y="3292269"/>
            <a:ext cx="3519728" cy="523220"/>
          </a:xfrm>
          <a:prstGeom prst="rect">
            <a:avLst/>
          </a:prstGeom>
          <a:noFill/>
        </p:spPr>
        <p:txBody>
          <a:bodyPr wrap="square" rtlCol="0">
            <a:spAutoFit/>
          </a:bodyPr>
          <a:lstStyle/>
          <a:p>
            <a:pPr marL="105750">
              <a:spcAft>
                <a:spcPts val="600"/>
              </a:spcAft>
            </a:pPr>
            <a:r>
              <a:rPr lang="en-GB" sz="1400" b="1">
                <a:latin typeface="Tw Cen MT" panose="020B0602020104020603" pitchFamily="34" charset="0"/>
              </a:rPr>
              <a:t>Custom FPGA &amp; embedded systems</a:t>
            </a:r>
            <a:br>
              <a:rPr lang="en-GB" sz="1400">
                <a:latin typeface="Tw Cen MT" panose="020B0602020104020603" pitchFamily="34" charset="0"/>
              </a:rPr>
            </a:br>
            <a:r>
              <a:rPr lang="en-GB" sz="1400">
                <a:latin typeface="Tw Cen MT" panose="020B0602020104020603" pitchFamily="34" charset="0"/>
              </a:rPr>
              <a:t>Enabling fast, flexible processing.</a:t>
            </a:r>
          </a:p>
        </p:txBody>
      </p:sp>
      <p:sp>
        <p:nvSpPr>
          <p:cNvPr id="46" name="textruta 45">
            <a:extLst>
              <a:ext uri="{FF2B5EF4-FFF2-40B4-BE49-F238E27FC236}">
                <a16:creationId xmlns:a16="http://schemas.microsoft.com/office/drawing/2014/main" id="{92FE959B-4960-DA54-3BAB-7FF27FE3241B}"/>
              </a:ext>
            </a:extLst>
          </p:cNvPr>
          <p:cNvSpPr txBox="1"/>
          <p:nvPr/>
        </p:nvSpPr>
        <p:spPr>
          <a:xfrm>
            <a:off x="8132469" y="1736523"/>
            <a:ext cx="3853519" cy="523220"/>
          </a:xfrm>
          <a:prstGeom prst="rect">
            <a:avLst/>
          </a:prstGeom>
          <a:noFill/>
        </p:spPr>
        <p:txBody>
          <a:bodyPr wrap="square" rtlCol="0">
            <a:spAutoFit/>
          </a:bodyPr>
          <a:lstStyle/>
          <a:p>
            <a:pPr marL="105750">
              <a:spcAft>
                <a:spcPts val="600"/>
              </a:spcAft>
            </a:pPr>
            <a:r>
              <a:rPr lang="en-GB" sz="1400" b="1" dirty="0">
                <a:latin typeface="Tw Cen MT" panose="020B0602020104020603" pitchFamily="34" charset="0"/>
              </a:rPr>
              <a:t>Advanced signal processing</a:t>
            </a:r>
            <a:br>
              <a:rPr lang="en-GB" sz="1400" dirty="0">
                <a:latin typeface="Tw Cen MT" panose="020B0602020104020603" pitchFamily="34" charset="0"/>
              </a:rPr>
            </a:br>
            <a:r>
              <a:rPr lang="en-GB" sz="1400" dirty="0">
                <a:latin typeface="Tw Cen MT" panose="020B0602020104020603" pitchFamily="34" charset="0"/>
              </a:rPr>
              <a:t>Extracting meaningful data from complex signals.</a:t>
            </a:r>
          </a:p>
        </p:txBody>
      </p:sp>
      <p:sp>
        <p:nvSpPr>
          <p:cNvPr id="47" name="textruta 46">
            <a:extLst>
              <a:ext uri="{FF2B5EF4-FFF2-40B4-BE49-F238E27FC236}">
                <a16:creationId xmlns:a16="http://schemas.microsoft.com/office/drawing/2014/main" id="{8CE533F2-C8B0-2204-DFD4-C8252BC87464}"/>
              </a:ext>
            </a:extLst>
          </p:cNvPr>
          <p:cNvSpPr txBox="1"/>
          <p:nvPr/>
        </p:nvSpPr>
        <p:spPr>
          <a:xfrm>
            <a:off x="8132470" y="2406674"/>
            <a:ext cx="3342992" cy="738664"/>
          </a:xfrm>
          <a:prstGeom prst="rect">
            <a:avLst/>
          </a:prstGeom>
          <a:noFill/>
        </p:spPr>
        <p:txBody>
          <a:bodyPr wrap="square" rtlCol="0">
            <a:spAutoFit/>
          </a:bodyPr>
          <a:lstStyle/>
          <a:p>
            <a:pPr marL="105750">
              <a:spcAft>
                <a:spcPts val="600"/>
              </a:spcAft>
            </a:pPr>
            <a:r>
              <a:rPr lang="en-GB" sz="1400" b="1">
                <a:latin typeface="Tw Cen MT" panose="020B0602020104020603" pitchFamily="34" charset="0"/>
              </a:rPr>
              <a:t>High-precision antenna &amp; RF systems</a:t>
            </a:r>
            <a:br>
              <a:rPr lang="en-GB" sz="1400">
                <a:latin typeface="Tw Cen MT" panose="020B0602020104020603" pitchFamily="34" charset="0"/>
              </a:rPr>
            </a:br>
            <a:r>
              <a:rPr lang="en-GB" sz="1400">
                <a:latin typeface="Tw Cen MT" panose="020B0602020104020603" pitchFamily="34" charset="0"/>
              </a:rPr>
              <a:t>Designing scalable and stable communication systems.</a:t>
            </a:r>
          </a:p>
        </p:txBody>
      </p:sp>
      <p:sp>
        <p:nvSpPr>
          <p:cNvPr id="48" name="textruta 47">
            <a:extLst>
              <a:ext uri="{FF2B5EF4-FFF2-40B4-BE49-F238E27FC236}">
                <a16:creationId xmlns:a16="http://schemas.microsoft.com/office/drawing/2014/main" id="{8683F3AA-2013-770D-2B93-1EBCCB239FC1}"/>
              </a:ext>
            </a:extLst>
          </p:cNvPr>
          <p:cNvSpPr txBox="1"/>
          <p:nvPr/>
        </p:nvSpPr>
        <p:spPr>
          <a:xfrm>
            <a:off x="8132470" y="3962419"/>
            <a:ext cx="3519728" cy="523220"/>
          </a:xfrm>
          <a:prstGeom prst="rect">
            <a:avLst/>
          </a:prstGeom>
          <a:noFill/>
        </p:spPr>
        <p:txBody>
          <a:bodyPr wrap="square" rtlCol="0">
            <a:spAutoFit/>
          </a:bodyPr>
          <a:lstStyle/>
          <a:p>
            <a:pPr marL="105750">
              <a:spcAft>
                <a:spcPts val="600"/>
              </a:spcAft>
            </a:pPr>
            <a:r>
              <a:rPr lang="en-GB" sz="1400" b="1">
                <a:latin typeface="Tw Cen MT" panose="020B0602020104020603" pitchFamily="34" charset="0"/>
              </a:rPr>
              <a:t>System integration &amp; industrialization</a:t>
            </a:r>
            <a:br>
              <a:rPr lang="en-GB" sz="1400">
                <a:latin typeface="Tw Cen MT" panose="020B0602020104020603" pitchFamily="34" charset="0"/>
              </a:rPr>
            </a:br>
            <a:r>
              <a:rPr lang="en-GB" sz="1400">
                <a:latin typeface="Tw Cen MT" panose="020B0602020104020603" pitchFamily="34" charset="0"/>
              </a:rPr>
              <a:t>From prototype to scalable solutions.</a:t>
            </a:r>
          </a:p>
        </p:txBody>
      </p:sp>
      <p:sp>
        <p:nvSpPr>
          <p:cNvPr id="49" name="textruta 48">
            <a:extLst>
              <a:ext uri="{FF2B5EF4-FFF2-40B4-BE49-F238E27FC236}">
                <a16:creationId xmlns:a16="http://schemas.microsoft.com/office/drawing/2014/main" id="{53667940-887B-793E-B4A4-1F0F57C1085E}"/>
              </a:ext>
            </a:extLst>
          </p:cNvPr>
          <p:cNvSpPr txBox="1"/>
          <p:nvPr/>
        </p:nvSpPr>
        <p:spPr>
          <a:xfrm>
            <a:off x="8080114" y="1279253"/>
            <a:ext cx="3604074" cy="400110"/>
          </a:xfrm>
          <a:prstGeom prst="rect">
            <a:avLst/>
          </a:prstGeom>
          <a:noFill/>
        </p:spPr>
        <p:txBody>
          <a:bodyPr wrap="square" rtlCol="0">
            <a:spAutoFit/>
          </a:bodyPr>
          <a:lstStyle/>
          <a:p>
            <a:r>
              <a:rPr lang="en-GB" sz="2000" b="1" dirty="0">
                <a:latin typeface="Tw Cen MT" panose="020B0602020104020603" pitchFamily="34" charset="0"/>
              </a:rPr>
              <a:t>CAPABILITIES</a:t>
            </a:r>
            <a:endParaRPr lang="en-SE" sz="2000" b="1" dirty="0">
              <a:latin typeface="Tw Cen MT" panose="020B0602020104020603" pitchFamily="34" charset="0"/>
            </a:endParaRPr>
          </a:p>
        </p:txBody>
      </p:sp>
      <p:cxnSp>
        <p:nvCxnSpPr>
          <p:cNvPr id="50" name="Koppling: vinklad 49">
            <a:extLst>
              <a:ext uri="{FF2B5EF4-FFF2-40B4-BE49-F238E27FC236}">
                <a16:creationId xmlns:a16="http://schemas.microsoft.com/office/drawing/2014/main" id="{0DDEB84D-2E5D-6AE4-7236-062C9921B4B0}"/>
              </a:ext>
            </a:extLst>
          </p:cNvPr>
          <p:cNvCxnSpPr>
            <a:cxnSpLocks/>
          </p:cNvCxnSpPr>
          <p:nvPr/>
        </p:nvCxnSpPr>
        <p:spPr>
          <a:xfrm flipV="1">
            <a:off x="7178299" y="1679363"/>
            <a:ext cx="4398005" cy="1862853"/>
          </a:xfrm>
          <a:prstGeom prst="bentConnector3">
            <a:avLst>
              <a:gd name="adj1" fmla="val 22556"/>
            </a:avLst>
          </a:prstGeom>
          <a:ln w="19050" cap="rnd">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6" name="textruta 55">
            <a:extLst>
              <a:ext uri="{FF2B5EF4-FFF2-40B4-BE49-F238E27FC236}">
                <a16:creationId xmlns:a16="http://schemas.microsoft.com/office/drawing/2014/main" id="{E845441D-E709-1362-10F0-32FA6EF5E053}"/>
              </a:ext>
            </a:extLst>
          </p:cNvPr>
          <p:cNvSpPr txBox="1"/>
          <p:nvPr/>
        </p:nvSpPr>
        <p:spPr>
          <a:xfrm>
            <a:off x="176219" y="4528875"/>
            <a:ext cx="4296253" cy="400110"/>
          </a:xfrm>
          <a:prstGeom prst="rect">
            <a:avLst/>
          </a:prstGeom>
          <a:noFill/>
        </p:spPr>
        <p:txBody>
          <a:bodyPr wrap="square" rtlCol="0">
            <a:spAutoFit/>
          </a:bodyPr>
          <a:lstStyle/>
          <a:p>
            <a:r>
              <a:rPr lang="en-GB" sz="2000" b="1" dirty="0">
                <a:latin typeface="Tw Cen MT" panose="020B0602020104020603" pitchFamily="34" charset="0"/>
              </a:rPr>
              <a:t>KEY PROJECTS AND SOLUTIONS</a:t>
            </a:r>
            <a:endParaRPr lang="en-SE" sz="2000" b="1" dirty="0">
              <a:latin typeface="Tw Cen MT" panose="020B0602020104020603" pitchFamily="34" charset="0"/>
            </a:endParaRPr>
          </a:p>
        </p:txBody>
      </p:sp>
      <p:sp>
        <p:nvSpPr>
          <p:cNvPr id="58" name="textruta 57">
            <a:extLst>
              <a:ext uri="{FF2B5EF4-FFF2-40B4-BE49-F238E27FC236}">
                <a16:creationId xmlns:a16="http://schemas.microsoft.com/office/drawing/2014/main" id="{3968C59F-EC36-4403-F22A-BFE2EFC5715A}"/>
              </a:ext>
            </a:extLst>
          </p:cNvPr>
          <p:cNvSpPr txBox="1"/>
          <p:nvPr/>
        </p:nvSpPr>
        <p:spPr>
          <a:xfrm>
            <a:off x="1359749" y="5125005"/>
            <a:ext cx="3921968" cy="323165"/>
          </a:xfrm>
          <a:prstGeom prst="rect">
            <a:avLst/>
          </a:prstGeom>
          <a:noFill/>
        </p:spPr>
        <p:txBody>
          <a:bodyPr wrap="square" rtlCol="0">
            <a:spAutoFit/>
          </a:bodyPr>
          <a:lstStyle/>
          <a:p>
            <a:r>
              <a:rPr lang="en-GB" sz="1500" b="1">
                <a:solidFill>
                  <a:schemeClr val="accent1"/>
                </a:solidFill>
                <a:latin typeface="Tw Cen MT" panose="020B0602020104020603" pitchFamily="34" charset="0"/>
              </a:rPr>
              <a:t>Square Kilometre Array Observatory (SKAO)</a:t>
            </a:r>
          </a:p>
        </p:txBody>
      </p:sp>
      <p:sp>
        <p:nvSpPr>
          <p:cNvPr id="63" name="textruta 62">
            <a:extLst>
              <a:ext uri="{FF2B5EF4-FFF2-40B4-BE49-F238E27FC236}">
                <a16:creationId xmlns:a16="http://schemas.microsoft.com/office/drawing/2014/main" id="{25F40E32-9B4C-C063-696C-F74E1717709D}"/>
              </a:ext>
            </a:extLst>
          </p:cNvPr>
          <p:cNvSpPr txBox="1"/>
          <p:nvPr/>
        </p:nvSpPr>
        <p:spPr>
          <a:xfrm>
            <a:off x="7584016" y="5125005"/>
            <a:ext cx="3921968" cy="323165"/>
          </a:xfrm>
          <a:prstGeom prst="rect">
            <a:avLst/>
          </a:prstGeom>
          <a:noFill/>
        </p:spPr>
        <p:txBody>
          <a:bodyPr wrap="square" rtlCol="0">
            <a:spAutoFit/>
          </a:bodyPr>
          <a:lstStyle/>
          <a:p>
            <a:r>
              <a:rPr lang="en-GB" sz="1500" b="1">
                <a:solidFill>
                  <a:schemeClr val="accent1"/>
                </a:solidFill>
                <a:latin typeface="Tw Cen MT" panose="020B0602020104020603" pitchFamily="34" charset="0"/>
              </a:rPr>
              <a:t>EISCAT 3D – Atmospheric Radar</a:t>
            </a:r>
          </a:p>
        </p:txBody>
      </p:sp>
      <p:cxnSp>
        <p:nvCxnSpPr>
          <p:cNvPr id="65" name="Koppling: vinklad 64">
            <a:extLst>
              <a:ext uri="{FF2B5EF4-FFF2-40B4-BE49-F238E27FC236}">
                <a16:creationId xmlns:a16="http://schemas.microsoft.com/office/drawing/2014/main" id="{14AACCAE-1D25-6FD0-3892-D53AE2C20E9B}"/>
              </a:ext>
            </a:extLst>
          </p:cNvPr>
          <p:cNvCxnSpPr>
            <a:cxnSpLocks/>
          </p:cNvCxnSpPr>
          <p:nvPr/>
        </p:nvCxnSpPr>
        <p:spPr>
          <a:xfrm rot="10800000" flipV="1">
            <a:off x="273802" y="4250568"/>
            <a:ext cx="5755318" cy="708351"/>
          </a:xfrm>
          <a:prstGeom prst="bentConnector3">
            <a:avLst>
              <a:gd name="adj1" fmla="val 67"/>
            </a:avLst>
          </a:prstGeom>
          <a:ln w="19050" cap="rnd">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66" name="Koppling: vinklad 65">
            <a:extLst>
              <a:ext uri="{FF2B5EF4-FFF2-40B4-BE49-F238E27FC236}">
                <a16:creationId xmlns:a16="http://schemas.microsoft.com/office/drawing/2014/main" id="{246B3596-2D7C-EF01-F59B-F03E6E16AA42}"/>
              </a:ext>
            </a:extLst>
          </p:cNvPr>
          <p:cNvCxnSpPr>
            <a:cxnSpLocks/>
          </p:cNvCxnSpPr>
          <p:nvPr/>
        </p:nvCxnSpPr>
        <p:spPr>
          <a:xfrm>
            <a:off x="6029120" y="4207028"/>
            <a:ext cx="5696349" cy="756438"/>
          </a:xfrm>
          <a:prstGeom prst="bentConnector3">
            <a:avLst>
              <a:gd name="adj1" fmla="val -14"/>
            </a:avLst>
          </a:prstGeom>
          <a:ln w="19050" cap="rnd">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2" name="textruta 1">
            <a:extLst>
              <a:ext uri="{FF2B5EF4-FFF2-40B4-BE49-F238E27FC236}">
                <a16:creationId xmlns:a16="http://schemas.microsoft.com/office/drawing/2014/main" id="{2CA9746F-C722-970C-4566-FD4493F5EA44}"/>
              </a:ext>
            </a:extLst>
          </p:cNvPr>
          <p:cNvSpPr txBox="1"/>
          <p:nvPr/>
        </p:nvSpPr>
        <p:spPr>
          <a:xfrm>
            <a:off x="1359749" y="5468525"/>
            <a:ext cx="4060098" cy="954107"/>
          </a:xfrm>
          <a:prstGeom prst="rect">
            <a:avLst/>
          </a:prstGeom>
          <a:noFill/>
        </p:spPr>
        <p:txBody>
          <a:bodyPr wrap="square" rtlCol="0">
            <a:spAutoFit/>
          </a:bodyPr>
          <a:lstStyle/>
          <a:p>
            <a:r>
              <a:rPr lang="en-GB" sz="1400" dirty="0">
                <a:latin typeface="Tw Cen MT" panose="020B0602020104020603" pitchFamily="34" charset="0"/>
              </a:rPr>
              <a:t>We develop low-noise digitizers that convert </a:t>
            </a:r>
            <a:r>
              <a:rPr lang="en-GB" sz="1400" dirty="0" err="1">
                <a:latin typeface="Tw Cen MT" panose="020B0602020104020603" pitchFamily="34" charset="0"/>
              </a:rPr>
              <a:t>analog</a:t>
            </a:r>
            <a:r>
              <a:rPr lang="en-GB" sz="1400" dirty="0">
                <a:latin typeface="Tw Cen MT" panose="020B0602020104020603" pitchFamily="34" charset="0"/>
              </a:rPr>
              <a:t> space signals into high-quality digital data, enabling higher resolution, faster processing, and seamless integration into scalable telescope systems.</a:t>
            </a:r>
          </a:p>
        </p:txBody>
      </p:sp>
      <p:sp>
        <p:nvSpPr>
          <p:cNvPr id="3" name="textruta 2">
            <a:extLst>
              <a:ext uri="{FF2B5EF4-FFF2-40B4-BE49-F238E27FC236}">
                <a16:creationId xmlns:a16="http://schemas.microsoft.com/office/drawing/2014/main" id="{63BE39D7-ED82-7546-18AE-9D92C72FFD00}"/>
              </a:ext>
            </a:extLst>
          </p:cNvPr>
          <p:cNvSpPr txBox="1"/>
          <p:nvPr/>
        </p:nvSpPr>
        <p:spPr>
          <a:xfrm>
            <a:off x="7633234" y="5468525"/>
            <a:ext cx="4060098" cy="954107"/>
          </a:xfrm>
          <a:prstGeom prst="rect">
            <a:avLst/>
          </a:prstGeom>
          <a:noFill/>
        </p:spPr>
        <p:txBody>
          <a:bodyPr wrap="square" rtlCol="0">
            <a:spAutoFit/>
          </a:bodyPr>
          <a:lstStyle/>
          <a:p>
            <a:r>
              <a:rPr lang="en-GB" sz="1400" dirty="0"/>
              <a:t>We delivered over 400 waveform generators for precise RF signal steering, enabling accurate radar control and improved atmospheric measurements for space weather, meteor tracking, and climate research.</a:t>
            </a:r>
            <a:endParaRPr lang="en-GB" sz="1400" dirty="0">
              <a:latin typeface="Tw Cen MT" panose="020B0602020104020603" pitchFamily="34" charset="0"/>
            </a:endParaRPr>
          </a:p>
        </p:txBody>
      </p:sp>
      <p:pic>
        <p:nvPicPr>
          <p:cNvPr id="9" name="Bildobjekt 8" descr="En bild som visar himmel, astronomi, Radioteleskop, Radar&#10;&#10;AI-genererat innehåll kan vara felaktigt.">
            <a:extLst>
              <a:ext uri="{FF2B5EF4-FFF2-40B4-BE49-F238E27FC236}">
                <a16:creationId xmlns:a16="http://schemas.microsoft.com/office/drawing/2014/main" id="{41514339-4A65-55BE-BB7A-E7F1EA25F26E}"/>
              </a:ext>
            </a:extLst>
          </p:cNvPr>
          <p:cNvPicPr>
            <a:picLocks noChangeAspect="1"/>
          </p:cNvPicPr>
          <p:nvPr/>
        </p:nvPicPr>
        <p:blipFill>
          <a:blip r:embed="rId2"/>
          <a:stretch>
            <a:fillRect/>
          </a:stretch>
        </p:blipFill>
        <p:spPr>
          <a:xfrm>
            <a:off x="4434277" y="1320648"/>
            <a:ext cx="3172041" cy="3164992"/>
          </a:xfrm>
          <a:prstGeom prst="rect">
            <a:avLst/>
          </a:prstGeom>
        </p:spPr>
      </p:pic>
      <p:pic>
        <p:nvPicPr>
          <p:cNvPr id="17" name="Bildobjekt 16" descr="En bild som visar person, person, kavaj, klädsel&#10;&#10;AI-genererat innehåll kan vara felaktigt.">
            <a:extLst>
              <a:ext uri="{FF2B5EF4-FFF2-40B4-BE49-F238E27FC236}">
                <a16:creationId xmlns:a16="http://schemas.microsoft.com/office/drawing/2014/main" id="{B4217031-F88D-1C90-7EB5-840D4751D942}"/>
              </a:ext>
            </a:extLst>
          </p:cNvPr>
          <p:cNvPicPr>
            <a:picLocks noChangeAspect="1"/>
          </p:cNvPicPr>
          <p:nvPr/>
        </p:nvPicPr>
        <p:blipFill>
          <a:blip r:embed="rId3"/>
          <a:stretch>
            <a:fillRect/>
          </a:stretch>
        </p:blipFill>
        <p:spPr>
          <a:xfrm>
            <a:off x="329511" y="2512042"/>
            <a:ext cx="547133" cy="547133"/>
          </a:xfrm>
          <a:prstGeom prst="rect">
            <a:avLst/>
          </a:prstGeom>
        </p:spPr>
      </p:pic>
      <p:pic>
        <p:nvPicPr>
          <p:cNvPr id="22" name="Bildobjekt 21" descr="En bild som visar Fordonsdelar, ingenjörskonst&#10;&#10;AI-genererat innehåll kan vara felaktigt.">
            <a:extLst>
              <a:ext uri="{FF2B5EF4-FFF2-40B4-BE49-F238E27FC236}">
                <a16:creationId xmlns:a16="http://schemas.microsoft.com/office/drawing/2014/main" id="{41BD8E61-9AA1-60E8-70CA-710D9845A3B5}"/>
              </a:ext>
            </a:extLst>
          </p:cNvPr>
          <p:cNvPicPr>
            <a:picLocks noChangeAspect="1"/>
          </p:cNvPicPr>
          <p:nvPr/>
        </p:nvPicPr>
        <p:blipFill>
          <a:blip r:embed="rId4"/>
          <a:stretch>
            <a:fillRect/>
          </a:stretch>
        </p:blipFill>
        <p:spPr>
          <a:xfrm>
            <a:off x="311386" y="1597181"/>
            <a:ext cx="565258" cy="561853"/>
          </a:xfrm>
          <a:prstGeom prst="rect">
            <a:avLst/>
          </a:prstGeom>
        </p:spPr>
      </p:pic>
      <p:pic>
        <p:nvPicPr>
          <p:cNvPr id="27" name="Bildobjekt 26" descr="En bild som visar sfär, himmel, astronomi, utomhus&#10;&#10;AI-genererat innehåll kan vara felaktigt.">
            <a:extLst>
              <a:ext uri="{FF2B5EF4-FFF2-40B4-BE49-F238E27FC236}">
                <a16:creationId xmlns:a16="http://schemas.microsoft.com/office/drawing/2014/main" id="{5FCDB8D3-67C3-32DB-E131-BD80AFE96AED}"/>
              </a:ext>
            </a:extLst>
          </p:cNvPr>
          <p:cNvPicPr>
            <a:picLocks noChangeAspect="1"/>
          </p:cNvPicPr>
          <p:nvPr/>
        </p:nvPicPr>
        <p:blipFill>
          <a:blip r:embed="rId5"/>
          <a:stretch>
            <a:fillRect/>
          </a:stretch>
        </p:blipFill>
        <p:spPr>
          <a:xfrm>
            <a:off x="336661" y="3375868"/>
            <a:ext cx="540509" cy="540509"/>
          </a:xfrm>
          <a:prstGeom prst="rect">
            <a:avLst/>
          </a:prstGeom>
        </p:spPr>
      </p:pic>
      <p:pic>
        <p:nvPicPr>
          <p:cNvPr id="31" name="Bildobjekt 30" descr="En bild som visar cirkel, sfär, astronomi&#10;&#10;AI-genererat innehåll kan vara felaktigt.">
            <a:extLst>
              <a:ext uri="{FF2B5EF4-FFF2-40B4-BE49-F238E27FC236}">
                <a16:creationId xmlns:a16="http://schemas.microsoft.com/office/drawing/2014/main" id="{8497220F-3EE5-ABB8-73D5-2259E60B3D58}"/>
              </a:ext>
            </a:extLst>
          </p:cNvPr>
          <p:cNvPicPr>
            <a:picLocks noChangeAspect="1"/>
          </p:cNvPicPr>
          <p:nvPr/>
        </p:nvPicPr>
        <p:blipFill>
          <a:blip r:embed="rId6"/>
          <a:stretch>
            <a:fillRect/>
          </a:stretch>
        </p:blipFill>
        <p:spPr>
          <a:xfrm>
            <a:off x="336661" y="5172196"/>
            <a:ext cx="916514" cy="916514"/>
          </a:xfrm>
          <a:prstGeom prst="rect">
            <a:avLst/>
          </a:prstGeom>
        </p:spPr>
      </p:pic>
      <p:pic>
        <p:nvPicPr>
          <p:cNvPr id="34" name="Bildobjekt 33" descr="En bild som visar snö, vatten, vinter, utomhus&#10;&#10;AI-genererat innehåll kan vara felaktigt.">
            <a:extLst>
              <a:ext uri="{FF2B5EF4-FFF2-40B4-BE49-F238E27FC236}">
                <a16:creationId xmlns:a16="http://schemas.microsoft.com/office/drawing/2014/main" id="{FD8D31B0-D456-3616-2C89-A4C9E77FB416}"/>
              </a:ext>
            </a:extLst>
          </p:cNvPr>
          <p:cNvPicPr>
            <a:picLocks noChangeAspect="1"/>
          </p:cNvPicPr>
          <p:nvPr/>
        </p:nvPicPr>
        <p:blipFill>
          <a:blip r:embed="rId7"/>
          <a:stretch>
            <a:fillRect/>
          </a:stretch>
        </p:blipFill>
        <p:spPr>
          <a:xfrm>
            <a:off x="6500304" y="5167650"/>
            <a:ext cx="918782" cy="918782"/>
          </a:xfrm>
          <a:prstGeom prst="rect">
            <a:avLst/>
          </a:prstGeom>
        </p:spPr>
      </p:pic>
    </p:spTree>
    <p:extLst>
      <p:ext uri="{BB962C8B-B14F-4D97-AF65-F5344CB8AC3E}">
        <p14:creationId xmlns:p14="http://schemas.microsoft.com/office/powerpoint/2010/main" val="127307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856CE-4287-B13B-6359-594B368E997F}"/>
            </a:ext>
          </a:extLst>
        </p:cNvPr>
        <p:cNvGrpSpPr/>
        <p:nvPr/>
      </p:nvGrpSpPr>
      <p:grpSpPr>
        <a:xfrm>
          <a:off x="0" y="0"/>
          <a:ext cx="0" cy="0"/>
          <a:chOff x="0" y="0"/>
          <a:chExt cx="0" cy="0"/>
        </a:xfrm>
      </p:grpSpPr>
      <p:sp>
        <p:nvSpPr>
          <p:cNvPr id="29" name="Rektangel: rundade hörn 28">
            <a:extLst>
              <a:ext uri="{FF2B5EF4-FFF2-40B4-BE49-F238E27FC236}">
                <a16:creationId xmlns:a16="http://schemas.microsoft.com/office/drawing/2014/main" id="{B5F49AAA-16CF-4BC3-8AE8-9DD9667BDF32}"/>
              </a:ext>
            </a:extLst>
          </p:cNvPr>
          <p:cNvSpPr/>
          <p:nvPr/>
        </p:nvSpPr>
        <p:spPr>
          <a:xfrm>
            <a:off x="601061" y="1686561"/>
            <a:ext cx="2787392" cy="4601100"/>
          </a:xfrm>
          <a:prstGeom prst="roundRect">
            <a:avLst>
              <a:gd name="adj" fmla="val 2116"/>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ktangel 6">
            <a:extLst>
              <a:ext uri="{FF2B5EF4-FFF2-40B4-BE49-F238E27FC236}">
                <a16:creationId xmlns:a16="http://schemas.microsoft.com/office/drawing/2014/main" id="{C3AC8A94-E59A-AEFC-7FBA-0962EF2AD61A}"/>
              </a:ext>
            </a:extLst>
          </p:cNvPr>
          <p:cNvSpPr/>
          <p:nvPr/>
        </p:nvSpPr>
        <p:spPr>
          <a:xfrm>
            <a:off x="0" y="1"/>
            <a:ext cx="12192000" cy="128943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76" name="Bildobjekt 75" descr="En bild som visar klädsel, person, Människoansikte, person&#10;&#10;AI-genererat innehåll kan vara felaktigt.">
            <a:extLst>
              <a:ext uri="{FF2B5EF4-FFF2-40B4-BE49-F238E27FC236}">
                <a16:creationId xmlns:a16="http://schemas.microsoft.com/office/drawing/2014/main" id="{A6C66FD4-B38F-BB6F-9453-7E9B94EDCF10}"/>
              </a:ext>
            </a:extLst>
          </p:cNvPr>
          <p:cNvPicPr>
            <a:picLocks noChangeAspect="1"/>
          </p:cNvPicPr>
          <p:nvPr/>
        </p:nvPicPr>
        <p:blipFill>
          <a:blip r:embed="rId3"/>
          <a:stretch>
            <a:fillRect/>
          </a:stretch>
        </p:blipFill>
        <p:spPr>
          <a:xfrm>
            <a:off x="-6118" y="2447"/>
            <a:ext cx="2078125" cy="2084046"/>
          </a:xfrm>
          <a:prstGeom prst="rect">
            <a:avLst/>
          </a:prstGeom>
        </p:spPr>
      </p:pic>
      <p:sp>
        <p:nvSpPr>
          <p:cNvPr id="47" name="Rektangel: rundade hörn 46">
            <a:extLst>
              <a:ext uri="{FF2B5EF4-FFF2-40B4-BE49-F238E27FC236}">
                <a16:creationId xmlns:a16="http://schemas.microsoft.com/office/drawing/2014/main" id="{D1617D86-08BC-E737-F678-EB724CEAEB06}"/>
              </a:ext>
            </a:extLst>
          </p:cNvPr>
          <p:cNvSpPr>
            <a:spLocks/>
          </p:cNvSpPr>
          <p:nvPr/>
        </p:nvSpPr>
        <p:spPr>
          <a:xfrm>
            <a:off x="6121980" y="1686561"/>
            <a:ext cx="5461985" cy="4601100"/>
          </a:xfrm>
          <a:prstGeom prst="roundRect">
            <a:avLst>
              <a:gd name="adj" fmla="val 1025"/>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textruta 4">
            <a:extLst>
              <a:ext uri="{FF2B5EF4-FFF2-40B4-BE49-F238E27FC236}">
                <a16:creationId xmlns:a16="http://schemas.microsoft.com/office/drawing/2014/main" id="{7246B1BC-940E-DD21-B99D-A91A99DFA07C}"/>
              </a:ext>
            </a:extLst>
          </p:cNvPr>
          <p:cNvSpPr txBox="1"/>
          <p:nvPr/>
        </p:nvSpPr>
        <p:spPr>
          <a:xfrm>
            <a:off x="601061" y="1822011"/>
            <a:ext cx="2787392" cy="400110"/>
          </a:xfrm>
          <a:prstGeom prst="rect">
            <a:avLst/>
          </a:prstGeom>
          <a:noFill/>
        </p:spPr>
        <p:txBody>
          <a:bodyPr wrap="square" rtlCol="0">
            <a:spAutoFit/>
          </a:bodyPr>
          <a:lstStyle/>
          <a:p>
            <a:pPr algn="ctr"/>
            <a:r>
              <a:rPr lang="en-GB" sz="2000">
                <a:latin typeface="+mj-lt"/>
              </a:rPr>
              <a:t>Application area</a:t>
            </a:r>
          </a:p>
        </p:txBody>
      </p:sp>
      <p:sp>
        <p:nvSpPr>
          <p:cNvPr id="30" name="Rektangel: rundade hörn 29">
            <a:extLst>
              <a:ext uri="{FF2B5EF4-FFF2-40B4-BE49-F238E27FC236}">
                <a16:creationId xmlns:a16="http://schemas.microsoft.com/office/drawing/2014/main" id="{9FF1E3ED-EE5D-3687-CFAD-E1C0997CC615}"/>
              </a:ext>
            </a:extLst>
          </p:cNvPr>
          <p:cNvSpPr/>
          <p:nvPr/>
        </p:nvSpPr>
        <p:spPr>
          <a:xfrm>
            <a:off x="3525828" y="1686561"/>
            <a:ext cx="2453848" cy="4601100"/>
          </a:xfrm>
          <a:prstGeom prst="roundRect">
            <a:avLst>
              <a:gd name="adj" fmla="val 1387"/>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1" name="textruta 30">
            <a:extLst>
              <a:ext uri="{FF2B5EF4-FFF2-40B4-BE49-F238E27FC236}">
                <a16:creationId xmlns:a16="http://schemas.microsoft.com/office/drawing/2014/main" id="{47148124-C581-AFA6-F4D1-45C7E10144C7}"/>
              </a:ext>
            </a:extLst>
          </p:cNvPr>
          <p:cNvSpPr txBox="1"/>
          <p:nvPr/>
        </p:nvSpPr>
        <p:spPr>
          <a:xfrm>
            <a:off x="3525827" y="1837400"/>
            <a:ext cx="2453849" cy="369332"/>
          </a:xfrm>
          <a:prstGeom prst="rect">
            <a:avLst/>
          </a:prstGeom>
          <a:noFill/>
        </p:spPr>
        <p:txBody>
          <a:bodyPr wrap="square" rtlCol="0">
            <a:spAutoFit/>
          </a:bodyPr>
          <a:lstStyle/>
          <a:p>
            <a:pPr algn="ctr"/>
            <a:r>
              <a:rPr lang="en-GB">
                <a:latin typeface="+mj-lt"/>
              </a:rPr>
              <a:t>Signal processing</a:t>
            </a:r>
          </a:p>
        </p:txBody>
      </p:sp>
      <p:sp>
        <p:nvSpPr>
          <p:cNvPr id="48" name="textruta 47">
            <a:extLst>
              <a:ext uri="{FF2B5EF4-FFF2-40B4-BE49-F238E27FC236}">
                <a16:creationId xmlns:a16="http://schemas.microsoft.com/office/drawing/2014/main" id="{D12511EB-C669-AEF9-4C4F-E14C6C2649D0}"/>
              </a:ext>
            </a:extLst>
          </p:cNvPr>
          <p:cNvSpPr txBox="1"/>
          <p:nvPr/>
        </p:nvSpPr>
        <p:spPr>
          <a:xfrm>
            <a:off x="6403446" y="1822011"/>
            <a:ext cx="2557807" cy="400110"/>
          </a:xfrm>
          <a:prstGeom prst="rect">
            <a:avLst/>
          </a:prstGeom>
          <a:noFill/>
        </p:spPr>
        <p:txBody>
          <a:bodyPr wrap="square" rtlCol="0">
            <a:spAutoFit/>
          </a:bodyPr>
          <a:lstStyle/>
          <a:p>
            <a:r>
              <a:rPr lang="en-GB" sz="2000">
                <a:latin typeface="+mj-lt"/>
              </a:rPr>
              <a:t>Cases</a:t>
            </a:r>
          </a:p>
        </p:txBody>
      </p:sp>
      <p:grpSp>
        <p:nvGrpSpPr>
          <p:cNvPr id="65" name="Grupp 64">
            <a:extLst>
              <a:ext uri="{FF2B5EF4-FFF2-40B4-BE49-F238E27FC236}">
                <a16:creationId xmlns:a16="http://schemas.microsoft.com/office/drawing/2014/main" id="{320E4BB8-1A42-1FC3-D5D3-47D0393ED611}"/>
              </a:ext>
            </a:extLst>
          </p:cNvPr>
          <p:cNvGrpSpPr/>
          <p:nvPr/>
        </p:nvGrpSpPr>
        <p:grpSpPr>
          <a:xfrm>
            <a:off x="3996015" y="2515738"/>
            <a:ext cx="1506459" cy="763081"/>
            <a:chOff x="3902163" y="2380419"/>
            <a:chExt cx="1506459" cy="763081"/>
          </a:xfrm>
        </p:grpSpPr>
        <p:sp>
          <p:nvSpPr>
            <p:cNvPr id="34" name="textruta 33">
              <a:extLst>
                <a:ext uri="{FF2B5EF4-FFF2-40B4-BE49-F238E27FC236}">
                  <a16:creationId xmlns:a16="http://schemas.microsoft.com/office/drawing/2014/main" id="{50CEA91E-FD5D-D669-07D6-D18AC95B264E}"/>
                </a:ext>
              </a:extLst>
            </p:cNvPr>
            <p:cNvSpPr txBox="1"/>
            <p:nvPr/>
          </p:nvSpPr>
          <p:spPr>
            <a:xfrm>
              <a:off x="3902163" y="2897279"/>
              <a:ext cx="15064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latin typeface="Tw Cen MT" panose="020B0602020104020603"/>
                </a:rPr>
                <a:t>EMBEDDED SYSTEMS</a:t>
              </a:r>
              <a:endParaRPr kumimoji="0" lang="sv-SE" sz="1000" b="1" i="0" u="none" strike="noStrike" kern="1200" cap="none" spc="0" normalizeH="0" baseline="0" noProof="0">
                <a:ln>
                  <a:noFill/>
                </a:ln>
                <a:solidFill>
                  <a:srgbClr val="000000"/>
                </a:solidFill>
                <a:effectLst/>
                <a:uLnTx/>
                <a:uFillTx/>
                <a:latin typeface="Tw Cen MT" panose="020B0602020104020603"/>
                <a:ea typeface="+mn-ea"/>
                <a:cs typeface="+mn-cs"/>
              </a:endParaRPr>
            </a:p>
          </p:txBody>
        </p:sp>
        <p:pic>
          <p:nvPicPr>
            <p:cNvPr id="51" name="Bild 50">
              <a:extLst>
                <a:ext uri="{FF2B5EF4-FFF2-40B4-BE49-F238E27FC236}">
                  <a16:creationId xmlns:a16="http://schemas.microsoft.com/office/drawing/2014/main" id="{83D3BE7B-BF7A-6C90-7898-F07DBD7BC1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9971" y="2380419"/>
              <a:ext cx="490842" cy="490842"/>
            </a:xfrm>
            <a:prstGeom prst="rect">
              <a:avLst/>
            </a:prstGeom>
          </p:spPr>
        </p:pic>
      </p:grpSp>
      <p:grpSp>
        <p:nvGrpSpPr>
          <p:cNvPr id="58" name="Grupp 57">
            <a:extLst>
              <a:ext uri="{FF2B5EF4-FFF2-40B4-BE49-F238E27FC236}">
                <a16:creationId xmlns:a16="http://schemas.microsoft.com/office/drawing/2014/main" id="{F513606A-2882-465D-40BF-88B6AAAB4D9A}"/>
              </a:ext>
            </a:extLst>
          </p:cNvPr>
          <p:cNvGrpSpPr/>
          <p:nvPr/>
        </p:nvGrpSpPr>
        <p:grpSpPr>
          <a:xfrm>
            <a:off x="3957632" y="3342668"/>
            <a:ext cx="1583224" cy="739142"/>
            <a:chOff x="3794580" y="4830624"/>
            <a:chExt cx="1583224" cy="739142"/>
          </a:xfrm>
        </p:grpSpPr>
        <p:sp>
          <p:nvSpPr>
            <p:cNvPr id="49" name="textruta 48">
              <a:extLst>
                <a:ext uri="{FF2B5EF4-FFF2-40B4-BE49-F238E27FC236}">
                  <a16:creationId xmlns:a16="http://schemas.microsoft.com/office/drawing/2014/main" id="{E62DA79A-2472-1705-47B5-CADC21784E30}"/>
                </a:ext>
              </a:extLst>
            </p:cNvPr>
            <p:cNvSpPr txBox="1"/>
            <p:nvPr/>
          </p:nvSpPr>
          <p:spPr>
            <a:xfrm>
              <a:off x="3794580" y="5323545"/>
              <a:ext cx="15832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latin typeface="Tw Cen MT" panose="020B0602020104020603"/>
                </a:rPr>
                <a:t>SENSOR SYSTEMS</a:t>
              </a:r>
              <a:endParaRPr kumimoji="0" lang="sv-SE" sz="1000" b="1" i="0" u="none" strike="noStrike" kern="1200" cap="none" spc="0" normalizeH="0" baseline="0" noProof="0">
                <a:ln>
                  <a:noFill/>
                </a:ln>
                <a:solidFill>
                  <a:srgbClr val="000000"/>
                </a:solidFill>
                <a:effectLst/>
                <a:uLnTx/>
                <a:uFillTx/>
                <a:latin typeface="Tw Cen MT" panose="020B0602020104020603"/>
                <a:ea typeface="+mn-ea"/>
                <a:cs typeface="+mn-cs"/>
              </a:endParaRPr>
            </a:p>
          </p:txBody>
        </p:sp>
        <p:pic>
          <p:nvPicPr>
            <p:cNvPr id="54" name="Bild 53">
              <a:extLst>
                <a:ext uri="{FF2B5EF4-FFF2-40B4-BE49-F238E27FC236}">
                  <a16:creationId xmlns:a16="http://schemas.microsoft.com/office/drawing/2014/main" id="{BE2E253F-57EF-8F9B-C533-48B11090D2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27313" y="4830624"/>
              <a:ext cx="517536" cy="517536"/>
            </a:xfrm>
            <a:prstGeom prst="rect">
              <a:avLst/>
            </a:prstGeom>
          </p:spPr>
        </p:pic>
      </p:grpSp>
      <p:grpSp>
        <p:nvGrpSpPr>
          <p:cNvPr id="61" name="Grupp 60">
            <a:extLst>
              <a:ext uri="{FF2B5EF4-FFF2-40B4-BE49-F238E27FC236}">
                <a16:creationId xmlns:a16="http://schemas.microsoft.com/office/drawing/2014/main" id="{A4A38058-D4E9-DBAB-FDBD-5F24466FAD69}"/>
              </a:ext>
            </a:extLst>
          </p:cNvPr>
          <p:cNvGrpSpPr/>
          <p:nvPr/>
        </p:nvGrpSpPr>
        <p:grpSpPr>
          <a:xfrm>
            <a:off x="3883836" y="4308878"/>
            <a:ext cx="1730817" cy="694006"/>
            <a:chOff x="3972729" y="4211458"/>
            <a:chExt cx="1730817" cy="694006"/>
          </a:xfrm>
        </p:grpSpPr>
        <p:sp>
          <p:nvSpPr>
            <p:cNvPr id="55" name="textruta 54">
              <a:extLst>
                <a:ext uri="{FF2B5EF4-FFF2-40B4-BE49-F238E27FC236}">
                  <a16:creationId xmlns:a16="http://schemas.microsoft.com/office/drawing/2014/main" id="{6B3644A9-5D19-B3E3-9B67-C076F4C02841}"/>
                </a:ext>
              </a:extLst>
            </p:cNvPr>
            <p:cNvSpPr txBox="1"/>
            <p:nvPr/>
          </p:nvSpPr>
          <p:spPr>
            <a:xfrm>
              <a:off x="3972729" y="4659243"/>
              <a:ext cx="17308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latin typeface="Tw Cen MT" panose="020B0602020104020603"/>
                </a:rPr>
                <a:t>WIRELESS COMMUNICATION</a:t>
              </a:r>
              <a:endParaRPr kumimoji="0" lang="sv-SE" sz="1000" b="1" i="0" u="none" strike="noStrike" kern="1200" cap="none" spc="0" normalizeH="0" baseline="0" noProof="0">
                <a:ln>
                  <a:noFill/>
                </a:ln>
                <a:solidFill>
                  <a:srgbClr val="000000"/>
                </a:solidFill>
                <a:effectLst/>
                <a:uLnTx/>
                <a:uFillTx/>
                <a:latin typeface="Tw Cen MT" panose="020B0602020104020603"/>
                <a:ea typeface="+mn-ea"/>
                <a:cs typeface="+mn-cs"/>
              </a:endParaRPr>
            </a:p>
          </p:txBody>
        </p:sp>
        <p:pic>
          <p:nvPicPr>
            <p:cNvPr id="60" name="Bild 59">
              <a:extLst>
                <a:ext uri="{FF2B5EF4-FFF2-40B4-BE49-F238E27FC236}">
                  <a16:creationId xmlns:a16="http://schemas.microsoft.com/office/drawing/2014/main" id="{84043E2B-3374-5DF7-60ED-3D51CBBAF1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4386" y="4211458"/>
              <a:ext cx="440488" cy="440488"/>
            </a:xfrm>
            <a:prstGeom prst="rect">
              <a:avLst/>
            </a:prstGeom>
          </p:spPr>
        </p:pic>
      </p:grpSp>
      <p:grpSp>
        <p:nvGrpSpPr>
          <p:cNvPr id="64" name="Grupp 63">
            <a:extLst>
              <a:ext uri="{FF2B5EF4-FFF2-40B4-BE49-F238E27FC236}">
                <a16:creationId xmlns:a16="http://schemas.microsoft.com/office/drawing/2014/main" id="{B4B2C7D7-376E-09C1-DA26-7697044D0C29}"/>
              </a:ext>
            </a:extLst>
          </p:cNvPr>
          <p:cNvGrpSpPr/>
          <p:nvPr/>
        </p:nvGrpSpPr>
        <p:grpSpPr>
          <a:xfrm>
            <a:off x="3769672" y="5246064"/>
            <a:ext cx="1959144" cy="708700"/>
            <a:chOff x="3668196" y="5315426"/>
            <a:chExt cx="1959144" cy="708700"/>
          </a:xfrm>
        </p:grpSpPr>
        <p:sp>
          <p:nvSpPr>
            <p:cNvPr id="56" name="textruta 55">
              <a:extLst>
                <a:ext uri="{FF2B5EF4-FFF2-40B4-BE49-F238E27FC236}">
                  <a16:creationId xmlns:a16="http://schemas.microsoft.com/office/drawing/2014/main" id="{2617D89D-D514-5190-B155-D056D0E2F3A0}"/>
                </a:ext>
              </a:extLst>
            </p:cNvPr>
            <p:cNvSpPr txBox="1"/>
            <p:nvPr/>
          </p:nvSpPr>
          <p:spPr>
            <a:xfrm>
              <a:off x="3668196" y="5777905"/>
              <a:ext cx="195914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a:solidFill>
                    <a:srgbClr val="000000"/>
                  </a:solidFill>
                  <a:latin typeface="Tw Cen MT" panose="020B0602020104020603"/>
                </a:rPr>
                <a:t>INDUSTRIAL AI AND IOT</a:t>
              </a:r>
              <a:endParaRPr kumimoji="0" lang="sv-SE" sz="1000" b="1" i="0" u="none" strike="noStrike" kern="1200" cap="none" spc="0" normalizeH="0" baseline="0" noProof="0">
                <a:ln>
                  <a:noFill/>
                </a:ln>
                <a:solidFill>
                  <a:srgbClr val="000000"/>
                </a:solidFill>
                <a:effectLst/>
                <a:uLnTx/>
                <a:uFillTx/>
                <a:latin typeface="Tw Cen MT" panose="020B0602020104020603"/>
                <a:ea typeface="+mn-ea"/>
                <a:cs typeface="+mn-cs"/>
              </a:endParaRPr>
            </a:p>
          </p:txBody>
        </p:sp>
        <p:pic>
          <p:nvPicPr>
            <p:cNvPr id="63" name="Bild 62">
              <a:extLst>
                <a:ext uri="{FF2B5EF4-FFF2-40B4-BE49-F238E27FC236}">
                  <a16:creationId xmlns:a16="http://schemas.microsoft.com/office/drawing/2014/main" id="{224B5A5A-884D-F505-271F-CFE05A41A1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35038" y="5315426"/>
              <a:ext cx="440488" cy="440488"/>
            </a:xfrm>
            <a:prstGeom prst="rect">
              <a:avLst/>
            </a:prstGeom>
          </p:spPr>
        </p:pic>
      </p:grpSp>
      <p:sp>
        <p:nvSpPr>
          <p:cNvPr id="10" name="textruta 9">
            <a:extLst>
              <a:ext uri="{FF2B5EF4-FFF2-40B4-BE49-F238E27FC236}">
                <a16:creationId xmlns:a16="http://schemas.microsoft.com/office/drawing/2014/main" id="{0D8784BE-81DA-DCFB-DB7F-E2C7D23CFD71}"/>
              </a:ext>
            </a:extLst>
          </p:cNvPr>
          <p:cNvSpPr txBox="1"/>
          <p:nvPr/>
        </p:nvSpPr>
        <p:spPr>
          <a:xfrm>
            <a:off x="4225264" y="1564906"/>
            <a:ext cx="1073246" cy="230832"/>
          </a:xfrm>
          <a:prstGeom prst="rect">
            <a:avLst/>
          </a:prstGeom>
          <a:solidFill>
            <a:schemeClr val="bg1"/>
          </a:solidFill>
        </p:spPr>
        <p:txBody>
          <a:bodyPr wrap="square" rtlCol="0">
            <a:spAutoFit/>
          </a:bodyPr>
          <a:lstStyle/>
          <a:p>
            <a:pPr algn="ctr"/>
            <a:r>
              <a:rPr lang="en-GB" sz="900">
                <a:solidFill>
                  <a:schemeClr val="accent1"/>
                </a:solidFill>
                <a:latin typeface="+mj-lt"/>
              </a:rPr>
              <a:t>System engineering</a:t>
            </a:r>
          </a:p>
        </p:txBody>
      </p:sp>
      <p:sp>
        <p:nvSpPr>
          <p:cNvPr id="20" name="textruta 19">
            <a:extLst>
              <a:ext uri="{FF2B5EF4-FFF2-40B4-BE49-F238E27FC236}">
                <a16:creationId xmlns:a16="http://schemas.microsoft.com/office/drawing/2014/main" id="{8D9EC57C-7E67-E906-116C-A1F30FFAF437}"/>
              </a:ext>
            </a:extLst>
          </p:cNvPr>
          <p:cNvSpPr txBox="1"/>
          <p:nvPr/>
        </p:nvSpPr>
        <p:spPr>
          <a:xfrm>
            <a:off x="60830" y="87657"/>
            <a:ext cx="1992087" cy="461665"/>
          </a:xfrm>
          <a:prstGeom prst="rect">
            <a:avLst/>
          </a:prstGeom>
          <a:noFill/>
        </p:spPr>
        <p:txBody>
          <a:bodyPr wrap="square" rtlCol="0">
            <a:spAutoFit/>
          </a:bodyPr>
          <a:lstStyle/>
          <a:p>
            <a:r>
              <a:rPr lang="en-GB" sz="2400" b="1">
                <a:solidFill>
                  <a:schemeClr val="bg1">
                    <a:lumMod val="95000"/>
                  </a:schemeClr>
                </a:solidFill>
                <a:latin typeface="+mj-lt"/>
              </a:rPr>
              <a:t>R&amp;D</a:t>
            </a:r>
          </a:p>
        </p:txBody>
      </p:sp>
      <p:sp>
        <p:nvSpPr>
          <p:cNvPr id="21" name="textruta 20">
            <a:extLst>
              <a:ext uri="{FF2B5EF4-FFF2-40B4-BE49-F238E27FC236}">
                <a16:creationId xmlns:a16="http://schemas.microsoft.com/office/drawing/2014/main" id="{72C9B559-15D3-F4B7-23D6-1EB92236245B}"/>
              </a:ext>
            </a:extLst>
          </p:cNvPr>
          <p:cNvSpPr txBox="1"/>
          <p:nvPr/>
        </p:nvSpPr>
        <p:spPr>
          <a:xfrm>
            <a:off x="60831" y="440931"/>
            <a:ext cx="1803111" cy="261610"/>
          </a:xfrm>
          <a:prstGeom prst="rect">
            <a:avLst/>
          </a:prstGeom>
          <a:noFill/>
        </p:spPr>
        <p:txBody>
          <a:bodyPr wrap="square" rtlCol="0">
            <a:spAutoFit/>
          </a:bodyPr>
          <a:lstStyle/>
          <a:p>
            <a:r>
              <a:rPr lang="en-GB" sz="1100" dirty="0">
                <a:solidFill>
                  <a:schemeClr val="bg1">
                    <a:lumMod val="95000"/>
                  </a:schemeClr>
                </a:solidFill>
                <a:latin typeface="+mj-lt"/>
              </a:rPr>
              <a:t>From idea to solution</a:t>
            </a:r>
          </a:p>
        </p:txBody>
      </p:sp>
      <p:sp>
        <p:nvSpPr>
          <p:cNvPr id="2" name="Rektangel: rundade hörn 1">
            <a:extLst>
              <a:ext uri="{FF2B5EF4-FFF2-40B4-BE49-F238E27FC236}">
                <a16:creationId xmlns:a16="http://schemas.microsoft.com/office/drawing/2014/main" id="{4F243D3C-5547-36C9-C575-998C87EA2DB8}"/>
              </a:ext>
            </a:extLst>
          </p:cNvPr>
          <p:cNvSpPr/>
          <p:nvPr/>
        </p:nvSpPr>
        <p:spPr>
          <a:xfrm>
            <a:off x="6453515" y="2554366"/>
            <a:ext cx="2263661" cy="1452982"/>
          </a:xfrm>
          <a:prstGeom prst="roundRect">
            <a:avLst>
              <a:gd name="adj" fmla="val 4542"/>
            </a:avLst>
          </a:prstGeom>
          <a:solidFill>
            <a:schemeClr val="bg1"/>
          </a:solidFill>
          <a:ln w="6350">
            <a:solidFill>
              <a:schemeClr val="accent1">
                <a:lumMod val="20000"/>
                <a:lumOff val="80000"/>
              </a:schemeClr>
            </a:solidFill>
          </a:ln>
          <a:effectLst>
            <a:outerShdw blurRad="203200" dist="304800" dir="5400000" sx="81000" sy="81000" algn="t"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textruta 3">
            <a:extLst>
              <a:ext uri="{FF2B5EF4-FFF2-40B4-BE49-F238E27FC236}">
                <a16:creationId xmlns:a16="http://schemas.microsoft.com/office/drawing/2014/main" id="{F1642653-AEF4-0EEB-4D23-A3BE19E22272}"/>
              </a:ext>
            </a:extLst>
          </p:cNvPr>
          <p:cNvSpPr txBox="1"/>
          <p:nvPr/>
        </p:nvSpPr>
        <p:spPr>
          <a:xfrm>
            <a:off x="6524369" y="3493624"/>
            <a:ext cx="2022910" cy="368819"/>
          </a:xfrm>
          <a:prstGeom prst="rect">
            <a:avLst/>
          </a:prstGeom>
          <a:noFill/>
        </p:spPr>
        <p:txBody>
          <a:bodyPr wrap="square">
            <a:spAutoFit/>
          </a:bodyPr>
          <a:lstStyle/>
          <a:p>
            <a:pPr>
              <a:lnSpc>
                <a:spcPts val="1100"/>
              </a:lnSpc>
            </a:pPr>
            <a:r>
              <a:rPr lang="en-GB" sz="900"/>
              <a:t>Advanced image processing for precise artefact masking and analytics.</a:t>
            </a:r>
          </a:p>
        </p:txBody>
      </p:sp>
      <p:sp>
        <p:nvSpPr>
          <p:cNvPr id="6" name="textruta 5">
            <a:extLst>
              <a:ext uri="{FF2B5EF4-FFF2-40B4-BE49-F238E27FC236}">
                <a16:creationId xmlns:a16="http://schemas.microsoft.com/office/drawing/2014/main" id="{9FD810FF-087C-3E2E-41F6-59E334227F03}"/>
              </a:ext>
            </a:extLst>
          </p:cNvPr>
          <p:cNvSpPr txBox="1"/>
          <p:nvPr/>
        </p:nvSpPr>
        <p:spPr>
          <a:xfrm>
            <a:off x="6524368" y="3336749"/>
            <a:ext cx="1690532" cy="227755"/>
          </a:xfrm>
          <a:prstGeom prst="rect">
            <a:avLst/>
          </a:prstGeom>
          <a:noFill/>
        </p:spPr>
        <p:txBody>
          <a:bodyPr wrap="square">
            <a:spAutoFit/>
          </a:bodyPr>
          <a:lstStyle/>
          <a:p>
            <a:pPr>
              <a:lnSpc>
                <a:spcPts val="1100"/>
              </a:lnSpc>
            </a:pPr>
            <a:r>
              <a:rPr lang="en-GB" sz="900" b="1" dirty="0"/>
              <a:t>Biotech/MedTech</a:t>
            </a:r>
            <a:r>
              <a:rPr lang="en-GB" sz="900" b="1" dirty="0">
                <a:solidFill>
                  <a:schemeClr val="accent1"/>
                </a:solidFill>
              </a:rPr>
              <a:t> – </a:t>
            </a:r>
            <a:r>
              <a:rPr lang="en-GB" sz="900" b="1" dirty="0" err="1"/>
              <a:t>Mabtech</a:t>
            </a:r>
            <a:endParaRPr lang="en-GB" sz="900" b="1" dirty="0"/>
          </a:p>
        </p:txBody>
      </p:sp>
      <p:sp>
        <p:nvSpPr>
          <p:cNvPr id="8" name="Rektangel: rundade hörn 7">
            <a:extLst>
              <a:ext uri="{FF2B5EF4-FFF2-40B4-BE49-F238E27FC236}">
                <a16:creationId xmlns:a16="http://schemas.microsoft.com/office/drawing/2014/main" id="{B9A59E3C-735B-36B0-A398-711B1DFB2162}"/>
              </a:ext>
            </a:extLst>
          </p:cNvPr>
          <p:cNvSpPr/>
          <p:nvPr/>
        </p:nvSpPr>
        <p:spPr>
          <a:xfrm>
            <a:off x="6453515" y="4272926"/>
            <a:ext cx="2263661" cy="1452982"/>
          </a:xfrm>
          <a:prstGeom prst="roundRect">
            <a:avLst>
              <a:gd name="adj" fmla="val 4542"/>
            </a:avLst>
          </a:prstGeom>
          <a:solidFill>
            <a:schemeClr val="bg1"/>
          </a:solidFill>
          <a:ln w="6350">
            <a:solidFill>
              <a:schemeClr val="accent1">
                <a:lumMod val="20000"/>
                <a:lumOff val="80000"/>
              </a:schemeClr>
            </a:solidFill>
          </a:ln>
          <a:effectLst>
            <a:outerShdw blurRad="203200" dist="304800" dir="5400000" sx="81000" sy="81000" algn="t"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 name="Rektangel: rundade hörn 24">
            <a:extLst>
              <a:ext uri="{FF2B5EF4-FFF2-40B4-BE49-F238E27FC236}">
                <a16:creationId xmlns:a16="http://schemas.microsoft.com/office/drawing/2014/main" id="{2BBAE45E-A5E1-F66E-A1D9-740BD886867A}"/>
              </a:ext>
            </a:extLst>
          </p:cNvPr>
          <p:cNvSpPr/>
          <p:nvPr/>
        </p:nvSpPr>
        <p:spPr>
          <a:xfrm>
            <a:off x="8995085" y="2554366"/>
            <a:ext cx="2263661" cy="1452982"/>
          </a:xfrm>
          <a:prstGeom prst="roundRect">
            <a:avLst>
              <a:gd name="adj" fmla="val 4542"/>
            </a:avLst>
          </a:prstGeom>
          <a:solidFill>
            <a:schemeClr val="bg1"/>
          </a:solidFill>
          <a:ln w="6350">
            <a:solidFill>
              <a:schemeClr val="accent1">
                <a:lumMod val="20000"/>
                <a:lumOff val="80000"/>
              </a:schemeClr>
            </a:solidFill>
          </a:ln>
          <a:effectLst>
            <a:outerShdw blurRad="203200" dist="304800" dir="5400000" sx="81000" sy="81000" algn="t"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6" name="textruta 3">
            <a:extLst>
              <a:ext uri="{FF2B5EF4-FFF2-40B4-BE49-F238E27FC236}">
                <a16:creationId xmlns:a16="http://schemas.microsoft.com/office/drawing/2014/main" id="{3A4427BD-69AC-0BD0-40C5-B399696FE227}"/>
              </a:ext>
            </a:extLst>
          </p:cNvPr>
          <p:cNvSpPr txBox="1"/>
          <p:nvPr/>
        </p:nvSpPr>
        <p:spPr>
          <a:xfrm>
            <a:off x="9130409" y="3493624"/>
            <a:ext cx="2022910" cy="368819"/>
          </a:xfrm>
          <a:prstGeom prst="rect">
            <a:avLst/>
          </a:prstGeom>
          <a:noFill/>
        </p:spPr>
        <p:txBody>
          <a:bodyPr wrap="square">
            <a:spAutoFit/>
          </a:bodyPr>
          <a:lstStyle/>
          <a:p>
            <a:pPr>
              <a:lnSpc>
                <a:spcPts val="1100"/>
              </a:lnSpc>
            </a:pPr>
            <a:r>
              <a:rPr lang="en-GB" sz="900"/>
              <a:t>Reveal the secrets of the universe with the world’s largest telescope</a:t>
            </a:r>
          </a:p>
        </p:txBody>
      </p:sp>
      <p:sp>
        <p:nvSpPr>
          <p:cNvPr id="27" name="textruta 5">
            <a:extLst>
              <a:ext uri="{FF2B5EF4-FFF2-40B4-BE49-F238E27FC236}">
                <a16:creationId xmlns:a16="http://schemas.microsoft.com/office/drawing/2014/main" id="{BECD3B55-F3D9-3824-70A1-2CDCBF3BD3AB}"/>
              </a:ext>
            </a:extLst>
          </p:cNvPr>
          <p:cNvSpPr txBox="1"/>
          <p:nvPr/>
        </p:nvSpPr>
        <p:spPr>
          <a:xfrm>
            <a:off x="9130408" y="3336749"/>
            <a:ext cx="1159887" cy="227755"/>
          </a:xfrm>
          <a:prstGeom prst="rect">
            <a:avLst/>
          </a:prstGeom>
          <a:noFill/>
        </p:spPr>
        <p:txBody>
          <a:bodyPr wrap="square">
            <a:spAutoFit/>
          </a:bodyPr>
          <a:lstStyle/>
          <a:p>
            <a:pPr>
              <a:lnSpc>
                <a:spcPts val="1100"/>
              </a:lnSpc>
            </a:pPr>
            <a:r>
              <a:rPr lang="en-GB" sz="900" b="1"/>
              <a:t>Big Science</a:t>
            </a:r>
            <a:r>
              <a:rPr lang="en-GB" sz="900" b="1">
                <a:solidFill>
                  <a:schemeClr val="accent1"/>
                </a:solidFill>
              </a:rPr>
              <a:t> – </a:t>
            </a:r>
            <a:r>
              <a:rPr lang="en-GB" sz="900" b="1"/>
              <a:t>SKAO</a:t>
            </a:r>
          </a:p>
        </p:txBody>
      </p:sp>
      <p:sp>
        <p:nvSpPr>
          <p:cNvPr id="32" name="textruta 3">
            <a:extLst>
              <a:ext uri="{FF2B5EF4-FFF2-40B4-BE49-F238E27FC236}">
                <a16:creationId xmlns:a16="http://schemas.microsoft.com/office/drawing/2014/main" id="{536989C1-752C-7108-9DA5-3B1C84CCE6F7}"/>
              </a:ext>
            </a:extLst>
          </p:cNvPr>
          <p:cNvSpPr txBox="1"/>
          <p:nvPr/>
        </p:nvSpPr>
        <p:spPr>
          <a:xfrm>
            <a:off x="6581519" y="5249157"/>
            <a:ext cx="1841917" cy="368819"/>
          </a:xfrm>
          <a:prstGeom prst="rect">
            <a:avLst/>
          </a:prstGeom>
          <a:noFill/>
        </p:spPr>
        <p:txBody>
          <a:bodyPr wrap="square">
            <a:spAutoFit/>
          </a:bodyPr>
          <a:lstStyle/>
          <a:p>
            <a:pPr>
              <a:lnSpc>
                <a:spcPts val="1100"/>
              </a:lnSpc>
            </a:pPr>
            <a:r>
              <a:rPr lang="en-GB" sz="900"/>
              <a:t>AI for better fire prevention, detection and response</a:t>
            </a:r>
          </a:p>
        </p:txBody>
      </p:sp>
      <p:sp>
        <p:nvSpPr>
          <p:cNvPr id="33" name="textruta 5">
            <a:extLst>
              <a:ext uri="{FF2B5EF4-FFF2-40B4-BE49-F238E27FC236}">
                <a16:creationId xmlns:a16="http://schemas.microsoft.com/office/drawing/2014/main" id="{8429F5BC-3160-02CF-9528-039D43E53C90}"/>
              </a:ext>
            </a:extLst>
          </p:cNvPr>
          <p:cNvSpPr txBox="1"/>
          <p:nvPr/>
        </p:nvSpPr>
        <p:spPr>
          <a:xfrm>
            <a:off x="6581518" y="5092282"/>
            <a:ext cx="1159887" cy="227755"/>
          </a:xfrm>
          <a:prstGeom prst="rect">
            <a:avLst/>
          </a:prstGeom>
          <a:noFill/>
        </p:spPr>
        <p:txBody>
          <a:bodyPr wrap="square">
            <a:spAutoFit/>
          </a:bodyPr>
          <a:lstStyle/>
          <a:p>
            <a:pPr>
              <a:lnSpc>
                <a:spcPts val="1100"/>
              </a:lnSpc>
            </a:pPr>
            <a:r>
              <a:rPr lang="en-GB" sz="900" b="1"/>
              <a:t>Industrial AI </a:t>
            </a:r>
            <a:r>
              <a:rPr lang="en-GB" sz="900" b="1">
                <a:solidFill>
                  <a:schemeClr val="accent1"/>
                </a:solidFill>
              </a:rPr>
              <a:t>–</a:t>
            </a:r>
            <a:r>
              <a:rPr lang="en-GB" sz="900" b="1"/>
              <a:t> INCA</a:t>
            </a:r>
          </a:p>
        </p:txBody>
      </p:sp>
      <p:sp>
        <p:nvSpPr>
          <p:cNvPr id="45" name="Rektangel: rundade hörn 44">
            <a:extLst>
              <a:ext uri="{FF2B5EF4-FFF2-40B4-BE49-F238E27FC236}">
                <a16:creationId xmlns:a16="http://schemas.microsoft.com/office/drawing/2014/main" id="{39514961-7396-4C74-7B0A-1D7B20666724}"/>
              </a:ext>
            </a:extLst>
          </p:cNvPr>
          <p:cNvSpPr/>
          <p:nvPr/>
        </p:nvSpPr>
        <p:spPr>
          <a:xfrm>
            <a:off x="8996042" y="4272926"/>
            <a:ext cx="2263661" cy="1452982"/>
          </a:xfrm>
          <a:prstGeom prst="roundRect">
            <a:avLst>
              <a:gd name="adj" fmla="val 4542"/>
            </a:avLst>
          </a:prstGeom>
          <a:solidFill>
            <a:schemeClr val="bg1"/>
          </a:solidFill>
          <a:ln w="6350">
            <a:solidFill>
              <a:schemeClr val="accent1">
                <a:lumMod val="20000"/>
                <a:lumOff val="80000"/>
              </a:schemeClr>
            </a:solidFill>
          </a:ln>
          <a:effectLst>
            <a:outerShdw blurRad="203200" dist="304800" dir="5400000" sx="81000" sy="81000" algn="t"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6" name="textruta 3">
            <a:extLst>
              <a:ext uri="{FF2B5EF4-FFF2-40B4-BE49-F238E27FC236}">
                <a16:creationId xmlns:a16="http://schemas.microsoft.com/office/drawing/2014/main" id="{9B4971E7-AC3A-50AF-B84E-86AC1C89CC68}"/>
              </a:ext>
            </a:extLst>
          </p:cNvPr>
          <p:cNvSpPr txBox="1"/>
          <p:nvPr/>
        </p:nvSpPr>
        <p:spPr>
          <a:xfrm>
            <a:off x="9124046" y="5249157"/>
            <a:ext cx="1841917" cy="368819"/>
          </a:xfrm>
          <a:prstGeom prst="rect">
            <a:avLst/>
          </a:prstGeom>
          <a:noFill/>
        </p:spPr>
        <p:txBody>
          <a:bodyPr wrap="square">
            <a:spAutoFit/>
          </a:bodyPr>
          <a:lstStyle/>
          <a:p>
            <a:pPr>
              <a:lnSpc>
                <a:spcPts val="1100"/>
              </a:lnSpc>
            </a:pPr>
            <a:r>
              <a:rPr lang="en-GB" sz="900"/>
              <a:t>Enabling new perspectives through 4D imaging radar</a:t>
            </a:r>
          </a:p>
        </p:txBody>
      </p:sp>
      <p:sp>
        <p:nvSpPr>
          <p:cNvPr id="50" name="textruta 5">
            <a:extLst>
              <a:ext uri="{FF2B5EF4-FFF2-40B4-BE49-F238E27FC236}">
                <a16:creationId xmlns:a16="http://schemas.microsoft.com/office/drawing/2014/main" id="{6EA8395A-7854-010C-4E2A-B73B0A65ED15}"/>
              </a:ext>
            </a:extLst>
          </p:cNvPr>
          <p:cNvSpPr txBox="1"/>
          <p:nvPr/>
        </p:nvSpPr>
        <p:spPr>
          <a:xfrm>
            <a:off x="9124045" y="5092282"/>
            <a:ext cx="1503221" cy="227755"/>
          </a:xfrm>
          <a:prstGeom prst="rect">
            <a:avLst/>
          </a:prstGeom>
          <a:noFill/>
        </p:spPr>
        <p:txBody>
          <a:bodyPr wrap="square">
            <a:spAutoFit/>
          </a:bodyPr>
          <a:lstStyle/>
          <a:p>
            <a:pPr>
              <a:lnSpc>
                <a:spcPts val="1100"/>
              </a:lnSpc>
            </a:pPr>
            <a:r>
              <a:rPr lang="en-GB" sz="900" b="1"/>
              <a:t>Automotive </a:t>
            </a:r>
            <a:r>
              <a:rPr lang="en-GB" sz="900" b="1">
                <a:solidFill>
                  <a:schemeClr val="accent1"/>
                </a:solidFill>
              </a:rPr>
              <a:t>–</a:t>
            </a:r>
            <a:r>
              <a:rPr lang="en-GB" sz="900" b="1"/>
              <a:t> </a:t>
            </a:r>
            <a:r>
              <a:rPr lang="en-GB" sz="900" b="1" err="1"/>
              <a:t>Sensrad</a:t>
            </a:r>
            <a:endParaRPr lang="en-GB" sz="900" b="1"/>
          </a:p>
        </p:txBody>
      </p:sp>
      <p:sp>
        <p:nvSpPr>
          <p:cNvPr id="9" name="Rektangel: rundade hörn 8">
            <a:extLst>
              <a:ext uri="{FF2B5EF4-FFF2-40B4-BE49-F238E27FC236}">
                <a16:creationId xmlns:a16="http://schemas.microsoft.com/office/drawing/2014/main" id="{79854DD6-8962-AE4B-DABE-095315265CFD}"/>
              </a:ext>
            </a:extLst>
          </p:cNvPr>
          <p:cNvSpPr/>
          <p:nvPr/>
        </p:nvSpPr>
        <p:spPr>
          <a:xfrm>
            <a:off x="10158369" y="646631"/>
            <a:ext cx="1830402" cy="183786"/>
          </a:xfrm>
          <a:prstGeom prst="roundRect">
            <a:avLst>
              <a:gd name="adj" fmla="val 7508"/>
            </a:avLst>
          </a:prstGeom>
          <a:solidFill>
            <a:schemeClr val="bg1"/>
          </a:solidFill>
          <a:ln w="9525">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Tw Cen MT" panose="020B0602020104020603" pitchFamily="34" charset="0"/>
              </a:rPr>
              <a:t>10m RF/antenna measurement lab</a:t>
            </a:r>
            <a:endParaRPr lang="en-SE" sz="800" dirty="0">
              <a:solidFill>
                <a:sysClr val="windowText" lastClr="000000"/>
              </a:solidFill>
              <a:latin typeface="Tw Cen MT" panose="020B0602020104020603" pitchFamily="34" charset="0"/>
            </a:endParaRPr>
          </a:p>
        </p:txBody>
      </p:sp>
      <p:sp>
        <p:nvSpPr>
          <p:cNvPr id="12" name="textruta 11">
            <a:extLst>
              <a:ext uri="{FF2B5EF4-FFF2-40B4-BE49-F238E27FC236}">
                <a16:creationId xmlns:a16="http://schemas.microsoft.com/office/drawing/2014/main" id="{8C168F37-E96F-0B1D-6D77-BCB284641B4E}"/>
              </a:ext>
            </a:extLst>
          </p:cNvPr>
          <p:cNvSpPr txBox="1"/>
          <p:nvPr/>
        </p:nvSpPr>
        <p:spPr>
          <a:xfrm>
            <a:off x="2601355" y="222993"/>
            <a:ext cx="4951840" cy="784830"/>
          </a:xfrm>
          <a:prstGeom prst="rect">
            <a:avLst/>
          </a:prstGeom>
          <a:noFill/>
        </p:spPr>
        <p:txBody>
          <a:bodyPr wrap="square" rtlCol="0">
            <a:spAutoFit/>
          </a:bodyPr>
          <a:lstStyle/>
          <a:p>
            <a:r>
              <a:rPr lang="en-GB" sz="1500" dirty="0">
                <a:solidFill>
                  <a:schemeClr val="bg1"/>
                </a:solidFill>
                <a:latin typeface="+mj-lt"/>
              </a:rPr>
              <a:t>A flexible in-house R&amp;D department with our experts ready to take on cutting-edge challenges – from idea through concept to finished product or system.</a:t>
            </a:r>
          </a:p>
        </p:txBody>
      </p:sp>
      <p:sp>
        <p:nvSpPr>
          <p:cNvPr id="28" name="textruta 27">
            <a:extLst>
              <a:ext uri="{FF2B5EF4-FFF2-40B4-BE49-F238E27FC236}">
                <a16:creationId xmlns:a16="http://schemas.microsoft.com/office/drawing/2014/main" id="{6D52D4A3-519F-6006-0FA7-42230004502F}"/>
              </a:ext>
            </a:extLst>
          </p:cNvPr>
          <p:cNvSpPr txBox="1"/>
          <p:nvPr/>
        </p:nvSpPr>
        <p:spPr>
          <a:xfrm>
            <a:off x="8242854" y="96306"/>
            <a:ext cx="1828828" cy="292388"/>
          </a:xfrm>
          <a:prstGeom prst="rect">
            <a:avLst/>
          </a:prstGeom>
          <a:noFill/>
        </p:spPr>
        <p:txBody>
          <a:bodyPr wrap="square" rtlCol="0">
            <a:spAutoFit/>
          </a:bodyPr>
          <a:lstStyle/>
          <a:p>
            <a:pPr>
              <a:buClr>
                <a:srgbClr val="0005FF"/>
              </a:buClr>
            </a:pPr>
            <a:r>
              <a:rPr lang="en-GB" sz="1300" b="1" dirty="0">
                <a:solidFill>
                  <a:schemeClr val="bg1"/>
                </a:solidFill>
                <a:latin typeface="Tw Cen MT" panose="020B0602020104020603" pitchFamily="34" charset="0"/>
              </a:rPr>
              <a:t>Our on-site labs </a:t>
            </a:r>
          </a:p>
        </p:txBody>
      </p:sp>
      <p:sp>
        <p:nvSpPr>
          <p:cNvPr id="35" name="Rektangel: rundade hörn 34">
            <a:extLst>
              <a:ext uri="{FF2B5EF4-FFF2-40B4-BE49-F238E27FC236}">
                <a16:creationId xmlns:a16="http://schemas.microsoft.com/office/drawing/2014/main" id="{D8B47FB1-DBA9-ABA6-7125-8508F89C5008}"/>
              </a:ext>
            </a:extLst>
          </p:cNvPr>
          <p:cNvSpPr/>
          <p:nvPr/>
        </p:nvSpPr>
        <p:spPr>
          <a:xfrm>
            <a:off x="10158369" y="404002"/>
            <a:ext cx="1830402" cy="183786"/>
          </a:xfrm>
          <a:prstGeom prst="roundRect">
            <a:avLst>
              <a:gd name="adj" fmla="val 7508"/>
            </a:avLst>
          </a:prstGeom>
          <a:solidFill>
            <a:schemeClr val="bg1"/>
          </a:solidFill>
          <a:ln w="9525">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Tw Cen MT" panose="020B0602020104020603" pitchFamily="34" charset="0"/>
              </a:rPr>
              <a:t>Electronics lab</a:t>
            </a:r>
            <a:endParaRPr lang="en-SE" sz="800" dirty="0">
              <a:solidFill>
                <a:sysClr val="windowText" lastClr="000000"/>
              </a:solidFill>
              <a:latin typeface="Tw Cen MT" panose="020B0602020104020603" pitchFamily="34" charset="0"/>
            </a:endParaRPr>
          </a:p>
        </p:txBody>
      </p:sp>
      <p:sp>
        <p:nvSpPr>
          <p:cNvPr id="36" name="Rektangel: rundade hörn 35">
            <a:extLst>
              <a:ext uri="{FF2B5EF4-FFF2-40B4-BE49-F238E27FC236}">
                <a16:creationId xmlns:a16="http://schemas.microsoft.com/office/drawing/2014/main" id="{71E21B83-581F-C35E-66A7-13E5C9568476}"/>
              </a:ext>
            </a:extLst>
          </p:cNvPr>
          <p:cNvSpPr/>
          <p:nvPr/>
        </p:nvSpPr>
        <p:spPr>
          <a:xfrm>
            <a:off x="8242854" y="649551"/>
            <a:ext cx="1830402" cy="183786"/>
          </a:xfrm>
          <a:prstGeom prst="roundRect">
            <a:avLst>
              <a:gd name="adj" fmla="val 7508"/>
            </a:avLst>
          </a:prstGeom>
          <a:solidFill>
            <a:schemeClr val="bg1"/>
          </a:solidFill>
          <a:ln w="9525">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Tw Cen MT" panose="020B0602020104020603" pitchFamily="34" charset="0"/>
              </a:rPr>
              <a:t>Mechanics lab</a:t>
            </a:r>
            <a:endParaRPr lang="en-SE" sz="800" dirty="0">
              <a:solidFill>
                <a:sysClr val="windowText" lastClr="000000"/>
              </a:solidFill>
              <a:latin typeface="Tw Cen MT" panose="020B0602020104020603" pitchFamily="34" charset="0"/>
            </a:endParaRPr>
          </a:p>
        </p:txBody>
      </p:sp>
      <p:sp>
        <p:nvSpPr>
          <p:cNvPr id="37" name="Rektangel: rundade hörn 36">
            <a:extLst>
              <a:ext uri="{FF2B5EF4-FFF2-40B4-BE49-F238E27FC236}">
                <a16:creationId xmlns:a16="http://schemas.microsoft.com/office/drawing/2014/main" id="{186CD023-DF29-ECB1-F687-A5C1B0BB8B54}"/>
              </a:ext>
            </a:extLst>
          </p:cNvPr>
          <p:cNvSpPr/>
          <p:nvPr/>
        </p:nvSpPr>
        <p:spPr>
          <a:xfrm>
            <a:off x="10158369" y="890991"/>
            <a:ext cx="1830402" cy="182911"/>
          </a:xfrm>
          <a:prstGeom prst="roundRect">
            <a:avLst>
              <a:gd name="adj" fmla="val 7508"/>
            </a:avLst>
          </a:prstGeom>
          <a:solidFill>
            <a:schemeClr val="bg1"/>
          </a:solidFill>
          <a:ln w="9525">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Tw Cen MT" panose="020B0602020104020603" pitchFamily="34" charset="0"/>
              </a:rPr>
              <a:t>EMA/Antenna distance measurement lab</a:t>
            </a:r>
            <a:endParaRPr lang="en-SE" sz="800" dirty="0">
              <a:solidFill>
                <a:sysClr val="windowText" lastClr="000000"/>
              </a:solidFill>
              <a:latin typeface="Tw Cen MT" panose="020B0602020104020603" pitchFamily="34" charset="0"/>
            </a:endParaRPr>
          </a:p>
        </p:txBody>
      </p:sp>
      <p:sp>
        <p:nvSpPr>
          <p:cNvPr id="38" name="Rektangel: rundade hörn 37">
            <a:extLst>
              <a:ext uri="{FF2B5EF4-FFF2-40B4-BE49-F238E27FC236}">
                <a16:creationId xmlns:a16="http://schemas.microsoft.com/office/drawing/2014/main" id="{E44E9189-1041-E2C8-8550-57721D13E47A}"/>
              </a:ext>
            </a:extLst>
          </p:cNvPr>
          <p:cNvSpPr/>
          <p:nvPr/>
        </p:nvSpPr>
        <p:spPr>
          <a:xfrm>
            <a:off x="8242854" y="895101"/>
            <a:ext cx="1830402" cy="183786"/>
          </a:xfrm>
          <a:prstGeom prst="roundRect">
            <a:avLst>
              <a:gd name="adj" fmla="val 7508"/>
            </a:avLst>
          </a:prstGeom>
          <a:solidFill>
            <a:schemeClr val="bg1"/>
          </a:solidFill>
          <a:ln w="9525">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Tw Cen MT" panose="020B0602020104020603" pitchFamily="34" charset="0"/>
              </a:rPr>
              <a:t>Optics lab</a:t>
            </a:r>
            <a:endParaRPr lang="en-SE" sz="800" dirty="0">
              <a:solidFill>
                <a:sysClr val="windowText" lastClr="000000"/>
              </a:solidFill>
              <a:latin typeface="Tw Cen MT" panose="020B0602020104020603" pitchFamily="34" charset="0"/>
            </a:endParaRPr>
          </a:p>
        </p:txBody>
      </p:sp>
      <p:sp>
        <p:nvSpPr>
          <p:cNvPr id="39" name="Rektangel: rundade hörn 38">
            <a:extLst>
              <a:ext uri="{FF2B5EF4-FFF2-40B4-BE49-F238E27FC236}">
                <a16:creationId xmlns:a16="http://schemas.microsoft.com/office/drawing/2014/main" id="{69BF96BB-6826-6C71-D95E-50D895F639B3}"/>
              </a:ext>
            </a:extLst>
          </p:cNvPr>
          <p:cNvSpPr/>
          <p:nvPr/>
        </p:nvSpPr>
        <p:spPr>
          <a:xfrm>
            <a:off x="8242854" y="404730"/>
            <a:ext cx="1830402" cy="183786"/>
          </a:xfrm>
          <a:prstGeom prst="roundRect">
            <a:avLst>
              <a:gd name="adj" fmla="val 7508"/>
            </a:avLst>
          </a:prstGeom>
          <a:solidFill>
            <a:schemeClr val="bg1"/>
          </a:solidFill>
          <a:ln w="9525">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solidFill>
                  <a:sysClr val="windowText" lastClr="000000"/>
                </a:solidFill>
                <a:latin typeface="Tw Cen MT" panose="020B0602020104020603" pitchFamily="34" charset="0"/>
              </a:rPr>
              <a:t>EMC Chamber</a:t>
            </a:r>
            <a:endParaRPr lang="en-SE" sz="800" dirty="0">
              <a:solidFill>
                <a:sysClr val="windowText" lastClr="000000"/>
              </a:solidFill>
              <a:latin typeface="Tw Cen MT" panose="020B0602020104020603" pitchFamily="34" charset="0"/>
            </a:endParaRPr>
          </a:p>
        </p:txBody>
      </p:sp>
      <p:sp>
        <p:nvSpPr>
          <p:cNvPr id="3" name="textruta 2">
            <a:extLst>
              <a:ext uri="{FF2B5EF4-FFF2-40B4-BE49-F238E27FC236}">
                <a16:creationId xmlns:a16="http://schemas.microsoft.com/office/drawing/2014/main" id="{5F01467C-7F22-9461-F5DD-BEE2813FCB40}"/>
              </a:ext>
            </a:extLst>
          </p:cNvPr>
          <p:cNvSpPr txBox="1"/>
          <p:nvPr/>
        </p:nvSpPr>
        <p:spPr>
          <a:xfrm>
            <a:off x="2148998" y="4866305"/>
            <a:ext cx="76322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Tw Cen MT" panose="020B0602020104020603"/>
                <a:ea typeface="+mn-ea"/>
                <a:cs typeface="+mn-cs"/>
              </a:rPr>
              <a:t>TELECOM</a:t>
            </a:r>
          </a:p>
        </p:txBody>
      </p:sp>
      <p:sp>
        <p:nvSpPr>
          <p:cNvPr id="13" name="textruta 12">
            <a:extLst>
              <a:ext uri="{FF2B5EF4-FFF2-40B4-BE49-F238E27FC236}">
                <a16:creationId xmlns:a16="http://schemas.microsoft.com/office/drawing/2014/main" id="{F8495C4B-F928-971D-1B52-42D23ED29DA6}"/>
              </a:ext>
            </a:extLst>
          </p:cNvPr>
          <p:cNvSpPr txBox="1"/>
          <p:nvPr/>
        </p:nvSpPr>
        <p:spPr>
          <a:xfrm>
            <a:off x="2046696" y="2947310"/>
            <a:ext cx="96782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Tw Cen MT" panose="020B0602020104020603"/>
                <a:ea typeface="+mn-ea"/>
                <a:cs typeface="+mn-cs"/>
              </a:rPr>
              <a:t>BIG SCIENCE</a:t>
            </a:r>
          </a:p>
        </p:txBody>
      </p:sp>
      <p:sp>
        <p:nvSpPr>
          <p:cNvPr id="14" name="textruta 28">
            <a:extLst>
              <a:ext uri="{FF2B5EF4-FFF2-40B4-BE49-F238E27FC236}">
                <a16:creationId xmlns:a16="http://schemas.microsoft.com/office/drawing/2014/main" id="{24C4321F-973A-3187-7CB5-719164947DE0}"/>
              </a:ext>
            </a:extLst>
          </p:cNvPr>
          <p:cNvSpPr txBox="1"/>
          <p:nvPr/>
        </p:nvSpPr>
        <p:spPr>
          <a:xfrm>
            <a:off x="2148998" y="3910137"/>
            <a:ext cx="76322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Tw Cen MT" panose="020B0602020104020603"/>
                <a:ea typeface="+mn-ea"/>
                <a:cs typeface="+mn-cs"/>
              </a:rPr>
              <a:t>MEDTECH</a:t>
            </a:r>
          </a:p>
        </p:txBody>
      </p:sp>
      <p:sp>
        <p:nvSpPr>
          <p:cNvPr id="15" name="textruta 14">
            <a:extLst>
              <a:ext uri="{FF2B5EF4-FFF2-40B4-BE49-F238E27FC236}">
                <a16:creationId xmlns:a16="http://schemas.microsoft.com/office/drawing/2014/main" id="{28FE305D-4AAB-160E-8F69-B6F1FC7410FF}"/>
              </a:ext>
            </a:extLst>
          </p:cNvPr>
          <p:cNvSpPr txBox="1"/>
          <p:nvPr/>
        </p:nvSpPr>
        <p:spPr>
          <a:xfrm>
            <a:off x="1297237" y="5855810"/>
            <a:ext cx="138754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Tw Cen MT" panose="020B0602020104020603"/>
                <a:ea typeface="+mn-ea"/>
                <a:cs typeface="+mn-cs"/>
              </a:rPr>
              <a:t>AND MANY MORE</a:t>
            </a:r>
          </a:p>
        </p:txBody>
      </p:sp>
      <p:sp>
        <p:nvSpPr>
          <p:cNvPr id="17" name="textruta 16">
            <a:extLst>
              <a:ext uri="{FF2B5EF4-FFF2-40B4-BE49-F238E27FC236}">
                <a16:creationId xmlns:a16="http://schemas.microsoft.com/office/drawing/2014/main" id="{F050DC6B-9A33-C5DB-923C-A56E22F7F3D0}"/>
              </a:ext>
            </a:extLst>
          </p:cNvPr>
          <p:cNvSpPr txBox="1"/>
          <p:nvPr/>
        </p:nvSpPr>
        <p:spPr>
          <a:xfrm>
            <a:off x="954845" y="2947310"/>
            <a:ext cx="96782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Tw Cen MT" panose="020B0602020104020603"/>
                <a:ea typeface="+mn-ea"/>
                <a:cs typeface="+mn-cs"/>
              </a:rPr>
              <a:t>AUTOMOTIVE</a:t>
            </a:r>
          </a:p>
        </p:txBody>
      </p:sp>
      <p:sp>
        <p:nvSpPr>
          <p:cNvPr id="40" name="textruta 28">
            <a:extLst>
              <a:ext uri="{FF2B5EF4-FFF2-40B4-BE49-F238E27FC236}">
                <a16:creationId xmlns:a16="http://schemas.microsoft.com/office/drawing/2014/main" id="{26A189C5-D057-1315-F0AC-33BAAB1DE1B6}"/>
              </a:ext>
            </a:extLst>
          </p:cNvPr>
          <p:cNvSpPr txBox="1"/>
          <p:nvPr/>
        </p:nvSpPr>
        <p:spPr>
          <a:xfrm>
            <a:off x="1062847" y="3910137"/>
            <a:ext cx="69984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Tw Cen MT" panose="020B0602020104020603"/>
                <a:ea typeface="+mn-ea"/>
                <a:cs typeface="+mn-cs"/>
              </a:rPr>
              <a:t>DEFENSE</a:t>
            </a:r>
          </a:p>
        </p:txBody>
      </p:sp>
      <p:sp>
        <p:nvSpPr>
          <p:cNvPr id="53" name="textruta 52">
            <a:extLst>
              <a:ext uri="{FF2B5EF4-FFF2-40B4-BE49-F238E27FC236}">
                <a16:creationId xmlns:a16="http://schemas.microsoft.com/office/drawing/2014/main" id="{E791ABDE-9782-3B91-4793-E9A795890B82}"/>
              </a:ext>
            </a:extLst>
          </p:cNvPr>
          <p:cNvSpPr txBox="1"/>
          <p:nvPr/>
        </p:nvSpPr>
        <p:spPr>
          <a:xfrm>
            <a:off x="809621" y="4866305"/>
            <a:ext cx="123369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Tw Cen MT" panose="020B0602020104020603"/>
                <a:ea typeface="+mn-ea"/>
                <a:cs typeface="+mn-cs"/>
              </a:rPr>
              <a:t>MANUFACTURING</a:t>
            </a:r>
          </a:p>
        </p:txBody>
      </p:sp>
      <p:pic>
        <p:nvPicPr>
          <p:cNvPr id="67" name="Bildobjekt 66" descr="En bild som visar Medicinsk utrustning, Laboratorieutrustning, medicinsk, Medicinsk handske&#10;&#10;AI-genererat innehåll kan vara felaktigt.">
            <a:extLst>
              <a:ext uri="{FF2B5EF4-FFF2-40B4-BE49-F238E27FC236}">
                <a16:creationId xmlns:a16="http://schemas.microsoft.com/office/drawing/2014/main" id="{9823493D-BD74-3778-4084-AD4BFED816DB}"/>
              </a:ext>
            </a:extLst>
          </p:cNvPr>
          <p:cNvPicPr>
            <a:picLocks noChangeAspect="1"/>
          </p:cNvPicPr>
          <p:nvPr/>
        </p:nvPicPr>
        <p:blipFill rotWithShape="1">
          <a:blip r:embed="rId12"/>
          <a:srcRect t="11417" r="22711" b="11294"/>
          <a:stretch>
            <a:fillRect/>
          </a:stretch>
        </p:blipFill>
        <p:spPr>
          <a:xfrm>
            <a:off x="2235178" y="3316794"/>
            <a:ext cx="589891" cy="589891"/>
          </a:xfrm>
          <a:prstGeom prst="ellipse">
            <a:avLst/>
          </a:prstGeom>
        </p:spPr>
      </p:pic>
      <p:pic>
        <p:nvPicPr>
          <p:cNvPr id="68" name="Bildobjekt 67" descr="En bild som visar fordon, Landfordon, hjul, Bildesign&#10;&#10;AI-genererat innehåll kan vara felaktigt.">
            <a:extLst>
              <a:ext uri="{FF2B5EF4-FFF2-40B4-BE49-F238E27FC236}">
                <a16:creationId xmlns:a16="http://schemas.microsoft.com/office/drawing/2014/main" id="{E1645CF7-1294-E4B4-E3CB-DB4693D8DA69}"/>
              </a:ext>
            </a:extLst>
          </p:cNvPr>
          <p:cNvPicPr>
            <a:picLocks noChangeAspect="1"/>
          </p:cNvPicPr>
          <p:nvPr/>
        </p:nvPicPr>
        <p:blipFill rotWithShape="1">
          <a:blip r:embed="rId13"/>
          <a:srcRect l="25390" t="23590" r="21746" b="23546"/>
          <a:stretch>
            <a:fillRect/>
          </a:stretch>
        </p:blipFill>
        <p:spPr>
          <a:xfrm>
            <a:off x="1142750" y="2346460"/>
            <a:ext cx="587023" cy="587023"/>
          </a:xfrm>
          <a:prstGeom prst="ellipse">
            <a:avLst/>
          </a:prstGeom>
        </p:spPr>
      </p:pic>
      <p:pic>
        <p:nvPicPr>
          <p:cNvPr id="69" name="Bildobjekt 68" descr="En bild som visar himmel, utomhus, stjärna, konstellation&#10;&#10;AI-genererat innehåll kan vara felaktigt.">
            <a:extLst>
              <a:ext uri="{FF2B5EF4-FFF2-40B4-BE49-F238E27FC236}">
                <a16:creationId xmlns:a16="http://schemas.microsoft.com/office/drawing/2014/main" id="{C1804B55-40A8-936B-B992-29FAB2F199ED}"/>
              </a:ext>
            </a:extLst>
          </p:cNvPr>
          <p:cNvPicPr>
            <a:picLocks noChangeAspect="1"/>
          </p:cNvPicPr>
          <p:nvPr/>
        </p:nvPicPr>
        <p:blipFill rotWithShape="1">
          <a:blip r:embed="rId14"/>
          <a:srcRect l="15457" t="33140" r="31930" b="14247"/>
          <a:stretch>
            <a:fillRect/>
          </a:stretch>
        </p:blipFill>
        <p:spPr>
          <a:xfrm>
            <a:off x="2249868" y="2349253"/>
            <a:ext cx="592556" cy="592556"/>
          </a:xfrm>
          <a:prstGeom prst="ellipse">
            <a:avLst/>
          </a:prstGeom>
        </p:spPr>
      </p:pic>
      <p:pic>
        <p:nvPicPr>
          <p:cNvPr id="70" name="Bildobjekt 69" descr="En bild som visar inomhus, dator, innertak, datorskärm&#10;&#10;AI-genererat innehåll kan vara felaktigt.">
            <a:extLst>
              <a:ext uri="{FF2B5EF4-FFF2-40B4-BE49-F238E27FC236}">
                <a16:creationId xmlns:a16="http://schemas.microsoft.com/office/drawing/2014/main" id="{045EEC0E-42A4-1329-92B7-5D7F941FFE60}"/>
              </a:ext>
            </a:extLst>
          </p:cNvPr>
          <p:cNvPicPr>
            <a:picLocks noChangeAspect="1"/>
          </p:cNvPicPr>
          <p:nvPr/>
        </p:nvPicPr>
        <p:blipFill rotWithShape="1">
          <a:blip r:embed="rId15"/>
          <a:srcRect l="16379" t="6346" r="16507" b="26540"/>
          <a:stretch>
            <a:fillRect/>
          </a:stretch>
        </p:blipFill>
        <p:spPr>
          <a:xfrm>
            <a:off x="1142750" y="3317557"/>
            <a:ext cx="585129" cy="585129"/>
          </a:xfrm>
          <a:prstGeom prst="ellipse">
            <a:avLst/>
          </a:prstGeom>
        </p:spPr>
      </p:pic>
      <p:pic>
        <p:nvPicPr>
          <p:cNvPr id="71" name="Bildobjekt 70" descr="En bild som visar stål, Aluminium, byggnad, metall&#10;&#10;AI-genererat innehåll kan vara felaktigt.">
            <a:extLst>
              <a:ext uri="{FF2B5EF4-FFF2-40B4-BE49-F238E27FC236}">
                <a16:creationId xmlns:a16="http://schemas.microsoft.com/office/drawing/2014/main" id="{5B85684C-2D91-04EC-C773-A00D2D6FFEAA}"/>
              </a:ext>
            </a:extLst>
          </p:cNvPr>
          <p:cNvPicPr>
            <a:picLocks noChangeAspect="1"/>
          </p:cNvPicPr>
          <p:nvPr/>
        </p:nvPicPr>
        <p:blipFill rotWithShape="1">
          <a:blip r:embed="rId16"/>
          <a:srcRect l="18078" t="18078" r="18078" b="18078"/>
          <a:stretch>
            <a:fillRect/>
          </a:stretch>
        </p:blipFill>
        <p:spPr>
          <a:xfrm>
            <a:off x="1132978" y="4279252"/>
            <a:ext cx="584504" cy="584504"/>
          </a:xfrm>
          <a:prstGeom prst="ellipse">
            <a:avLst/>
          </a:prstGeom>
        </p:spPr>
      </p:pic>
      <p:pic>
        <p:nvPicPr>
          <p:cNvPr id="72" name="Bildobjekt 71" descr="En bild som visar moln, himmel, utomhus, Strömledningsstation&#10;&#10;AI-genererat innehåll kan vara felaktigt.">
            <a:extLst>
              <a:ext uri="{FF2B5EF4-FFF2-40B4-BE49-F238E27FC236}">
                <a16:creationId xmlns:a16="http://schemas.microsoft.com/office/drawing/2014/main" id="{C9545FCB-F07B-6DFD-0149-F0BE70D7CFB4}"/>
              </a:ext>
            </a:extLst>
          </p:cNvPr>
          <p:cNvPicPr>
            <a:picLocks noChangeAspect="1"/>
          </p:cNvPicPr>
          <p:nvPr/>
        </p:nvPicPr>
        <p:blipFill rotWithShape="1">
          <a:blip r:embed="rId17"/>
          <a:srcRect l="24601" t="46253" r="19095" b="2557"/>
          <a:stretch>
            <a:fillRect/>
          </a:stretch>
        </p:blipFill>
        <p:spPr>
          <a:xfrm>
            <a:off x="2235859" y="4262703"/>
            <a:ext cx="594367" cy="594367"/>
          </a:xfrm>
          <a:prstGeom prst="ellipse">
            <a:avLst/>
          </a:prstGeom>
        </p:spPr>
      </p:pic>
      <p:pic>
        <p:nvPicPr>
          <p:cNvPr id="73" name="Bildobjekt 72" descr="En bild som visar himmel, stadsbild, stadssiluett, moln&#10;&#10;AI-genererat innehåll kan vara felaktigt.">
            <a:extLst>
              <a:ext uri="{FF2B5EF4-FFF2-40B4-BE49-F238E27FC236}">
                <a16:creationId xmlns:a16="http://schemas.microsoft.com/office/drawing/2014/main" id="{444E3C88-FA32-A8DB-40C0-A298A0303FE0}"/>
              </a:ext>
            </a:extLst>
          </p:cNvPr>
          <p:cNvPicPr>
            <a:picLocks noChangeAspect="1"/>
          </p:cNvPicPr>
          <p:nvPr/>
        </p:nvPicPr>
        <p:blipFill rotWithShape="1">
          <a:blip r:embed="rId18"/>
          <a:srcRect/>
          <a:stretch>
            <a:fillRect/>
          </a:stretch>
        </p:blipFill>
        <p:spPr>
          <a:xfrm>
            <a:off x="1694233" y="5255253"/>
            <a:ext cx="590830" cy="590830"/>
          </a:xfrm>
          <a:prstGeom prst="ellipse">
            <a:avLst/>
          </a:prstGeom>
        </p:spPr>
      </p:pic>
      <p:pic>
        <p:nvPicPr>
          <p:cNvPr id="79" name="Bildobjekt 78" descr="En bild som visar eld, hetta, natur, skogsbrand&#10;&#10;AI-genererat innehåll kan vara felaktigt.">
            <a:extLst>
              <a:ext uri="{FF2B5EF4-FFF2-40B4-BE49-F238E27FC236}">
                <a16:creationId xmlns:a16="http://schemas.microsoft.com/office/drawing/2014/main" id="{7B99449E-6055-C29A-7AF7-C29FB6891E13}"/>
              </a:ext>
            </a:extLst>
          </p:cNvPr>
          <p:cNvPicPr>
            <a:picLocks noChangeAspect="1"/>
          </p:cNvPicPr>
          <p:nvPr/>
        </p:nvPicPr>
        <p:blipFill>
          <a:blip r:embed="rId19"/>
          <a:stretch>
            <a:fillRect/>
          </a:stretch>
        </p:blipFill>
        <p:spPr>
          <a:xfrm>
            <a:off x="6609165" y="4427693"/>
            <a:ext cx="1605735" cy="622746"/>
          </a:xfrm>
          <a:prstGeom prst="rect">
            <a:avLst/>
          </a:prstGeom>
        </p:spPr>
      </p:pic>
      <p:pic>
        <p:nvPicPr>
          <p:cNvPr id="82" name="Bildobjekt 81" descr="En bild som visar text, inomhus, skärm, ask&#10;&#10;AI-genererat innehåll kan vara felaktigt.">
            <a:extLst>
              <a:ext uri="{FF2B5EF4-FFF2-40B4-BE49-F238E27FC236}">
                <a16:creationId xmlns:a16="http://schemas.microsoft.com/office/drawing/2014/main" id="{656D8743-27EC-27C0-D958-44805CDA804B}"/>
              </a:ext>
            </a:extLst>
          </p:cNvPr>
          <p:cNvPicPr>
            <a:picLocks noChangeAspect="1"/>
          </p:cNvPicPr>
          <p:nvPr/>
        </p:nvPicPr>
        <p:blipFill>
          <a:blip r:embed="rId20"/>
          <a:stretch>
            <a:fillRect/>
          </a:stretch>
        </p:blipFill>
        <p:spPr>
          <a:xfrm>
            <a:off x="6599863" y="2679917"/>
            <a:ext cx="1578312" cy="614989"/>
          </a:xfrm>
          <a:prstGeom prst="rect">
            <a:avLst/>
          </a:prstGeom>
        </p:spPr>
      </p:pic>
      <p:pic>
        <p:nvPicPr>
          <p:cNvPr id="86" name="Bildobjekt 85" descr="En bild som visar Skärmenhet, multimedia, Elektronisk enhet, video&#10;&#10;AI-genererat innehåll kan vara felaktigt.">
            <a:extLst>
              <a:ext uri="{FF2B5EF4-FFF2-40B4-BE49-F238E27FC236}">
                <a16:creationId xmlns:a16="http://schemas.microsoft.com/office/drawing/2014/main" id="{8498E3CF-494A-F518-F765-5EEC99D8BB79}"/>
              </a:ext>
            </a:extLst>
          </p:cNvPr>
          <p:cNvPicPr>
            <a:picLocks noChangeAspect="1"/>
          </p:cNvPicPr>
          <p:nvPr/>
        </p:nvPicPr>
        <p:blipFill>
          <a:blip r:embed="rId21"/>
          <a:stretch>
            <a:fillRect/>
          </a:stretch>
        </p:blipFill>
        <p:spPr>
          <a:xfrm>
            <a:off x="9156964" y="4418256"/>
            <a:ext cx="1599371" cy="625234"/>
          </a:xfrm>
          <a:prstGeom prst="rect">
            <a:avLst/>
          </a:prstGeom>
        </p:spPr>
      </p:pic>
      <p:pic>
        <p:nvPicPr>
          <p:cNvPr id="89" name="Bildobjekt 88" descr="En bild som visar himmel, utomhus, mark&#10;&#10;AI-genererat innehåll kan vara felaktigt.">
            <a:extLst>
              <a:ext uri="{FF2B5EF4-FFF2-40B4-BE49-F238E27FC236}">
                <a16:creationId xmlns:a16="http://schemas.microsoft.com/office/drawing/2014/main" id="{EBE291C8-C8EB-F515-D9C2-259167BCD077}"/>
              </a:ext>
            </a:extLst>
          </p:cNvPr>
          <p:cNvPicPr>
            <a:picLocks noChangeAspect="1"/>
          </p:cNvPicPr>
          <p:nvPr/>
        </p:nvPicPr>
        <p:blipFill>
          <a:blip r:embed="rId22"/>
          <a:stretch>
            <a:fillRect/>
          </a:stretch>
        </p:blipFill>
        <p:spPr>
          <a:xfrm>
            <a:off x="9162118" y="2659991"/>
            <a:ext cx="1589061" cy="634915"/>
          </a:xfrm>
          <a:prstGeom prst="rect">
            <a:avLst/>
          </a:prstGeom>
        </p:spPr>
      </p:pic>
    </p:spTree>
    <p:extLst>
      <p:ext uri="{BB962C8B-B14F-4D97-AF65-F5344CB8AC3E}">
        <p14:creationId xmlns:p14="http://schemas.microsoft.com/office/powerpoint/2010/main" val="2394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7B42E-2B46-39AB-0614-F45784AB2538}"/>
            </a:ext>
          </a:extLst>
        </p:cNvPr>
        <p:cNvGrpSpPr/>
        <p:nvPr/>
      </p:nvGrpSpPr>
      <p:grpSpPr>
        <a:xfrm>
          <a:off x="0" y="0"/>
          <a:ext cx="0" cy="0"/>
          <a:chOff x="0" y="0"/>
          <a:chExt cx="0" cy="0"/>
        </a:xfrm>
      </p:grpSpPr>
      <p:pic>
        <p:nvPicPr>
          <p:cNvPr id="13" name="Picture 12" descr="A person standing next to a large white antenna&#10;&#10;AI-generated content may be incorrect.">
            <a:extLst>
              <a:ext uri="{FF2B5EF4-FFF2-40B4-BE49-F238E27FC236}">
                <a16:creationId xmlns:a16="http://schemas.microsoft.com/office/drawing/2014/main" id="{E1356D06-8886-2422-4973-12E1CAED4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175475" y="857250"/>
            <a:ext cx="6858000" cy="5143500"/>
          </a:xfrm>
          <a:prstGeom prst="rect">
            <a:avLst/>
          </a:prstGeom>
        </p:spPr>
      </p:pic>
      <p:sp>
        <p:nvSpPr>
          <p:cNvPr id="4" name="TextBox 3">
            <a:extLst>
              <a:ext uri="{FF2B5EF4-FFF2-40B4-BE49-F238E27FC236}">
                <a16:creationId xmlns:a16="http://schemas.microsoft.com/office/drawing/2014/main" id="{0583E573-0F00-A2DA-F44B-2688463073E3}"/>
              </a:ext>
            </a:extLst>
          </p:cNvPr>
          <p:cNvSpPr txBox="1"/>
          <p:nvPr/>
        </p:nvSpPr>
        <p:spPr>
          <a:xfrm>
            <a:off x="15774" y="-231"/>
            <a:ext cx="12176226" cy="144655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ptos" panose="02110004020202020204"/>
                <a:ea typeface="+mn-ea"/>
                <a:cs typeface="+mn-cs"/>
              </a:rPr>
              <a:t>SPFRX123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1338DD75-C2A8-1281-ED8F-A5BEB66D1CF4}"/>
              </a:ext>
            </a:extLst>
          </p:cNvPr>
          <p:cNvSpPr txBox="1"/>
          <p:nvPr/>
        </p:nvSpPr>
        <p:spPr>
          <a:xfrm>
            <a:off x="15775" y="1205705"/>
            <a:ext cx="7016950" cy="5134034"/>
          </a:xfrm>
          <a:prstGeom prst="rect">
            <a:avLst/>
          </a:prstGeom>
          <a:noFill/>
        </p:spPr>
        <p:txBody>
          <a:bodyPr wrap="square">
            <a:spAutoFit/>
          </a:bodyPr>
          <a:lstStyle/>
          <a:p>
            <a:pPr marL="171450" indent="-171450">
              <a:lnSpc>
                <a:spcPts val="2200"/>
              </a:lnSpc>
              <a:spcAft>
                <a:spcPts val="1200"/>
              </a:spcAft>
              <a:buFont typeface="Arial" panose="020B0604020202020204" pitchFamily="34" charset="0"/>
              <a:buChar char="•"/>
            </a:pPr>
            <a:r>
              <a:rPr lang="en-GB" sz="2400" dirty="0"/>
              <a:t>Relation started through Chalmers in ~2017 with design of RXS123 (digitizer subsystem)</a:t>
            </a:r>
          </a:p>
          <a:p>
            <a:pPr marL="171450" indent="-171450">
              <a:lnSpc>
                <a:spcPts val="2200"/>
              </a:lnSpc>
              <a:spcAft>
                <a:spcPts val="1200"/>
              </a:spcAft>
              <a:buFont typeface="Arial" panose="020B0604020202020204" pitchFamily="34" charset="0"/>
              <a:buChar char="•"/>
            </a:pPr>
            <a:endParaRPr lang="en-GB" sz="2400" dirty="0"/>
          </a:p>
          <a:p>
            <a:pPr marL="171450" indent="-171450">
              <a:lnSpc>
                <a:spcPts val="2200"/>
              </a:lnSpc>
              <a:spcAft>
                <a:spcPts val="1200"/>
              </a:spcAft>
              <a:buFont typeface="Arial" panose="020B0604020202020204" pitchFamily="34" charset="0"/>
              <a:buChar char="•"/>
            </a:pPr>
            <a:r>
              <a:rPr lang="en-GB" sz="2400" dirty="0"/>
              <a:t>Mid-2023, </a:t>
            </a:r>
            <a:r>
              <a:rPr lang="en-GB" sz="2400" dirty="0" err="1"/>
              <a:t>Qamcom</a:t>
            </a:r>
            <a:r>
              <a:rPr lang="en-GB" sz="2400" dirty="0"/>
              <a:t> was awarded responsibility for final design, industrialization, and delivery of SPFRx123</a:t>
            </a:r>
          </a:p>
          <a:p>
            <a:pPr marL="171450" indent="-171450">
              <a:lnSpc>
                <a:spcPts val="2200"/>
              </a:lnSpc>
              <a:spcAft>
                <a:spcPts val="1200"/>
              </a:spcAft>
              <a:buFont typeface="Arial" panose="020B0604020202020204" pitchFamily="34" charset="0"/>
              <a:buChar char="•"/>
            </a:pPr>
            <a:endParaRPr lang="en-GB" sz="2400" dirty="0"/>
          </a:p>
          <a:p>
            <a:pPr marL="171450" indent="-171450">
              <a:lnSpc>
                <a:spcPts val="2200"/>
              </a:lnSpc>
              <a:spcAft>
                <a:spcPts val="1200"/>
              </a:spcAft>
              <a:buFont typeface="Arial" panose="020B0604020202020204" pitchFamily="34" charset="0"/>
              <a:buChar char="•"/>
            </a:pPr>
            <a:r>
              <a:rPr lang="en-GB" sz="2400" dirty="0"/>
              <a:t>April 2025 new contract to build alternative synchronization solution</a:t>
            </a:r>
          </a:p>
          <a:p>
            <a:pPr marL="171450" indent="-171450">
              <a:lnSpc>
                <a:spcPts val="2200"/>
              </a:lnSpc>
              <a:spcAft>
                <a:spcPts val="1200"/>
              </a:spcAft>
              <a:buFont typeface="Arial" panose="020B0604020202020204" pitchFamily="34" charset="0"/>
              <a:buChar char="•"/>
            </a:pPr>
            <a:endParaRPr lang="en-GB" sz="2400" dirty="0"/>
          </a:p>
          <a:p>
            <a:pPr marL="171450" indent="-171450">
              <a:lnSpc>
                <a:spcPts val="2200"/>
              </a:lnSpc>
              <a:spcAft>
                <a:spcPts val="1200"/>
              </a:spcAft>
              <a:buFont typeface="Arial" panose="020B0604020202020204" pitchFamily="34" charset="0"/>
              <a:buChar char="•"/>
            </a:pPr>
            <a:r>
              <a:rPr lang="en-GB" sz="2400" dirty="0"/>
              <a:t>Current plan – delivery of industrialized units starting May 2026, including original and new clock solution</a:t>
            </a:r>
          </a:p>
          <a:p>
            <a:pPr marL="171450" indent="-171450">
              <a:lnSpc>
                <a:spcPts val="2200"/>
              </a:lnSpc>
              <a:spcAft>
                <a:spcPts val="12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74631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9D770-A061-2EB2-41D5-3710F482BD78}"/>
            </a:ext>
          </a:extLst>
        </p:cNvPr>
        <p:cNvGrpSpPr/>
        <p:nvPr/>
      </p:nvGrpSpPr>
      <p:grpSpPr>
        <a:xfrm>
          <a:off x="0" y="0"/>
          <a:ext cx="0" cy="0"/>
          <a:chOff x="0" y="0"/>
          <a:chExt cx="0" cy="0"/>
        </a:xfrm>
      </p:grpSpPr>
      <p:pic>
        <p:nvPicPr>
          <p:cNvPr id="14" name="Picture 13" descr="A metal box with wires and wires&#10;&#10;AI-generated content may be incorrect.">
            <a:extLst>
              <a:ext uri="{FF2B5EF4-FFF2-40B4-BE49-F238E27FC236}">
                <a16:creationId xmlns:a16="http://schemas.microsoft.com/office/drawing/2014/main" id="{947C355C-DA3D-64CC-7295-1B276D6CB0C5}"/>
              </a:ext>
            </a:extLst>
          </p:cNvPr>
          <p:cNvPicPr>
            <a:picLocks noChangeAspect="1"/>
          </p:cNvPicPr>
          <p:nvPr/>
        </p:nvPicPr>
        <p:blipFill>
          <a:blip r:embed="rId3">
            <a:extLst>
              <a:ext uri="{28A0092B-C50C-407E-A947-70E740481C1C}">
                <a14:useLocalDpi xmlns:a14="http://schemas.microsoft.com/office/drawing/2010/main" val="0"/>
              </a:ext>
            </a:extLst>
          </a:blip>
          <a:srcRect l="6457" t="2716" r="8765" b="3826"/>
          <a:stretch>
            <a:fillRect/>
          </a:stretch>
        </p:blipFill>
        <p:spPr>
          <a:xfrm>
            <a:off x="4391414" y="1280160"/>
            <a:ext cx="3794760" cy="5577840"/>
          </a:xfrm>
          <a:prstGeom prst="rect">
            <a:avLst/>
          </a:prstGeom>
        </p:spPr>
      </p:pic>
      <p:pic>
        <p:nvPicPr>
          <p:cNvPr id="7" name="Picture 6" descr="A metal box with wires and wires&#10;&#10;AI-generated content may be incorrect.">
            <a:extLst>
              <a:ext uri="{FF2B5EF4-FFF2-40B4-BE49-F238E27FC236}">
                <a16:creationId xmlns:a16="http://schemas.microsoft.com/office/drawing/2014/main" id="{66F33BE3-5708-C76E-A60E-86AAF4292A8E}"/>
              </a:ext>
            </a:extLst>
          </p:cNvPr>
          <p:cNvPicPr>
            <a:picLocks noChangeAspect="1"/>
          </p:cNvPicPr>
          <p:nvPr/>
        </p:nvPicPr>
        <p:blipFill>
          <a:blip r:embed="rId4">
            <a:extLst>
              <a:ext uri="{28A0092B-C50C-407E-A947-70E740481C1C}">
                <a14:useLocalDpi xmlns:a14="http://schemas.microsoft.com/office/drawing/2010/main" val="0"/>
              </a:ext>
            </a:extLst>
          </a:blip>
          <a:srcRect l="3540" t="3480" r="3195"/>
          <a:stretch>
            <a:fillRect/>
          </a:stretch>
        </p:blipFill>
        <p:spPr>
          <a:xfrm>
            <a:off x="8145780" y="1283517"/>
            <a:ext cx="4039869" cy="5574483"/>
          </a:xfrm>
          <a:prstGeom prst="rect">
            <a:avLst/>
          </a:prstGeom>
        </p:spPr>
      </p:pic>
      <p:sp>
        <p:nvSpPr>
          <p:cNvPr id="4" name="TextBox 3">
            <a:extLst>
              <a:ext uri="{FF2B5EF4-FFF2-40B4-BE49-F238E27FC236}">
                <a16:creationId xmlns:a16="http://schemas.microsoft.com/office/drawing/2014/main" id="{6F2F7786-FFEB-CCCF-0C30-B204D73E8617}"/>
              </a:ext>
            </a:extLst>
          </p:cNvPr>
          <p:cNvSpPr txBox="1"/>
          <p:nvPr/>
        </p:nvSpPr>
        <p:spPr>
          <a:xfrm>
            <a:off x="15774" y="-231"/>
            <a:ext cx="12176226" cy="144655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ptos" panose="02110004020202020204"/>
                <a:ea typeface="+mn-ea"/>
                <a:cs typeface="+mn-cs"/>
              </a:rPr>
              <a:t>RXS123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727A39BC-C636-225F-13B9-F65BF30C9226}"/>
              </a:ext>
            </a:extLst>
          </p:cNvPr>
          <p:cNvSpPr txBox="1"/>
          <p:nvPr/>
        </p:nvSpPr>
        <p:spPr>
          <a:xfrm>
            <a:off x="73702" y="2499420"/>
            <a:ext cx="4317712" cy="2062103"/>
          </a:xfrm>
          <a:prstGeom prst="rect">
            <a:avLst/>
          </a:prstGeom>
          <a:noFill/>
        </p:spPr>
        <p:txBody>
          <a:bodyPr wrap="square" rtlCol="0">
            <a:spAutoFit/>
          </a:bodyPr>
          <a:lstStyle/>
          <a:p>
            <a:r>
              <a:rPr lang="en-GB" sz="3200" dirty="0"/>
              <a:t>Receiver</a:t>
            </a:r>
          </a:p>
          <a:p>
            <a:pPr marL="285750" indent="-285750">
              <a:buFont typeface="Arial" panose="020B0604020202020204" pitchFamily="34" charset="0"/>
              <a:buChar char="•"/>
            </a:pPr>
            <a:r>
              <a:rPr lang="en-GB" sz="2400" dirty="0"/>
              <a:t>Bands 1 and 2, </a:t>
            </a:r>
          </a:p>
          <a:p>
            <a:pPr marL="285750" indent="-285750">
              <a:buFont typeface="Arial" panose="020B0604020202020204" pitchFamily="34" charset="0"/>
              <a:buChar char="•"/>
            </a:pPr>
            <a:r>
              <a:rPr lang="en-GB" sz="2400" dirty="0"/>
              <a:t>Band 3 has been removed</a:t>
            </a:r>
          </a:p>
          <a:p>
            <a:pPr marL="285750" indent="-285750">
              <a:buFont typeface="Arial" panose="020B0604020202020204" pitchFamily="34" charset="0"/>
              <a:buChar char="•"/>
            </a:pPr>
            <a:r>
              <a:rPr lang="en-GB" sz="2400" dirty="0"/>
              <a:t>Signal condition</a:t>
            </a:r>
          </a:p>
          <a:p>
            <a:pPr marL="285750" indent="-285750">
              <a:buFont typeface="Arial" panose="020B0604020202020204" pitchFamily="34" charset="0"/>
              <a:buChar char="•"/>
            </a:pPr>
            <a:r>
              <a:rPr lang="en-GB" sz="2400" dirty="0"/>
              <a:t>Digitalization</a:t>
            </a:r>
            <a:endParaRPr lang="en-SE" sz="2400" dirty="0"/>
          </a:p>
        </p:txBody>
      </p:sp>
    </p:spTree>
    <p:extLst>
      <p:ext uri="{BB962C8B-B14F-4D97-AF65-F5344CB8AC3E}">
        <p14:creationId xmlns:p14="http://schemas.microsoft.com/office/powerpoint/2010/main" val="188011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214B-993E-262D-D2C6-27B8B67BDE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CA83ED-CC5E-18F4-E009-EED91D1797BF}"/>
              </a:ext>
            </a:extLst>
          </p:cNvPr>
          <p:cNvPicPr>
            <a:picLocks noChangeAspect="1"/>
          </p:cNvPicPr>
          <p:nvPr/>
        </p:nvPicPr>
        <p:blipFill>
          <a:blip r:embed="rId3">
            <a:extLst>
              <a:ext uri="{28A0092B-C50C-407E-A947-70E740481C1C}">
                <a14:useLocalDpi xmlns:a14="http://schemas.microsoft.com/office/drawing/2010/main" val="0"/>
              </a:ext>
            </a:extLst>
          </a:blip>
          <a:srcRect t="11467" b="5901"/>
          <a:stretch>
            <a:fillRect/>
          </a:stretch>
        </p:blipFill>
        <p:spPr>
          <a:xfrm>
            <a:off x="6644722" y="763615"/>
            <a:ext cx="5531504" cy="6094385"/>
          </a:xfrm>
          <a:prstGeom prst="rect">
            <a:avLst/>
          </a:prstGeom>
        </p:spPr>
      </p:pic>
      <p:sp>
        <p:nvSpPr>
          <p:cNvPr id="4" name="TextBox 3">
            <a:extLst>
              <a:ext uri="{FF2B5EF4-FFF2-40B4-BE49-F238E27FC236}">
                <a16:creationId xmlns:a16="http://schemas.microsoft.com/office/drawing/2014/main" id="{81DE464F-9BCC-E32B-F7D5-1C0F7DA29653}"/>
              </a:ext>
            </a:extLst>
          </p:cNvPr>
          <p:cNvSpPr txBox="1"/>
          <p:nvPr/>
        </p:nvSpPr>
        <p:spPr>
          <a:xfrm>
            <a:off x="15774" y="-231"/>
            <a:ext cx="12176226" cy="144655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Aptos" panose="02110004020202020204"/>
                <a:ea typeface="+mn-ea"/>
                <a:cs typeface="+mn-cs"/>
              </a:rPr>
              <a:t>RXPU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C657C929-61D3-32D7-7D05-AC5F460B2CF6}"/>
              </a:ext>
            </a:extLst>
          </p:cNvPr>
          <p:cNvSpPr txBox="1"/>
          <p:nvPr/>
        </p:nvSpPr>
        <p:spPr>
          <a:xfrm>
            <a:off x="136317" y="1188588"/>
            <a:ext cx="6372088" cy="2862322"/>
          </a:xfrm>
          <a:prstGeom prst="rect">
            <a:avLst/>
          </a:prstGeom>
          <a:noFill/>
        </p:spPr>
        <p:txBody>
          <a:bodyPr wrap="square" rtlCol="0">
            <a:spAutoFit/>
          </a:bodyPr>
          <a:lstStyle/>
          <a:p>
            <a:r>
              <a:rPr lang="en-GB" sz="3200" dirty="0"/>
              <a:t>Receiver Pedestal Unit</a:t>
            </a:r>
          </a:p>
          <a:p>
            <a:pPr marL="457200" indent="-457200">
              <a:buFont typeface="Arial" panose="020B0604020202020204" pitchFamily="34" charset="0"/>
              <a:buChar char="•"/>
            </a:pPr>
            <a:r>
              <a:rPr lang="en-GB" sz="2400" dirty="0"/>
              <a:t>Receives data streams from RXS123 and RXS45</a:t>
            </a:r>
          </a:p>
          <a:p>
            <a:pPr marL="457200" indent="-457200">
              <a:buFont typeface="Arial" panose="020B0604020202020204" pitchFamily="34" charset="0"/>
              <a:buChar char="•"/>
            </a:pPr>
            <a:r>
              <a:rPr lang="en-GB" sz="2400" dirty="0"/>
              <a:t>Writes data to Ethernet frames and send it to the CPF</a:t>
            </a:r>
          </a:p>
          <a:p>
            <a:pPr marL="457200" indent="-457200">
              <a:buFont typeface="Arial" panose="020B0604020202020204" pitchFamily="34" charset="0"/>
              <a:buChar char="•"/>
            </a:pPr>
            <a:endParaRPr lang="en-GB" sz="2000" dirty="0"/>
          </a:p>
          <a:p>
            <a:endParaRPr lang="en-GB" sz="3200" dirty="0"/>
          </a:p>
        </p:txBody>
      </p:sp>
      <p:pic>
        <p:nvPicPr>
          <p:cNvPr id="5" name="Picture 2">
            <a:extLst>
              <a:ext uri="{FF2B5EF4-FFF2-40B4-BE49-F238E27FC236}">
                <a16:creationId xmlns:a16="http://schemas.microsoft.com/office/drawing/2014/main" id="{5D1EDFD7-047B-F44A-03F9-5B33E40DC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3" t="21111" r="972" b="38333"/>
          <a:stretch>
            <a:fillRect/>
          </a:stretch>
        </p:blipFill>
        <p:spPr bwMode="auto">
          <a:xfrm>
            <a:off x="-1" y="4761471"/>
            <a:ext cx="6682094" cy="209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8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C3CE5-25AC-462F-6C40-A7A25A4453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6F229C-138D-FB3F-CCFF-9CF7D636DEA8}"/>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dirty="0">
                <a:solidFill>
                  <a:prstClr val="black"/>
                </a:solidFill>
              </a:rPr>
              <a:t>Alternative solution for synchronization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AutoShape 4">
            <a:extLst>
              <a:ext uri="{FF2B5EF4-FFF2-40B4-BE49-F238E27FC236}">
                <a16:creationId xmlns:a16="http://schemas.microsoft.com/office/drawing/2014/main" id="{7C353C05-30C3-E8AC-CE35-10A61C6FD3DF}"/>
              </a:ext>
            </a:extLst>
          </p:cNvPr>
          <p:cNvSpPr>
            <a:spLocks noChangeAspect="1" noChangeArrowheads="1"/>
          </p:cNvSpPr>
          <p:nvPr/>
        </p:nvSpPr>
        <p:spPr bwMode="auto">
          <a:xfrm>
            <a:off x="798969" y="1504949"/>
            <a:ext cx="9364686" cy="4881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E"/>
          </a:p>
        </p:txBody>
      </p:sp>
      <p:sp>
        <p:nvSpPr>
          <p:cNvPr id="3" name="TextBox 2">
            <a:extLst>
              <a:ext uri="{FF2B5EF4-FFF2-40B4-BE49-F238E27FC236}">
                <a16:creationId xmlns:a16="http://schemas.microsoft.com/office/drawing/2014/main" id="{624E44BB-70C2-C796-D14B-24D8E2AA1902}"/>
              </a:ext>
            </a:extLst>
          </p:cNvPr>
          <p:cNvSpPr txBox="1"/>
          <p:nvPr/>
        </p:nvSpPr>
        <p:spPr>
          <a:xfrm>
            <a:off x="267957" y="2025812"/>
            <a:ext cx="11656086" cy="2431435"/>
          </a:xfrm>
          <a:prstGeom prst="rect">
            <a:avLst/>
          </a:prstGeom>
          <a:noFill/>
        </p:spPr>
        <p:txBody>
          <a:bodyPr wrap="square" rtlCol="0">
            <a:spAutoFit/>
          </a:bodyPr>
          <a:lstStyle/>
          <a:p>
            <a:pPr algn="ctr"/>
            <a:r>
              <a:rPr lang="en-GB" sz="2000" b="1" dirty="0"/>
              <a:t>Sampling frequency generation turns out to be in the critical path of the SKA-Mid installation.</a:t>
            </a:r>
          </a:p>
          <a:p>
            <a:pPr algn="ctr"/>
            <a:endParaRPr lang="en-GB" sz="2000" b="1" dirty="0"/>
          </a:p>
          <a:p>
            <a:pPr algn="ctr"/>
            <a:r>
              <a:rPr lang="en-GB" sz="2000" b="1" dirty="0" err="1"/>
              <a:t>Qamcom</a:t>
            </a:r>
            <a:r>
              <a:rPr lang="en-GB" sz="2000" b="1" dirty="0"/>
              <a:t> was asked during the Spring 2025 to produce a temporal solution to be used for the first 20-30 Dishes. Solution should be good enough for scientific data.</a:t>
            </a:r>
          </a:p>
          <a:p>
            <a:pPr algn="ctr"/>
            <a:endParaRPr lang="en-GB" sz="2000" b="1" dirty="0"/>
          </a:p>
          <a:p>
            <a:pPr algn="ctr"/>
            <a:r>
              <a:rPr lang="en-GB" sz="2000" b="1" dirty="0"/>
              <a:t>We took the challenge. </a:t>
            </a:r>
          </a:p>
          <a:p>
            <a:pPr algn="ctr"/>
            <a:endParaRPr lang="en-GB" sz="1600" b="1" dirty="0"/>
          </a:p>
          <a:p>
            <a:pPr algn="ctr"/>
            <a:endParaRPr lang="en-GB" sz="1600" b="1" dirty="0"/>
          </a:p>
        </p:txBody>
      </p:sp>
    </p:spTree>
    <p:extLst>
      <p:ext uri="{BB962C8B-B14F-4D97-AF65-F5344CB8AC3E}">
        <p14:creationId xmlns:p14="http://schemas.microsoft.com/office/powerpoint/2010/main" val="135818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B2199-5009-4C44-A791-782C0A23EA4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7B4ABD-1726-AE0D-D930-695452205A73}"/>
              </a:ext>
            </a:extLst>
          </p:cNvPr>
          <p:cNvSpPr txBox="1"/>
          <p:nvPr/>
        </p:nvSpPr>
        <p:spPr>
          <a:xfrm>
            <a:off x="0" y="0"/>
            <a:ext cx="12192000" cy="1569660"/>
          </a:xfrm>
          <a:prstGeom prst="rect">
            <a:avLst/>
          </a:prstGeom>
          <a:gradFill flip="none" rotWithShape="1">
            <a:gsLst>
              <a:gs pos="0">
                <a:schemeClr val="tx2">
                  <a:lumMod val="50000"/>
                  <a:lumOff val="50000"/>
                </a:schemeClr>
              </a:gs>
              <a:gs pos="100000">
                <a:schemeClr val="bg1">
                  <a:alpha val="0"/>
                </a:schemeClr>
              </a:gs>
            </a:gsLst>
            <a:lin ang="5400000" scaled="0"/>
            <a:tileRect/>
          </a:gradFill>
        </p:spPr>
        <p:txBody>
          <a:bodyPr wrap="square" rtlCol="0">
            <a:spAutoFit/>
          </a:bodyPr>
          <a:lstStyle>
            <a:defPPr>
              <a:defRPr lang="en-SE"/>
            </a:defPPr>
            <a:lvl1pPr algn="ctr">
              <a:defRPr sz="4800"/>
            </a:lvl1pPr>
          </a:lstStyle>
          <a:p>
            <a:pPr lvl="0">
              <a:defRPr/>
            </a:pPr>
            <a:r>
              <a:rPr lang="en-GB" dirty="0">
                <a:solidFill>
                  <a:prstClr val="black"/>
                </a:solidFill>
              </a:rPr>
              <a:t>Alternative solution for synchronization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AutoShape 4">
            <a:extLst>
              <a:ext uri="{FF2B5EF4-FFF2-40B4-BE49-F238E27FC236}">
                <a16:creationId xmlns:a16="http://schemas.microsoft.com/office/drawing/2014/main" id="{B5C306F4-5B92-7502-937D-85071EC962A9}"/>
              </a:ext>
            </a:extLst>
          </p:cNvPr>
          <p:cNvSpPr>
            <a:spLocks noChangeAspect="1" noChangeArrowheads="1"/>
          </p:cNvSpPr>
          <p:nvPr/>
        </p:nvSpPr>
        <p:spPr bwMode="auto">
          <a:xfrm>
            <a:off x="798969" y="1504949"/>
            <a:ext cx="9364686" cy="4881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E"/>
          </a:p>
        </p:txBody>
      </p:sp>
      <p:sp>
        <p:nvSpPr>
          <p:cNvPr id="3" name="TextBox 2">
            <a:extLst>
              <a:ext uri="{FF2B5EF4-FFF2-40B4-BE49-F238E27FC236}">
                <a16:creationId xmlns:a16="http://schemas.microsoft.com/office/drawing/2014/main" id="{C5C57F43-FDD3-9D3C-C485-9D7D56778F7E}"/>
              </a:ext>
            </a:extLst>
          </p:cNvPr>
          <p:cNvSpPr txBox="1"/>
          <p:nvPr/>
        </p:nvSpPr>
        <p:spPr>
          <a:xfrm>
            <a:off x="203682" y="1013401"/>
            <a:ext cx="11656086" cy="4708981"/>
          </a:xfrm>
          <a:prstGeom prst="rect">
            <a:avLst/>
          </a:prstGeom>
          <a:noFill/>
        </p:spPr>
        <p:txBody>
          <a:bodyPr wrap="square" rtlCol="0">
            <a:spAutoFit/>
          </a:bodyPr>
          <a:lstStyle/>
          <a:p>
            <a:pPr algn="ctr"/>
            <a:r>
              <a:rPr lang="en-GB" sz="2400" b="1" dirty="0"/>
              <a:t>RXS.WR</a:t>
            </a:r>
            <a:endParaRPr lang="en-GB" sz="1600" b="1" dirty="0"/>
          </a:p>
          <a:p>
            <a:r>
              <a:rPr lang="en-GB" sz="1600" b="1" dirty="0"/>
              <a:t>Frequency reference:</a:t>
            </a:r>
          </a:p>
          <a:p>
            <a:pPr marL="800100" lvl="1" indent="-342900">
              <a:buFont typeface="Arial" panose="020B0604020202020204" pitchFamily="34" charset="0"/>
              <a:buChar char="•"/>
            </a:pPr>
            <a:r>
              <a:rPr lang="en-GB" sz="1600" dirty="0"/>
              <a:t>Selected solution is to use already available </a:t>
            </a:r>
            <a:r>
              <a:rPr lang="en-GB" sz="1600" b="1" dirty="0"/>
              <a:t>White Rabbit </a:t>
            </a:r>
            <a:r>
              <a:rPr lang="en-GB" sz="1600" dirty="0"/>
              <a:t>synchronization network for the frequency and time reference</a:t>
            </a:r>
          </a:p>
          <a:p>
            <a:endParaRPr lang="en-US" sz="1600" b="1" dirty="0"/>
          </a:p>
          <a:p>
            <a:r>
              <a:rPr lang="en-US" sz="1600" b="1" dirty="0"/>
              <a:t>Deliver a 3.96GHz electrical signal to the clock synthesizer inside the RXS123</a:t>
            </a:r>
            <a:endParaRPr lang="en-US" sz="1600" dirty="0"/>
          </a:p>
          <a:p>
            <a:pPr marL="800100" lvl="1" indent="-342900">
              <a:buFont typeface="Arial" panose="020B0604020202020204" pitchFamily="34" charset="0"/>
              <a:buChar char="•"/>
            </a:pPr>
            <a:r>
              <a:rPr lang="en-GB" sz="1600" dirty="0"/>
              <a:t>RXS.WR has been designed to be replaceable with the SAT.RM with same functionalities</a:t>
            </a:r>
          </a:p>
          <a:p>
            <a:endParaRPr lang="en-GB" sz="1600" dirty="0"/>
          </a:p>
          <a:p>
            <a:r>
              <a:rPr lang="en-US" sz="1600" b="1" dirty="0"/>
              <a:t>The solution must ensure a sufficiently stable 3.96GHz signal (i.e. 3.96GHz + k*1800Hz, k= 1..2222) </a:t>
            </a:r>
          </a:p>
          <a:p>
            <a:pPr marL="800100" lvl="1" indent="-342900">
              <a:buFont typeface="Arial" panose="020B0604020202020204" pitchFamily="34" charset="0"/>
              <a:buChar char="•"/>
            </a:pPr>
            <a:r>
              <a:rPr lang="en-GB" sz="1600" dirty="0"/>
              <a:t>Selected PLL and CRO can produce required signals without frequency error.</a:t>
            </a:r>
          </a:p>
          <a:p>
            <a:endParaRPr lang="en-US" sz="1600" b="1" dirty="0"/>
          </a:p>
          <a:p>
            <a:r>
              <a:rPr lang="en-US" sz="1600" b="1" dirty="0"/>
              <a:t>That meets the RXS123 requirements (e.g. ENOB, sampler jitter noise, RFI/EMC etc.) and SAT’s 1% coherence loss requirement, with a target of achieving stability as close as possible to the SAT RM.</a:t>
            </a:r>
            <a:r>
              <a:rPr lang="en-US" sz="1600" dirty="0"/>
              <a:t> </a:t>
            </a:r>
          </a:p>
          <a:p>
            <a:pPr marL="742950" lvl="1" indent="-285750">
              <a:buFont typeface="Arial" panose="020B0604020202020204" pitchFamily="34" charset="0"/>
              <a:buChar char="•"/>
            </a:pPr>
            <a:r>
              <a:rPr lang="en-US" sz="1600" dirty="0"/>
              <a:t>Requirements are still under first verification tests </a:t>
            </a:r>
            <a:r>
              <a:rPr lang="en-GB" sz="1600" dirty="0"/>
              <a:t>but with high confident we can say that:</a:t>
            </a:r>
          </a:p>
          <a:p>
            <a:pPr marL="1200150" lvl="2" indent="-285750">
              <a:buFont typeface="Arial" panose="020B0604020202020204" pitchFamily="34" charset="0"/>
              <a:buChar char="•"/>
            </a:pPr>
            <a:r>
              <a:rPr lang="en-GB" sz="1600" dirty="0"/>
              <a:t>With RXS.WR installed the coherent loss is less than 1% for the bands 1 and 2 or close to 2 % for band 5</a:t>
            </a:r>
          </a:p>
          <a:p>
            <a:pPr marL="1200150" lvl="2" indent="-285750">
              <a:buFont typeface="Arial" panose="020B0604020202020204" pitchFamily="34" charset="0"/>
              <a:buChar char="•"/>
            </a:pPr>
            <a:r>
              <a:rPr lang="en-GB" sz="1600" dirty="0"/>
              <a:t>RFI emissions are comparable to present configuration</a:t>
            </a:r>
          </a:p>
          <a:p>
            <a:pPr marL="1200150" lvl="2" indent="-285750">
              <a:buFont typeface="Arial" panose="020B0604020202020204" pitchFamily="34" charset="0"/>
              <a:buChar char="•"/>
            </a:pPr>
            <a:endParaRPr lang="en-GB" sz="1600" dirty="0"/>
          </a:p>
          <a:p>
            <a:r>
              <a:rPr lang="en-GB" dirty="0"/>
              <a:t>First version of the RXS.WR modules are tested and second version is in production. We have been asked to deliver first two SPFRXS123 with the new clock solution at the end of the April for </a:t>
            </a:r>
            <a:r>
              <a:rPr lang="en-GB"/>
              <a:t>site testing.</a:t>
            </a:r>
            <a:endParaRPr lang="en-GB" dirty="0"/>
          </a:p>
        </p:txBody>
      </p:sp>
    </p:spTree>
    <p:extLst>
      <p:ext uri="{BB962C8B-B14F-4D97-AF65-F5344CB8AC3E}">
        <p14:creationId xmlns:p14="http://schemas.microsoft.com/office/powerpoint/2010/main" val="3755160367"/>
      </p:ext>
    </p:extLst>
  </p:cSld>
  <p:clrMapOvr>
    <a:masterClrMapping/>
  </p:clrMapOvr>
</p:sld>
</file>

<file path=ppt/theme/theme1.xml><?xml version="1.0" encoding="utf-8"?>
<a:theme xmlns:a="http://schemas.openxmlformats.org/drawingml/2006/main" name="Case templates">
  <a:themeElements>
    <a:clrScheme name="Qamcom RT Colors">
      <a:dk1>
        <a:srgbClr val="000000"/>
      </a:dk1>
      <a:lt1>
        <a:srgbClr val="FFFFFF"/>
      </a:lt1>
      <a:dk2>
        <a:srgbClr val="000000"/>
      </a:dk2>
      <a:lt2>
        <a:srgbClr val="FFFFFF"/>
      </a:lt2>
      <a:accent1>
        <a:srgbClr val="0005FF"/>
      </a:accent1>
      <a:accent2>
        <a:srgbClr val="4BF294"/>
      </a:accent2>
      <a:accent3>
        <a:srgbClr val="FFA600"/>
      </a:accent3>
      <a:accent4>
        <a:srgbClr val="FF0062"/>
      </a:accent4>
      <a:accent5>
        <a:srgbClr val="AB00B4"/>
      </a:accent5>
      <a:accent6>
        <a:srgbClr val="225371"/>
      </a:accent6>
      <a:hlink>
        <a:srgbClr val="FF00FF"/>
      </a:hlink>
      <a:folHlink>
        <a:srgbClr val="800080"/>
      </a:folHlink>
    </a:clrScheme>
    <a:fontScheme name="Qamcom RT - System font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3B598B21C1EE647A5F8414D5DF13850" ma:contentTypeVersion="18" ma:contentTypeDescription="Skapa ett nytt dokument." ma:contentTypeScope="" ma:versionID="d02beb1602a4793151ef0d5b358e80e7">
  <xsd:schema xmlns:xsd="http://www.w3.org/2001/XMLSchema" xmlns:xs="http://www.w3.org/2001/XMLSchema" xmlns:p="http://schemas.microsoft.com/office/2006/metadata/properties" xmlns:ns2="415660d2-fd98-4889-b598-cc3d08b87c04" xmlns:ns3="9532708e-e357-461c-b300-999ea8fc1d07" targetNamespace="http://schemas.microsoft.com/office/2006/metadata/properties" ma:root="true" ma:fieldsID="a24f5dbddba6ce03ff49bd0f34c7c508" ns2:_="" ns3:_="">
    <xsd:import namespace="415660d2-fd98-4889-b598-cc3d08b87c04"/>
    <xsd:import namespace="9532708e-e357-461c-b300-999ea8fc1d0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660d2-fd98-4889-b598-cc3d08b87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e0fe59b4-d67d-4332-ab02-4edaa719433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2708e-e357-461c-b300-999ea8fc1d07"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7e377eb9-9999-4a5d-8bae-41d35341b336}" ma:internalName="TaxCatchAll" ma:showField="CatchAllData" ma:web="9532708e-e357-461c-b300-999ea8fc1d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532708e-e357-461c-b300-999ea8fc1d07" xsi:nil="true"/>
    <lcf76f155ced4ddcb4097134ff3c332f xmlns="415660d2-fd98-4889-b598-cc3d08b87c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643DAD-18C0-4720-A125-9182AEBE8E15}">
  <ds:schemaRefs>
    <ds:schemaRef ds:uri="http://schemas.microsoft.com/sharepoint/v3/contenttype/forms"/>
  </ds:schemaRefs>
</ds:datastoreItem>
</file>

<file path=customXml/itemProps2.xml><?xml version="1.0" encoding="utf-8"?>
<ds:datastoreItem xmlns:ds="http://schemas.openxmlformats.org/officeDocument/2006/customXml" ds:itemID="{FBA1D960-8BDC-45CF-B4E4-849A1EF955DE}">
  <ds:schemaRefs>
    <ds:schemaRef ds:uri="415660d2-fd98-4889-b598-cc3d08b87c04"/>
    <ds:schemaRef ds:uri="9532708e-e357-461c-b300-999ea8fc1d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BED8DC-4302-41D8-AEAF-3BFC58FB41F4}">
  <ds:schemaRefs>
    <ds:schemaRef ds:uri="http://schemas.openxmlformats.org/package/2006/metadata/core-properties"/>
    <ds:schemaRef ds:uri="http://purl.org/dc/elements/1.1/"/>
    <ds:schemaRef ds:uri="9532708e-e357-461c-b300-999ea8fc1d07"/>
    <ds:schemaRef ds:uri="http://www.w3.org/XML/1998/namespace"/>
    <ds:schemaRef ds:uri="http://schemas.microsoft.com/office/2006/documentManagement/types"/>
    <ds:schemaRef ds:uri="415660d2-fd98-4889-b598-cc3d08b87c04"/>
    <ds:schemaRef ds:uri="http://schemas.microsoft.com/office/2006/metadata/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6001</TotalTime>
  <Words>1074</Words>
  <Application>Microsoft Office PowerPoint</Application>
  <PresentationFormat>Widescreen</PresentationFormat>
  <Paragraphs>168</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Aptos</vt:lpstr>
      <vt:lpstr>Aptos Display</vt:lpstr>
      <vt:lpstr>Arial</vt:lpstr>
      <vt:lpstr>Tw Cen MT</vt:lpstr>
      <vt:lpstr>Verdana</vt:lpstr>
      <vt:lpstr>Case templates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 Hellgren</dc:creator>
  <cp:lastModifiedBy>Harri Hellgren</cp:lastModifiedBy>
  <cp:revision>6</cp:revision>
  <cp:lastPrinted>2025-06-05T15:00:19Z</cp:lastPrinted>
  <dcterms:created xsi:type="dcterms:W3CDTF">2025-03-06T20:30:33Z</dcterms:created>
  <dcterms:modified xsi:type="dcterms:W3CDTF">2026-02-04T08:17:31Z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0x010100E3B598B21C1EE647A5F8414D5DF13850</vt:lpwstr>
  </property>
  <property fmtid="{D5CDD505-2E9C-101B-9397-08002B2CF9AE}" pid="3" name="MediaServiceImageTags">
    <vt:lpwstr/>
  </property>
</Properties>
</file>