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58"/>
  </p:notesMasterIdLst>
  <p:sldIdLst>
    <p:sldId id="256" r:id="rId2"/>
    <p:sldId id="258" r:id="rId3"/>
    <p:sldId id="257" r:id="rId4"/>
    <p:sldId id="259" r:id="rId5"/>
    <p:sldId id="260" r:id="rId6"/>
    <p:sldId id="261" r:id="rId7"/>
    <p:sldId id="310"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311" r:id="rId21"/>
    <p:sldId id="274" r:id="rId22"/>
    <p:sldId id="275" r:id="rId23"/>
    <p:sldId id="276" r:id="rId24"/>
    <p:sldId id="277" r:id="rId25"/>
    <p:sldId id="278" r:id="rId26"/>
    <p:sldId id="279" r:id="rId27"/>
    <p:sldId id="280" r:id="rId28"/>
    <p:sldId id="281" r:id="rId29"/>
    <p:sldId id="282" r:id="rId30"/>
    <p:sldId id="283" r:id="rId31"/>
    <p:sldId id="284" r:id="rId32"/>
    <p:sldId id="285" r:id="rId33"/>
    <p:sldId id="289" r:id="rId34"/>
    <p:sldId id="290" r:id="rId35"/>
    <p:sldId id="291" r:id="rId36"/>
    <p:sldId id="292" r:id="rId37"/>
    <p:sldId id="293" r:id="rId38"/>
    <p:sldId id="294" r:id="rId39"/>
    <p:sldId id="295" r:id="rId40"/>
    <p:sldId id="296" r:id="rId41"/>
    <p:sldId id="297" r:id="rId42"/>
    <p:sldId id="298" r:id="rId43"/>
    <p:sldId id="299" r:id="rId44"/>
    <p:sldId id="300" r:id="rId45"/>
    <p:sldId id="301" r:id="rId46"/>
    <p:sldId id="302" r:id="rId47"/>
    <p:sldId id="286" r:id="rId48"/>
    <p:sldId id="287" r:id="rId49"/>
    <p:sldId id="288" r:id="rId50"/>
    <p:sldId id="303" r:id="rId51"/>
    <p:sldId id="304" r:id="rId52"/>
    <p:sldId id="305" r:id="rId53"/>
    <p:sldId id="306" r:id="rId54"/>
    <p:sldId id="307" r:id="rId55"/>
    <p:sldId id="308" r:id="rId56"/>
    <p:sldId id="309" r:id="rId57"/>
  </p:sldIdLst>
  <p:sldSz cx="9144000" cy="5143500" type="screen16x9"/>
  <p:notesSz cx="6858000" cy="9144000"/>
  <p:embeddedFontLst>
    <p:embeddedFont>
      <p:font typeface="Alfa Slab One" pitchFamily="2" charset="77"/>
      <p:regular r:id="rId59"/>
    </p:embeddedFont>
    <p:embeddedFont>
      <p:font typeface="Georgia" panose="02040502050405020303" pitchFamily="18" charset="0"/>
      <p:regular r:id="rId60"/>
      <p:bold r:id="rId61"/>
      <p:italic r:id="rId62"/>
      <p:boldItalic r:id="rId63"/>
    </p:embeddedFont>
    <p:embeddedFont>
      <p:font typeface="Proxima Nova" panose="02000506030000020004" pitchFamily="2" charset="0"/>
      <p:regular r:id="rId64"/>
      <p:bold r:id="rId65"/>
      <p:italic r:id="rId66"/>
      <p:boldItalic r:id="rId6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4684"/>
  </p:normalViewPr>
  <p:slideViewPr>
    <p:cSldViewPr snapToGrid="0">
      <p:cViewPr varScale="1">
        <p:scale>
          <a:sx n="141" d="100"/>
          <a:sy n="141" d="100"/>
        </p:scale>
        <p:origin x="800" y="184"/>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5.fntdata"/><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66" Type="http://schemas.openxmlformats.org/officeDocument/2006/relationships/font" Target="fonts/font8.fntdata"/><Relationship Id="rId5" Type="http://schemas.openxmlformats.org/officeDocument/2006/relationships/slide" Target="slides/slide4.xml"/><Relationship Id="rId61" Type="http://schemas.openxmlformats.org/officeDocument/2006/relationships/font" Target="fonts/font3.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6.fntdata"/><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1.fntdata"/><Relationship Id="rId67" Type="http://schemas.openxmlformats.org/officeDocument/2006/relationships/font" Target="fonts/font9.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4.fntdata"/><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2.fntdata"/><Relationship Id="rId65"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
        <p:cNvGrpSpPr/>
        <p:nvPr/>
      </p:nvGrpSpPr>
      <p:grpSpPr>
        <a:xfrm>
          <a:off x="0" y="0"/>
          <a:ext cx="0" cy="0"/>
          <a:chOff x="0" y="0"/>
          <a:chExt cx="0" cy="0"/>
        </a:xfrm>
      </p:grpSpPr>
      <p:sp>
        <p:nvSpPr>
          <p:cNvPr id="53" name="Google Shape;53;g2fbf3191050_0_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 name="Google Shape;54;g2fbf3191050_0_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t>Hello everyone, I would like to thank the organisers for inviting me. I will discuss try my best to give an overview about how we can study the Epoch of Reionization with SKA. </a:t>
            </a:r>
          </a:p>
          <a:p>
            <a:pPr marL="0" lvl="0" indent="0" algn="l" rtl="0">
              <a:spcBef>
                <a:spcPts val="0"/>
              </a:spcBef>
              <a:spcAft>
                <a:spcPts val="0"/>
              </a:spcAft>
              <a:buNone/>
            </a:pPr>
            <a:r>
              <a:rPr lang="en-GB" dirty="0"/>
              <a:t>I should mention that even though most of the results that I show today are taken from my work, there are numerous contemporary work going in this direction.</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g2fbf3191050_0_4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 name="Google Shape;186;g2fbf3191050_0_4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The real picture of reionization is much more complex.</a:t>
            </a:r>
            <a:endParaRPr/>
          </a:p>
          <a:p>
            <a:pPr marL="0" lvl="0" indent="0" algn="l" rtl="0">
              <a:spcBef>
                <a:spcPts val="0"/>
              </a:spcBef>
              <a:spcAft>
                <a:spcPts val="0"/>
              </a:spcAft>
              <a:buNone/>
            </a:pPr>
            <a:r>
              <a:rPr lang="en-GB"/>
              <a:t>The number of sources could be 90,000 instead of 9.</a:t>
            </a:r>
            <a:endParaRPr/>
          </a:p>
          <a:p>
            <a:pPr marL="0" lvl="0" indent="0" algn="l" rtl="0">
              <a:spcBef>
                <a:spcPts val="0"/>
              </a:spcBef>
              <a:spcAft>
                <a:spcPts val="0"/>
              </a:spcAft>
              <a:buNone/>
            </a:pPr>
            <a:r>
              <a:rPr lang="en-GB"/>
              <a:t>The data is 3D.</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g2fbf3191050_0_4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0" name="Google Shape;200;g2fbf3191050_0_4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t>We can explore this complex pattern using the 21-cm signal. This signal is ….</a:t>
            </a:r>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2fbf3191050_0_4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 name="Google Shape;216;g2fbf3191050_0_4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The reason why simulating, modelling and trying to understand these network of ionized regions is the 21-cm signal.</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g2fbf3191050_0_4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 name="Google Shape;225;g2fbf3191050_0_4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Speak about the axis and the colorscales. Dark blue is ionized.</a:t>
            </a:r>
            <a:endParaRPr/>
          </a:p>
          <a:p>
            <a:pPr marL="0" lvl="0" indent="0" algn="l" rtl="0">
              <a:spcBef>
                <a:spcPts val="0"/>
              </a:spcBef>
              <a:spcAft>
                <a:spcPts val="0"/>
              </a:spcAft>
              <a:buNone/>
            </a:pPr>
            <a:r>
              <a:rPr lang="en-GB"/>
              <a:t>Point out that these are results from C2Ray simulations</a:t>
            </a:r>
            <a:endParaRPr/>
          </a:p>
          <a:p>
            <a:pPr marL="0" lvl="0" indent="0" algn="l" rtl="0">
              <a:spcBef>
                <a:spcPts val="0"/>
              </a:spcBef>
              <a:spcAft>
                <a:spcPts val="0"/>
              </a:spcAft>
              <a:buNone/>
            </a:pPr>
            <a:r>
              <a:rPr lang="en-GB"/>
              <a:t>Point out the small ionized regions in the maps. This acts as a transition to the next slide where the small regions are not visible.</a:t>
            </a:r>
            <a:endParaRPr/>
          </a:p>
          <a:p>
            <a:pPr marL="0" lvl="0" indent="0" algn="l" rtl="0">
              <a:spcBef>
                <a:spcPts val="0"/>
              </a:spcBef>
              <a:spcAft>
                <a:spcPts val="0"/>
              </a:spcAft>
              <a:buNone/>
            </a:pPr>
            <a:endParaRPr/>
          </a:p>
          <a:p>
            <a:pPr marL="0" lvl="0" indent="0" algn="l" rtl="0">
              <a:spcBef>
                <a:spcPts val="0"/>
              </a:spcBef>
              <a:spcAft>
                <a:spcPts val="0"/>
              </a:spcAft>
              <a:buNone/>
            </a:pPr>
            <a:r>
              <a:rPr lang="en-GB"/>
              <a:t>No observations yer. But it is future</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g2fbf3191050_0_4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 name="Google Shape;233;g2fbf3191050_0_4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g2fbf3191050_0_12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2" name="Google Shape;252;g2fbf3191050_0_12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g2fbf3191050_0_1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1" name="Google Shape;261;g2fbf3191050_0_1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This is a collection of all the upper limits put on the 21-cm power spectrum. </a:t>
            </a:r>
            <a:br>
              <a:rPr lang="en-US" dirty="0"/>
            </a:br>
            <a:r>
              <a:rPr lang="en-US" dirty="0"/>
              <a:t>The true signal is several orders of magnitude away. This is due to instrumental noise…</a:t>
            </a:r>
            <a:endParaRPr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g2fbf3191050_0_1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8" name="Google Shape;268;g2fbf3191050_0_1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Let’s now look at one redshift. Here I show the LOFAR upper limits at redshift 9 given at multiple scales.</a:t>
            </a:r>
            <a:br>
              <a:rPr lang="en-US" dirty="0"/>
            </a:br>
            <a:r>
              <a:rPr lang="en-US" dirty="0"/>
              <a:t>When we received this upper limits, we told ourselves that we can still learn something about the intergalactic medium because the 21-cm signal is a direct probe of the IGM and not the sources.</a:t>
            </a:r>
            <a:br>
              <a:rPr lang="en-US" dirty="0"/>
            </a:br>
            <a:r>
              <a:rPr lang="en-US" dirty="0"/>
              <a:t>The fiducial model put here is generated based on our current understanding of the ionizing sources, not the topology of the IGM.</a:t>
            </a:r>
            <a:endParaRPr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g2fbf3191050_0_11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8" name="Google Shape;278;g2fbf3191050_0_11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We started with trying to build an intuition about what could the property of the IGM be that the power spectrum probes.</a:t>
            </a:r>
            <a:endParaRPr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g2fbf3191050_0_11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0" name="Google Shape;290;g2fbf3191050_0_11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Google Shape;72;g2fbf3191050_0_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 name="Google Shape;73;g2fbf3191050_0_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1400"/>
              </a:spcBef>
              <a:spcAft>
                <a:spcPts val="0"/>
              </a:spcAft>
              <a:buClr>
                <a:schemeClr val="dk1"/>
              </a:buClr>
              <a:buSzPts val="1100"/>
              <a:buFont typeface="Arial"/>
              <a:buNone/>
            </a:pPr>
            <a:r>
              <a:rPr lang="en-US" sz="1300" dirty="0">
                <a:solidFill>
                  <a:schemeClr val="dk1"/>
                </a:solidFill>
              </a:rPr>
              <a:t>I will now use this popular illustration of the history of our universe to define the epoch of reionization. Our Universe began from a hot and dense state....</a:t>
            </a:r>
            <a:endParaRPr sz="1300" dirty="0">
              <a:solidFill>
                <a:schemeClr val="dk1"/>
              </a:solidFil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a:extLst>
            <a:ext uri="{FF2B5EF4-FFF2-40B4-BE49-F238E27FC236}">
              <a16:creationId xmlns:a16="http://schemas.microsoft.com/office/drawing/2014/main" id="{D3F4929E-1B69-B62C-ED58-878BE3A7C203}"/>
            </a:ext>
          </a:extLst>
        </p:cNvPr>
        <p:cNvGrpSpPr/>
        <p:nvPr/>
      </p:nvGrpSpPr>
      <p:grpSpPr>
        <a:xfrm>
          <a:off x="0" y="0"/>
          <a:ext cx="0" cy="0"/>
          <a:chOff x="0" y="0"/>
          <a:chExt cx="0" cy="0"/>
        </a:xfrm>
      </p:grpSpPr>
      <p:sp>
        <p:nvSpPr>
          <p:cNvPr id="289" name="Google Shape;289;g2fbf3191050_0_1190:notes">
            <a:extLst>
              <a:ext uri="{FF2B5EF4-FFF2-40B4-BE49-F238E27FC236}">
                <a16:creationId xmlns:a16="http://schemas.microsoft.com/office/drawing/2014/main" id="{11D19415-3F9D-8D8F-EFF0-648971D71532}"/>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0" name="Google Shape;290;g2fbf3191050_0_1190:notes">
            <a:extLst>
              <a:ext uri="{FF2B5EF4-FFF2-40B4-BE49-F238E27FC236}">
                <a16:creationId xmlns:a16="http://schemas.microsoft.com/office/drawing/2014/main" id="{28D4DD54-576A-11DD-9E3A-F7DE72F302C8}"/>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548779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g2fbf3191050_0_12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6" name="Google Shape;306;g2fbf3191050_0_12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g2fbf3191050_0_1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2" name="Google Shape;322;g2fbf3191050_0_1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g2fbf3191050_0_12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1" name="Google Shape;331;g2fbf3191050_0_12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2fbf3191050_0_1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2fbf3191050_0_1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g2fbf3191050_0_1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0" name="Google Shape;350;g2fbf3191050_0_1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g2fbf3191050_0_5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0" name="Google Shape;360;g2fbf3191050_0_5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
        <p:cNvGrpSpPr/>
        <p:nvPr/>
      </p:nvGrpSpPr>
      <p:grpSpPr>
        <a:xfrm>
          <a:off x="0" y="0"/>
          <a:ext cx="0" cy="0"/>
          <a:chOff x="0" y="0"/>
          <a:chExt cx="0" cy="0"/>
        </a:xfrm>
      </p:grpSpPr>
      <p:sp>
        <p:nvSpPr>
          <p:cNvPr id="378" name="Google Shape;378;g2fbf3191050_0_1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9" name="Google Shape;379;g2fbf3191050_0_1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
        <p:cNvGrpSpPr/>
        <p:nvPr/>
      </p:nvGrpSpPr>
      <p:grpSpPr>
        <a:xfrm>
          <a:off x="0" y="0"/>
          <a:ext cx="0" cy="0"/>
          <a:chOff x="0" y="0"/>
          <a:chExt cx="0" cy="0"/>
        </a:xfrm>
      </p:grpSpPr>
      <p:sp>
        <p:nvSpPr>
          <p:cNvPr id="386" name="Google Shape;386;g2fbf3191050_0_1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7" name="Google Shape;387;g2fbf3191050_0_1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Google Shape;402;g2fbf3191050_0_1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3" name="Google Shape;403;g2fbf3191050_0_1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g2fbf3191050_0_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g2fbf3191050_0_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1400"/>
              </a:spcBef>
              <a:spcAft>
                <a:spcPts val="400"/>
              </a:spcAft>
              <a:buClr>
                <a:schemeClr val="dk1"/>
              </a:buClr>
              <a:buSzPts val="1100"/>
              <a:buFont typeface="Arial"/>
              <a:buNone/>
            </a:pPr>
            <a:r>
              <a:rPr lang="en-GB" sz="1300" dirty="0"/>
              <a:t>I want to start with this allegory to motivate why we are building the SKA. For me, this image represents our quest to know our cosmic origins. This represents our desire to go beyond the familiar framework to explore the unknown.</a:t>
            </a:r>
            <a:br>
              <a:rPr lang="en-GB" sz="1300" dirty="0"/>
            </a:br>
            <a:r>
              <a:rPr lang="en-GB" sz="1300" dirty="0"/>
              <a:t>Socrates has nicely put this while quoting “Man must rise…”</a:t>
            </a:r>
            <a:endParaRPr sz="1300"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p:cNvGrpSpPr/>
        <p:nvPr/>
      </p:nvGrpSpPr>
      <p:grpSpPr>
        <a:xfrm>
          <a:off x="0" y="0"/>
          <a:ext cx="0" cy="0"/>
          <a:chOff x="0" y="0"/>
          <a:chExt cx="0" cy="0"/>
        </a:xfrm>
      </p:grpSpPr>
      <p:sp>
        <p:nvSpPr>
          <p:cNvPr id="417" name="Google Shape;417;g2fbf3191050_0_2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8" name="Google Shape;418;g2fbf3191050_0_2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However, in this talk, I will focus on the constraints on the warm dark matter mass and the species fraction with respect to the cold particles.</a:t>
            </a:r>
            <a:endParaRPr/>
          </a:p>
          <a:p>
            <a:pPr marL="0" lvl="0" indent="0" algn="l" rtl="0">
              <a:spcBef>
                <a:spcPts val="0"/>
              </a:spcBef>
              <a:spcAft>
                <a:spcPts val="0"/>
              </a:spcAft>
              <a:buNone/>
            </a:pPr>
            <a:r>
              <a:rPr lang="en-GB"/>
              <a:t>Here I show the 95% credible regions. The dashed and dash-dotted lines show the current best constraints on these mixed dark matter models.</a:t>
            </a:r>
            <a:endParaRPr/>
          </a:p>
          <a:p>
            <a:pPr marL="0" lvl="0" indent="0" algn="l" rtl="0">
              <a:spcBef>
                <a:spcPts val="0"/>
              </a:spcBef>
              <a:spcAft>
                <a:spcPts val="0"/>
              </a:spcAft>
              <a:buNone/>
            </a:pPr>
            <a:r>
              <a:rPr lang="en-GB"/>
              <a:t>We see here that the constraints will be improved with the SKA observations. As expected, the constraints will be most significant when sources in the small mass haloes impact the intergalactic gas.</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Google Shape;429;g2fbf3191050_0_5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0" name="Google Shape;430;g2fbf3191050_0_5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Speak about the axis and the colorscales. Dark blue is ionized.</a:t>
            </a:r>
            <a:endParaRPr/>
          </a:p>
          <a:p>
            <a:pPr marL="0" lvl="0" indent="0" algn="l" rtl="0">
              <a:spcBef>
                <a:spcPts val="0"/>
              </a:spcBef>
              <a:spcAft>
                <a:spcPts val="0"/>
              </a:spcAft>
              <a:buNone/>
            </a:pPr>
            <a:r>
              <a:rPr lang="en-GB"/>
              <a:t>Point out that these are results from C2Ray simulations</a:t>
            </a:r>
            <a:endParaRPr/>
          </a:p>
          <a:p>
            <a:pPr marL="0" lvl="0" indent="0" algn="l" rtl="0">
              <a:spcBef>
                <a:spcPts val="0"/>
              </a:spcBef>
              <a:spcAft>
                <a:spcPts val="0"/>
              </a:spcAft>
              <a:buNone/>
            </a:pPr>
            <a:r>
              <a:rPr lang="en-GB"/>
              <a:t>Point out the small ionized regions in the maps. This acts as a transition to the next slide where the small regions are not visible.</a:t>
            </a:r>
            <a:endParaRPr/>
          </a:p>
          <a:p>
            <a:pPr marL="0" lvl="0" indent="0" algn="l" rtl="0">
              <a:spcBef>
                <a:spcPts val="0"/>
              </a:spcBef>
              <a:spcAft>
                <a:spcPts val="0"/>
              </a:spcAft>
              <a:buNone/>
            </a:pPr>
            <a:endParaRPr/>
          </a:p>
          <a:p>
            <a:pPr marL="0" lvl="0" indent="0" algn="l" rtl="0">
              <a:spcBef>
                <a:spcPts val="0"/>
              </a:spcBef>
              <a:spcAft>
                <a:spcPts val="0"/>
              </a:spcAft>
              <a:buNone/>
            </a:pPr>
            <a:r>
              <a:rPr lang="en-GB"/>
              <a:t>No observations yer. But it is future</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6"/>
        <p:cNvGrpSpPr/>
        <p:nvPr/>
      </p:nvGrpSpPr>
      <p:grpSpPr>
        <a:xfrm>
          <a:off x="0" y="0"/>
          <a:ext cx="0" cy="0"/>
          <a:chOff x="0" y="0"/>
          <a:chExt cx="0" cy="0"/>
        </a:xfrm>
      </p:grpSpPr>
      <p:sp>
        <p:nvSpPr>
          <p:cNvPr id="437" name="Google Shape;437;g2fbf3191050_0_5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8" name="Google Shape;438;g2fbf3191050_0_5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Here I show you images expected from SKA, which will be powerful enough to produce them.</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4"/>
        <p:cNvGrpSpPr/>
        <p:nvPr/>
      </p:nvGrpSpPr>
      <p:grpSpPr>
        <a:xfrm>
          <a:off x="0" y="0"/>
          <a:ext cx="0" cy="0"/>
          <a:chOff x="0" y="0"/>
          <a:chExt cx="0" cy="0"/>
        </a:xfrm>
      </p:grpSpPr>
      <p:sp>
        <p:nvSpPr>
          <p:cNvPr id="475" name="Google Shape;475;g2fbf3191050_0_6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6" name="Google Shape;476;g2fbf3191050_0_6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Once we identify the ionized regions in the SKA images, we can point the telescopes, such as JWST, to observe the galaxies inside these regions.</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4"/>
        <p:cNvGrpSpPr/>
        <p:nvPr/>
      </p:nvGrpSpPr>
      <p:grpSpPr>
        <a:xfrm>
          <a:off x="0" y="0"/>
          <a:ext cx="0" cy="0"/>
          <a:chOff x="0" y="0"/>
          <a:chExt cx="0" cy="0"/>
        </a:xfrm>
      </p:grpSpPr>
      <p:sp>
        <p:nvSpPr>
          <p:cNvPr id="485" name="Google Shape;485;g2fbf3191050_0_6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6" name="Google Shape;486;g2fbf3191050_0_6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Once we identify the ionized regions in the SKA images, we can point the telescopes, such as JWST, to observe the galaxies inside these regions.</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2"/>
        <p:cNvGrpSpPr/>
        <p:nvPr/>
      </p:nvGrpSpPr>
      <p:grpSpPr>
        <a:xfrm>
          <a:off x="0" y="0"/>
          <a:ext cx="0" cy="0"/>
          <a:chOff x="0" y="0"/>
          <a:chExt cx="0" cy="0"/>
        </a:xfrm>
      </p:grpSpPr>
      <p:sp>
        <p:nvSpPr>
          <p:cNvPr id="493" name="Google Shape;493;g2fbf3191050_0_6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4" name="Google Shape;494;g2fbf3191050_0_6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4"/>
        <p:cNvGrpSpPr/>
        <p:nvPr/>
      </p:nvGrpSpPr>
      <p:grpSpPr>
        <a:xfrm>
          <a:off x="0" y="0"/>
          <a:ext cx="0" cy="0"/>
          <a:chOff x="0" y="0"/>
          <a:chExt cx="0" cy="0"/>
        </a:xfrm>
      </p:grpSpPr>
      <p:sp>
        <p:nvSpPr>
          <p:cNvPr id="505" name="Google Shape;505;g2fbf3191050_0_8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6" name="Google Shape;506;g2fbf3191050_0_8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Here I show you images expected from SKA, which will be powerful enough to produce them.</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
        <p:cNvGrpSpPr/>
        <p:nvPr/>
      </p:nvGrpSpPr>
      <p:grpSpPr>
        <a:xfrm>
          <a:off x="0" y="0"/>
          <a:ext cx="0" cy="0"/>
          <a:chOff x="0" y="0"/>
          <a:chExt cx="0" cy="0"/>
        </a:xfrm>
      </p:grpSpPr>
      <p:sp>
        <p:nvSpPr>
          <p:cNvPr id="514" name="Google Shape;514;g2fbf3191050_0_9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5" name="Google Shape;515;g2fbf3191050_0_9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3"/>
        <p:cNvGrpSpPr/>
        <p:nvPr/>
      </p:nvGrpSpPr>
      <p:grpSpPr>
        <a:xfrm>
          <a:off x="0" y="0"/>
          <a:ext cx="0" cy="0"/>
          <a:chOff x="0" y="0"/>
          <a:chExt cx="0" cy="0"/>
        </a:xfrm>
      </p:grpSpPr>
      <p:sp>
        <p:nvSpPr>
          <p:cNvPr id="524" name="Google Shape;524;g2fbf3191050_0_9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5" name="Google Shape;525;g2fbf3191050_0_9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If our eyes could only detect the topology of an object, we will not be able to differentiate between a cup and a donut.</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2"/>
        <p:cNvGrpSpPr/>
        <p:nvPr/>
      </p:nvGrpSpPr>
      <p:grpSpPr>
        <a:xfrm>
          <a:off x="0" y="0"/>
          <a:ext cx="0" cy="0"/>
          <a:chOff x="0" y="0"/>
          <a:chExt cx="0" cy="0"/>
        </a:xfrm>
      </p:grpSpPr>
      <p:sp>
        <p:nvSpPr>
          <p:cNvPr id="533" name="Google Shape;533;g2fbf3191050_0_10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4" name="Google Shape;534;g2fbf3191050_0_10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g2fbf3191050_0_7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 name="Google Shape;87;g2fbf3191050_0_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9"/>
        <p:cNvGrpSpPr/>
        <p:nvPr/>
      </p:nvGrpSpPr>
      <p:grpSpPr>
        <a:xfrm>
          <a:off x="0" y="0"/>
          <a:ext cx="0" cy="0"/>
          <a:chOff x="0" y="0"/>
          <a:chExt cx="0" cy="0"/>
        </a:xfrm>
      </p:grpSpPr>
      <p:sp>
        <p:nvSpPr>
          <p:cNvPr id="540" name="Google Shape;540;g2fbf3191050_0_10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1" name="Google Shape;541;g2fbf3191050_0_10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5"/>
        <p:cNvGrpSpPr/>
        <p:nvPr/>
      </p:nvGrpSpPr>
      <p:grpSpPr>
        <a:xfrm>
          <a:off x="0" y="0"/>
          <a:ext cx="0" cy="0"/>
          <a:chOff x="0" y="0"/>
          <a:chExt cx="0" cy="0"/>
        </a:xfrm>
      </p:grpSpPr>
      <p:sp>
        <p:nvSpPr>
          <p:cNvPr id="556" name="Google Shape;556;g2fbf3191050_0_10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7" name="Google Shape;557;g2fbf3191050_0_10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2"/>
        <p:cNvGrpSpPr/>
        <p:nvPr/>
      </p:nvGrpSpPr>
      <p:grpSpPr>
        <a:xfrm>
          <a:off x="0" y="0"/>
          <a:ext cx="0" cy="0"/>
          <a:chOff x="0" y="0"/>
          <a:chExt cx="0" cy="0"/>
        </a:xfrm>
      </p:grpSpPr>
      <p:sp>
        <p:nvSpPr>
          <p:cNvPr id="563" name="Google Shape;563;g2fbf3191050_0_10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4" name="Google Shape;564;g2fbf3191050_0_10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1"/>
        <p:cNvGrpSpPr/>
        <p:nvPr/>
      </p:nvGrpSpPr>
      <p:grpSpPr>
        <a:xfrm>
          <a:off x="0" y="0"/>
          <a:ext cx="0" cy="0"/>
          <a:chOff x="0" y="0"/>
          <a:chExt cx="0" cy="0"/>
        </a:xfrm>
      </p:grpSpPr>
      <p:sp>
        <p:nvSpPr>
          <p:cNvPr id="572" name="Google Shape;572;g2fbf3191050_0_11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3" name="Google Shape;573;g2fbf3191050_0_11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0"/>
        <p:cNvGrpSpPr/>
        <p:nvPr/>
      </p:nvGrpSpPr>
      <p:grpSpPr>
        <a:xfrm>
          <a:off x="0" y="0"/>
          <a:ext cx="0" cy="0"/>
          <a:chOff x="0" y="0"/>
          <a:chExt cx="0" cy="0"/>
        </a:xfrm>
      </p:grpSpPr>
      <p:sp>
        <p:nvSpPr>
          <p:cNvPr id="581" name="Google Shape;581;g2fbf3191050_0_2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2" name="Google Shape;582;g2fbf3191050_0_2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In summary, our study found that the epoch of reionization observations are a new-window onto understanding the nature of dark matter. This is because the differences in the dark matter models are more distinct at earlier times.</a:t>
            </a:r>
            <a:endParaRPr/>
          </a:p>
          <a:p>
            <a:pPr marL="0" lvl="0" indent="0" algn="l" rtl="0">
              <a:spcBef>
                <a:spcPts val="0"/>
              </a:spcBef>
              <a:spcAft>
                <a:spcPts val="0"/>
              </a:spcAft>
              <a:buNone/>
            </a:pPr>
            <a:r>
              <a:rPr lang="en-GB"/>
              <a:t>The most significant impact of the dark matter models is on the timing of the reionization process. The non-cold dark matter models will delay the cosmic reionization compared to the cold dark matter scenario.</a:t>
            </a:r>
            <a:endParaRPr/>
          </a:p>
          <a:p>
            <a:pPr marL="0" lvl="0" indent="0" algn="l" rtl="0">
              <a:spcBef>
                <a:spcPts val="0"/>
              </a:spcBef>
              <a:spcAft>
                <a:spcPts val="0"/>
              </a:spcAft>
              <a:buNone/>
            </a:pPr>
            <a:r>
              <a:rPr lang="en-GB"/>
              <a:t>We have also found that the constraints on the dark matter models will significantly improve with upcoming observations of this era.</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7"/>
        <p:cNvGrpSpPr/>
        <p:nvPr/>
      </p:nvGrpSpPr>
      <p:grpSpPr>
        <a:xfrm>
          <a:off x="0" y="0"/>
          <a:ext cx="0" cy="0"/>
          <a:chOff x="0" y="0"/>
          <a:chExt cx="0" cy="0"/>
        </a:xfrm>
      </p:grpSpPr>
      <p:sp>
        <p:nvSpPr>
          <p:cNvPr id="588" name="Google Shape;588;g2fbf3191050_0_2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9" name="Google Shape;589;g2fbf3191050_0_2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1400"/>
              </a:spcBef>
              <a:spcAft>
                <a:spcPts val="0"/>
              </a:spcAft>
              <a:buClr>
                <a:schemeClr val="dk1"/>
              </a:buClr>
              <a:buSzPts val="1100"/>
              <a:buFont typeface="Arial"/>
              <a:buNone/>
            </a:pPr>
            <a:r>
              <a:rPr lang="en-GB" sz="1300"/>
              <a:t>I want to end with my own rendition of the Flammarion engraving. Here a modern person is exploring the unknown using modern tools, such as the latest computers and telescopes.</a:t>
            </a:r>
            <a:endParaRPr sz="1300"/>
          </a:p>
          <a:p>
            <a:pPr marL="0" lvl="0" indent="0" algn="l" rtl="0">
              <a:spcBef>
                <a:spcPts val="1400"/>
              </a:spcBef>
              <a:spcAft>
                <a:spcPts val="400"/>
              </a:spcAft>
              <a:buClr>
                <a:schemeClr val="dk1"/>
              </a:buClr>
              <a:buSzPts val="1100"/>
              <a:buFont typeface="Arial"/>
              <a:buNone/>
            </a:pPr>
            <a:r>
              <a:rPr lang="en-GB" sz="1300"/>
              <a:t>I will stop now and take any questions that you may have.</a:t>
            </a:r>
            <a:endParaRPr sz="130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6"/>
        <p:cNvGrpSpPr/>
        <p:nvPr/>
      </p:nvGrpSpPr>
      <p:grpSpPr>
        <a:xfrm>
          <a:off x="0" y="0"/>
          <a:ext cx="0" cy="0"/>
          <a:chOff x="0" y="0"/>
          <a:chExt cx="0" cy="0"/>
        </a:xfrm>
      </p:grpSpPr>
      <p:sp>
        <p:nvSpPr>
          <p:cNvPr id="597" name="Google Shape;597;g2fbf3191050_0_3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8" name="Google Shape;598;g2fbf3191050_0_3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In summary, our study found that the epoch of reionization observations are a new-window onto understanding the nature of dark matter. This is because the differences in the dark matter models are more distinct at earlier times.</a:t>
            </a:r>
            <a:endParaRPr/>
          </a:p>
          <a:p>
            <a:pPr marL="0" lvl="0" indent="0" algn="l" rtl="0">
              <a:spcBef>
                <a:spcPts val="0"/>
              </a:spcBef>
              <a:spcAft>
                <a:spcPts val="0"/>
              </a:spcAft>
              <a:buNone/>
            </a:pPr>
            <a:r>
              <a:rPr lang="en-GB"/>
              <a:t>The most significant impact of the dark matter models is on the timing of the reionization process. The non-cold dark matter models will delay the cosmic reionization compared to the cold dark matter scenario.</a:t>
            </a:r>
            <a:endParaRPr/>
          </a:p>
          <a:p>
            <a:pPr marL="0" lvl="0" indent="0" algn="l" rtl="0">
              <a:spcBef>
                <a:spcPts val="0"/>
              </a:spcBef>
              <a:spcAft>
                <a:spcPts val="0"/>
              </a:spcAft>
              <a:buNone/>
            </a:pPr>
            <a:r>
              <a:rPr lang="en-GB"/>
              <a:t>We have also found that the constraints on the dark matter models will significantly improve with upcoming observations of this era.</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g2fbf3191050_0_5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6" name="Google Shape;446;g2fbf3191050_0_5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Before we try to extract the ionized regions from these noisy images, we should ponder again what we will learn from these regions.</a:t>
            </a:r>
            <a:br>
              <a:rPr lang="en-GB"/>
            </a:br>
            <a:r>
              <a:rPr lang="en-GB"/>
              <a:t>Stage of reionization</a:t>
            </a:r>
            <a:endParaRPr/>
          </a:p>
          <a:p>
            <a:pPr marL="0" lvl="0" indent="0" algn="l" rtl="0">
              <a:spcBef>
                <a:spcPts val="0"/>
              </a:spcBef>
              <a:spcAft>
                <a:spcPts val="0"/>
              </a:spcAft>
              <a:buNone/>
            </a:pPr>
            <a:r>
              <a:rPr lang="en-GB"/>
              <a:t>Properties of the ionizing sources</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7"/>
        <p:cNvGrpSpPr/>
        <p:nvPr/>
      </p:nvGrpSpPr>
      <p:grpSpPr>
        <a:xfrm>
          <a:off x="0" y="0"/>
          <a:ext cx="0" cy="0"/>
          <a:chOff x="0" y="0"/>
          <a:chExt cx="0" cy="0"/>
        </a:xfrm>
      </p:grpSpPr>
      <p:sp>
        <p:nvSpPr>
          <p:cNvPr id="458" name="Google Shape;458;g2fbf3191050_0_6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9" name="Google Shape;459;g2fbf3191050_0_6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6"/>
        <p:cNvGrpSpPr/>
        <p:nvPr/>
      </p:nvGrpSpPr>
      <p:grpSpPr>
        <a:xfrm>
          <a:off x="0" y="0"/>
          <a:ext cx="0" cy="0"/>
          <a:chOff x="0" y="0"/>
          <a:chExt cx="0" cy="0"/>
        </a:xfrm>
      </p:grpSpPr>
      <p:sp>
        <p:nvSpPr>
          <p:cNvPr id="467" name="Google Shape;467;g2fbf3191050_0_6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8" name="Google Shape;468;g2fbf3191050_0_6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g2fbf3191050_0_3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 name="Google Shape;94;g2fbf3191050_0_3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I like to start with a simple picture to understand what happens during reionization. Here I have a blue canvas representing neutral hydrogen.</a:t>
            </a:r>
            <a:endParaRPr dirty="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2"/>
        <p:cNvGrpSpPr/>
        <p:nvPr/>
      </p:nvGrpSpPr>
      <p:grpSpPr>
        <a:xfrm>
          <a:off x="0" y="0"/>
          <a:ext cx="0" cy="0"/>
          <a:chOff x="0" y="0"/>
          <a:chExt cx="0" cy="0"/>
        </a:xfrm>
      </p:grpSpPr>
      <p:sp>
        <p:nvSpPr>
          <p:cNvPr id="603" name="Google Shape;603;g2fbf3191050_0_8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4" name="Google Shape;604;g2fbf3191050_0_8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9"/>
        <p:cNvGrpSpPr/>
        <p:nvPr/>
      </p:nvGrpSpPr>
      <p:grpSpPr>
        <a:xfrm>
          <a:off x="0" y="0"/>
          <a:ext cx="0" cy="0"/>
          <a:chOff x="0" y="0"/>
          <a:chExt cx="0" cy="0"/>
        </a:xfrm>
      </p:grpSpPr>
      <p:sp>
        <p:nvSpPr>
          <p:cNvPr id="610" name="Google Shape;610;g2fbf3191050_0_8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1" name="Google Shape;611;g2fbf3191050_0_8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9"/>
        <p:cNvGrpSpPr/>
        <p:nvPr/>
      </p:nvGrpSpPr>
      <p:grpSpPr>
        <a:xfrm>
          <a:off x="0" y="0"/>
          <a:ext cx="0" cy="0"/>
          <a:chOff x="0" y="0"/>
          <a:chExt cx="0" cy="0"/>
        </a:xfrm>
      </p:grpSpPr>
      <p:sp>
        <p:nvSpPr>
          <p:cNvPr id="620" name="Google Shape;620;g2fbf3191050_0_8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1" name="Google Shape;621;g2fbf3191050_0_8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8"/>
        <p:cNvGrpSpPr/>
        <p:nvPr/>
      </p:nvGrpSpPr>
      <p:grpSpPr>
        <a:xfrm>
          <a:off x="0" y="0"/>
          <a:ext cx="0" cy="0"/>
          <a:chOff x="0" y="0"/>
          <a:chExt cx="0" cy="0"/>
        </a:xfrm>
      </p:grpSpPr>
      <p:sp>
        <p:nvSpPr>
          <p:cNvPr id="629" name="Google Shape;629;g2fbf3191050_0_7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0" name="Google Shape;630;g2fbf3191050_0_7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6"/>
        <p:cNvGrpSpPr/>
        <p:nvPr/>
      </p:nvGrpSpPr>
      <p:grpSpPr>
        <a:xfrm>
          <a:off x="0" y="0"/>
          <a:ext cx="0" cy="0"/>
          <a:chOff x="0" y="0"/>
          <a:chExt cx="0" cy="0"/>
        </a:xfrm>
      </p:grpSpPr>
      <p:sp>
        <p:nvSpPr>
          <p:cNvPr id="637" name="Google Shape;637;g2fbf3191050_0_7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8" name="Google Shape;638;g2fbf3191050_0_7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6"/>
        <p:cNvGrpSpPr/>
        <p:nvPr/>
      </p:nvGrpSpPr>
      <p:grpSpPr>
        <a:xfrm>
          <a:off x="0" y="0"/>
          <a:ext cx="0" cy="0"/>
          <a:chOff x="0" y="0"/>
          <a:chExt cx="0" cy="0"/>
        </a:xfrm>
      </p:grpSpPr>
      <p:sp>
        <p:nvSpPr>
          <p:cNvPr id="647" name="Google Shape;647;g2fbf3191050_0_7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8" name="Google Shape;648;g2fbf3191050_0_7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Google Shape;655;g2fbf3191050_0_7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6" name="Google Shape;656;g2fbf3191050_0_7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g2fbf3191050_0_3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 name="Google Shape;106;g2fbf3191050_0_3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This early times was quite metal poor. Therefore the gas cooling was difficult to start all the other necessary processes to form. </a:t>
            </a:r>
            <a:br>
              <a:rPr lang="en-US" dirty="0"/>
            </a:br>
            <a:r>
              <a:rPr lang="en-US" dirty="0"/>
              <a:t>Several models have been proposed such as </a:t>
            </a: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a:extLst>
            <a:ext uri="{FF2B5EF4-FFF2-40B4-BE49-F238E27FC236}">
              <a16:creationId xmlns:a16="http://schemas.microsoft.com/office/drawing/2014/main" id="{3FAE570F-E505-8BF0-062D-5931C2E0841F}"/>
            </a:ext>
          </a:extLst>
        </p:cNvPr>
        <p:cNvGrpSpPr/>
        <p:nvPr/>
      </p:nvGrpSpPr>
      <p:grpSpPr>
        <a:xfrm>
          <a:off x="0" y="0"/>
          <a:ext cx="0" cy="0"/>
          <a:chOff x="0" y="0"/>
          <a:chExt cx="0" cy="0"/>
        </a:xfrm>
      </p:grpSpPr>
      <p:sp>
        <p:nvSpPr>
          <p:cNvPr id="105" name="Google Shape;105;g2fbf3191050_0_364:notes">
            <a:extLst>
              <a:ext uri="{FF2B5EF4-FFF2-40B4-BE49-F238E27FC236}">
                <a16:creationId xmlns:a16="http://schemas.microsoft.com/office/drawing/2014/main" id="{D913CF7E-8FB9-B2F0-DF5C-1305AECB929E}"/>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 name="Google Shape;106;g2fbf3191050_0_364:notes">
            <a:extLst>
              <a:ext uri="{FF2B5EF4-FFF2-40B4-BE49-F238E27FC236}">
                <a16:creationId xmlns:a16="http://schemas.microsoft.com/office/drawing/2014/main" id="{5F7C6CFA-F9D7-284E-69BA-11A03E7A37DC}"/>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Several models have been proposed such as molecular hydrogen cooling and metals formed in dark stars…</a:t>
            </a:r>
            <a:endParaRPr dirty="0"/>
          </a:p>
        </p:txBody>
      </p:sp>
    </p:spTree>
    <p:extLst>
      <p:ext uri="{BB962C8B-B14F-4D97-AF65-F5344CB8AC3E}">
        <p14:creationId xmlns:p14="http://schemas.microsoft.com/office/powerpoint/2010/main" val="5166759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g2fbf3191050_0_3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 name="Google Shape;120;g2fbf3191050_0_3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Once the first stars and galaxies form, they will emit photons into the intergalactic medium. These photons will ionize the gas creating ionization bubbles….</a:t>
            </a: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2fbf3191050_0_3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 name="Google Shape;139;g2fbf3191050_0_3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  Reionization of the intergalactic gas is caused by galaxies that reside within less than a megaparsec</a:t>
            </a:r>
            <a:endParaRPr/>
          </a:p>
          <a:p>
            <a:pPr marL="0" lvl="0" indent="0" algn="l" rtl="0">
              <a:spcBef>
                <a:spcPts val="0"/>
              </a:spcBef>
              <a:spcAft>
                <a:spcPts val="0"/>
              </a:spcAft>
              <a:buNone/>
            </a:pPr>
            <a:r>
              <a:rPr lang="en-GB"/>
              <a:t>- The impact is see at very large scales.</a:t>
            </a:r>
            <a:endParaRPr/>
          </a:p>
          <a:p>
            <a:pPr marL="0" lvl="0" indent="0" algn="l" rtl="0">
              <a:spcBef>
                <a:spcPts val="0"/>
              </a:spcBef>
              <a:spcAft>
                <a:spcPts val="0"/>
              </a:spcAft>
              <a:buNone/>
            </a:pPr>
            <a:r>
              <a:rPr lang="en-GB"/>
              <a:t>- define the term “epoch of reionization”</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cxnSp>
        <p:nvCxnSpPr>
          <p:cNvPr id="10" name="Google Shape;10;p2"/>
          <p:cNvCxnSpPr/>
          <p:nvPr/>
        </p:nvCxnSpPr>
        <p:spPr>
          <a:xfrm>
            <a:off x="4278300" y="2751163"/>
            <a:ext cx="587400" cy="0"/>
          </a:xfrm>
          <a:prstGeom prst="straightConnector1">
            <a:avLst/>
          </a:prstGeom>
          <a:noFill/>
          <a:ln w="76200" cap="flat" cmpd="sng">
            <a:solidFill>
              <a:schemeClr val="dk1"/>
            </a:solidFill>
            <a:prstDash val="solid"/>
            <a:round/>
            <a:headEnd type="none" w="sm" len="sm"/>
            <a:tailEnd type="none" w="sm" len="sm"/>
          </a:ln>
        </p:spPr>
      </p:cxnSp>
      <p:sp>
        <p:nvSpPr>
          <p:cNvPr id="11" name="Google Shape;11;p2"/>
          <p:cNvSpPr txBox="1">
            <a:spLocks noGrp="1"/>
          </p:cNvSpPr>
          <p:nvPr>
            <p:ph type="ctrTitle"/>
          </p:nvPr>
        </p:nvSpPr>
        <p:spPr>
          <a:xfrm>
            <a:off x="311700" y="595975"/>
            <a:ext cx="8520600" cy="1957800"/>
          </a:xfrm>
          <a:prstGeom prst="rect">
            <a:avLst/>
          </a:prstGeom>
        </p:spPr>
        <p:txBody>
          <a:bodyPr spcFirstLastPara="1" wrap="square" lIns="91425" tIns="91425" rIns="91425" bIns="91425" anchor="b" anchorCtr="0">
            <a:normAutofit/>
          </a:bodyPr>
          <a:lstStyle>
            <a:lvl1pPr lvl="0" algn="ctr">
              <a:spcBef>
                <a:spcPts val="0"/>
              </a:spcBef>
              <a:spcAft>
                <a:spcPts val="0"/>
              </a:spcAft>
              <a:buSzPts val="5400"/>
              <a:buNone/>
              <a:defRPr sz="5400"/>
            </a:lvl1pPr>
            <a:lvl2pPr lvl="1" algn="ctr">
              <a:spcBef>
                <a:spcPts val="0"/>
              </a:spcBef>
              <a:spcAft>
                <a:spcPts val="0"/>
              </a:spcAft>
              <a:buSzPts val="5400"/>
              <a:buNone/>
              <a:defRPr sz="5400"/>
            </a:lvl2pPr>
            <a:lvl3pPr lvl="2" algn="ctr">
              <a:spcBef>
                <a:spcPts val="0"/>
              </a:spcBef>
              <a:spcAft>
                <a:spcPts val="0"/>
              </a:spcAft>
              <a:buSzPts val="5400"/>
              <a:buNone/>
              <a:defRPr sz="5400"/>
            </a:lvl3pPr>
            <a:lvl4pPr lvl="3" algn="ctr">
              <a:spcBef>
                <a:spcPts val="0"/>
              </a:spcBef>
              <a:spcAft>
                <a:spcPts val="0"/>
              </a:spcAft>
              <a:buSzPts val="5400"/>
              <a:buNone/>
              <a:defRPr sz="5400"/>
            </a:lvl4pPr>
            <a:lvl5pPr lvl="4" algn="ctr">
              <a:spcBef>
                <a:spcPts val="0"/>
              </a:spcBef>
              <a:spcAft>
                <a:spcPts val="0"/>
              </a:spcAft>
              <a:buSzPts val="5400"/>
              <a:buNone/>
              <a:defRPr sz="5400"/>
            </a:lvl5pPr>
            <a:lvl6pPr lvl="5" algn="ctr">
              <a:spcBef>
                <a:spcPts val="0"/>
              </a:spcBef>
              <a:spcAft>
                <a:spcPts val="0"/>
              </a:spcAft>
              <a:buSzPts val="5400"/>
              <a:buNone/>
              <a:defRPr sz="5400"/>
            </a:lvl6pPr>
            <a:lvl7pPr lvl="6" algn="ctr">
              <a:spcBef>
                <a:spcPts val="0"/>
              </a:spcBef>
              <a:spcAft>
                <a:spcPts val="0"/>
              </a:spcAft>
              <a:buSzPts val="5400"/>
              <a:buNone/>
              <a:defRPr sz="5400"/>
            </a:lvl7pPr>
            <a:lvl8pPr lvl="7" algn="ctr">
              <a:spcBef>
                <a:spcPts val="0"/>
              </a:spcBef>
              <a:spcAft>
                <a:spcPts val="0"/>
              </a:spcAft>
              <a:buSzPts val="5400"/>
              <a:buNone/>
              <a:defRPr sz="5400"/>
            </a:lvl8pPr>
            <a:lvl9pPr lvl="8" algn="ctr">
              <a:spcBef>
                <a:spcPts val="0"/>
              </a:spcBef>
              <a:spcAft>
                <a:spcPts val="0"/>
              </a:spcAft>
              <a:buSzPts val="5400"/>
              <a:buNone/>
              <a:defRPr sz="5400"/>
            </a:lvl9pPr>
          </a:lstStyle>
          <a:p>
            <a:endParaRPr/>
          </a:p>
        </p:txBody>
      </p:sp>
      <p:sp>
        <p:nvSpPr>
          <p:cNvPr id="12" name="Google Shape;12;p2"/>
          <p:cNvSpPr txBox="1">
            <a:spLocks noGrp="1"/>
          </p:cNvSpPr>
          <p:nvPr>
            <p:ph type="subTitle" idx="1"/>
          </p:nvPr>
        </p:nvSpPr>
        <p:spPr>
          <a:xfrm>
            <a:off x="311700" y="3165823"/>
            <a:ext cx="8520600" cy="7335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400"/>
              <a:buNone/>
              <a:defRPr sz="2400"/>
            </a:lvl1pPr>
            <a:lvl2pPr lvl="1" algn="ctr">
              <a:lnSpc>
                <a:spcPct val="100000"/>
              </a:lnSpc>
              <a:spcBef>
                <a:spcPts val="0"/>
              </a:spcBef>
              <a:spcAft>
                <a:spcPts val="0"/>
              </a:spcAft>
              <a:buSzPts val="2400"/>
              <a:buNone/>
              <a:defRPr sz="2400"/>
            </a:lvl2pPr>
            <a:lvl3pPr lvl="2" algn="ctr">
              <a:lnSpc>
                <a:spcPct val="100000"/>
              </a:lnSpc>
              <a:spcBef>
                <a:spcPts val="0"/>
              </a:spcBef>
              <a:spcAft>
                <a:spcPts val="0"/>
              </a:spcAft>
              <a:buSzPts val="2400"/>
              <a:buNone/>
              <a:defRPr sz="2400"/>
            </a:lvl3pPr>
            <a:lvl4pPr lvl="3" algn="ctr">
              <a:lnSpc>
                <a:spcPct val="100000"/>
              </a:lnSpc>
              <a:spcBef>
                <a:spcPts val="0"/>
              </a:spcBef>
              <a:spcAft>
                <a:spcPts val="0"/>
              </a:spcAft>
              <a:buSzPts val="2400"/>
              <a:buNone/>
              <a:defRPr sz="2400"/>
            </a:lvl4pPr>
            <a:lvl5pPr lvl="4" algn="ctr">
              <a:lnSpc>
                <a:spcPct val="100000"/>
              </a:lnSpc>
              <a:spcBef>
                <a:spcPts val="0"/>
              </a:spcBef>
              <a:spcAft>
                <a:spcPts val="0"/>
              </a:spcAft>
              <a:buSzPts val="2400"/>
              <a:buNone/>
              <a:defRPr sz="2400"/>
            </a:lvl5pPr>
            <a:lvl6pPr lvl="5" algn="ctr">
              <a:lnSpc>
                <a:spcPct val="100000"/>
              </a:lnSpc>
              <a:spcBef>
                <a:spcPts val="0"/>
              </a:spcBef>
              <a:spcAft>
                <a:spcPts val="0"/>
              </a:spcAft>
              <a:buSzPts val="2400"/>
              <a:buNone/>
              <a:defRPr sz="2400"/>
            </a:lvl6pPr>
            <a:lvl7pPr lvl="6" algn="ctr">
              <a:lnSpc>
                <a:spcPct val="100000"/>
              </a:lnSpc>
              <a:spcBef>
                <a:spcPts val="0"/>
              </a:spcBef>
              <a:spcAft>
                <a:spcPts val="0"/>
              </a:spcAft>
              <a:buSzPts val="2400"/>
              <a:buNone/>
              <a:defRPr sz="2400"/>
            </a:lvl7pPr>
            <a:lvl8pPr lvl="7" algn="ctr">
              <a:lnSpc>
                <a:spcPct val="100000"/>
              </a:lnSpc>
              <a:spcBef>
                <a:spcPts val="0"/>
              </a:spcBef>
              <a:spcAft>
                <a:spcPts val="0"/>
              </a:spcAft>
              <a:buSzPts val="2400"/>
              <a:buNone/>
              <a:defRPr sz="2400"/>
            </a:lvl8pPr>
            <a:lvl9pPr lvl="8" algn="ctr">
              <a:lnSpc>
                <a:spcPct val="100000"/>
              </a:lnSpc>
              <a:spcBef>
                <a:spcPts val="0"/>
              </a:spcBef>
              <a:spcAft>
                <a:spcPts val="0"/>
              </a:spcAft>
              <a:buSzPts val="2400"/>
              <a:buNone/>
              <a:defRPr sz="2400"/>
            </a:lvl9pPr>
          </a:lstStyle>
          <a:p>
            <a:endParaRPr/>
          </a:p>
        </p:txBody>
      </p:sp>
      <p:sp>
        <p:nvSpPr>
          <p:cNvPr id="13" name="Google Shape;13;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6"/>
        <p:cNvGrpSpPr/>
        <p:nvPr/>
      </p:nvGrpSpPr>
      <p:grpSpPr>
        <a:xfrm>
          <a:off x="0" y="0"/>
          <a:ext cx="0" cy="0"/>
          <a:chOff x="0" y="0"/>
          <a:chExt cx="0" cy="0"/>
        </a:xfrm>
      </p:grpSpPr>
      <p:sp>
        <p:nvSpPr>
          <p:cNvPr id="47" name="Google Shape;47;p11"/>
          <p:cNvSpPr txBox="1">
            <a:spLocks noGrp="1"/>
          </p:cNvSpPr>
          <p:nvPr>
            <p:ph type="title" hasCustomPrompt="1"/>
          </p:nvPr>
        </p:nvSpPr>
        <p:spPr>
          <a:xfrm>
            <a:off x="311700" y="1167925"/>
            <a:ext cx="8520600" cy="1980000"/>
          </a:xfrm>
          <a:prstGeom prst="rect">
            <a:avLst/>
          </a:prstGeom>
        </p:spPr>
        <p:txBody>
          <a:bodyPr spcFirstLastPara="1" wrap="square" lIns="91425" tIns="91425" rIns="91425" bIns="91425" anchor="ctr" anchorCtr="0">
            <a:normAutofit/>
          </a:bodyPr>
          <a:lstStyle>
            <a:lvl1pPr lvl="0" algn="ctr">
              <a:spcBef>
                <a:spcPts val="0"/>
              </a:spcBef>
              <a:spcAft>
                <a:spcPts val="0"/>
              </a:spcAft>
              <a:buClr>
                <a:schemeClr val="dk1"/>
              </a:buClr>
              <a:buSzPts val="11000"/>
              <a:buNone/>
              <a:defRPr sz="11000">
                <a:solidFill>
                  <a:schemeClr val="dk1"/>
                </a:solidFill>
              </a:defRPr>
            </a:lvl1pPr>
            <a:lvl2pPr lvl="1" algn="ctr">
              <a:spcBef>
                <a:spcPts val="0"/>
              </a:spcBef>
              <a:spcAft>
                <a:spcPts val="0"/>
              </a:spcAft>
              <a:buClr>
                <a:schemeClr val="dk1"/>
              </a:buClr>
              <a:buSzPts val="11000"/>
              <a:buNone/>
              <a:defRPr sz="11000">
                <a:solidFill>
                  <a:schemeClr val="dk1"/>
                </a:solidFill>
              </a:defRPr>
            </a:lvl2pPr>
            <a:lvl3pPr lvl="2" algn="ctr">
              <a:spcBef>
                <a:spcPts val="0"/>
              </a:spcBef>
              <a:spcAft>
                <a:spcPts val="0"/>
              </a:spcAft>
              <a:buClr>
                <a:schemeClr val="dk1"/>
              </a:buClr>
              <a:buSzPts val="11000"/>
              <a:buNone/>
              <a:defRPr sz="11000">
                <a:solidFill>
                  <a:schemeClr val="dk1"/>
                </a:solidFill>
              </a:defRPr>
            </a:lvl3pPr>
            <a:lvl4pPr lvl="3" algn="ctr">
              <a:spcBef>
                <a:spcPts val="0"/>
              </a:spcBef>
              <a:spcAft>
                <a:spcPts val="0"/>
              </a:spcAft>
              <a:buClr>
                <a:schemeClr val="dk1"/>
              </a:buClr>
              <a:buSzPts val="11000"/>
              <a:buNone/>
              <a:defRPr sz="11000">
                <a:solidFill>
                  <a:schemeClr val="dk1"/>
                </a:solidFill>
              </a:defRPr>
            </a:lvl4pPr>
            <a:lvl5pPr lvl="4" algn="ctr">
              <a:spcBef>
                <a:spcPts val="0"/>
              </a:spcBef>
              <a:spcAft>
                <a:spcPts val="0"/>
              </a:spcAft>
              <a:buClr>
                <a:schemeClr val="dk1"/>
              </a:buClr>
              <a:buSzPts val="11000"/>
              <a:buNone/>
              <a:defRPr sz="11000">
                <a:solidFill>
                  <a:schemeClr val="dk1"/>
                </a:solidFill>
              </a:defRPr>
            </a:lvl5pPr>
            <a:lvl6pPr lvl="5" algn="ctr">
              <a:spcBef>
                <a:spcPts val="0"/>
              </a:spcBef>
              <a:spcAft>
                <a:spcPts val="0"/>
              </a:spcAft>
              <a:buClr>
                <a:schemeClr val="dk1"/>
              </a:buClr>
              <a:buSzPts val="11000"/>
              <a:buNone/>
              <a:defRPr sz="11000">
                <a:solidFill>
                  <a:schemeClr val="dk1"/>
                </a:solidFill>
              </a:defRPr>
            </a:lvl6pPr>
            <a:lvl7pPr lvl="6" algn="ctr">
              <a:spcBef>
                <a:spcPts val="0"/>
              </a:spcBef>
              <a:spcAft>
                <a:spcPts val="0"/>
              </a:spcAft>
              <a:buClr>
                <a:schemeClr val="dk1"/>
              </a:buClr>
              <a:buSzPts val="11000"/>
              <a:buNone/>
              <a:defRPr sz="11000">
                <a:solidFill>
                  <a:schemeClr val="dk1"/>
                </a:solidFill>
              </a:defRPr>
            </a:lvl7pPr>
            <a:lvl8pPr lvl="7" algn="ctr">
              <a:spcBef>
                <a:spcPts val="0"/>
              </a:spcBef>
              <a:spcAft>
                <a:spcPts val="0"/>
              </a:spcAft>
              <a:buClr>
                <a:schemeClr val="dk1"/>
              </a:buClr>
              <a:buSzPts val="11000"/>
              <a:buNone/>
              <a:defRPr sz="11000">
                <a:solidFill>
                  <a:schemeClr val="dk1"/>
                </a:solidFill>
              </a:defRPr>
            </a:lvl8pPr>
            <a:lvl9pPr lvl="8" algn="ctr">
              <a:spcBef>
                <a:spcPts val="0"/>
              </a:spcBef>
              <a:spcAft>
                <a:spcPts val="0"/>
              </a:spcAft>
              <a:buClr>
                <a:schemeClr val="dk1"/>
              </a:buClr>
              <a:buSzPts val="11000"/>
              <a:buNone/>
              <a:defRPr sz="11000">
                <a:solidFill>
                  <a:schemeClr val="dk1"/>
                </a:solidFill>
              </a:defRPr>
            </a:lvl9pPr>
          </a:lstStyle>
          <a:p>
            <a:r>
              <a:t>xx%</a:t>
            </a:r>
          </a:p>
        </p:txBody>
      </p:sp>
      <p:sp>
        <p:nvSpPr>
          <p:cNvPr id="48" name="Google Shape;48;p11"/>
          <p:cNvSpPr txBox="1">
            <a:spLocks noGrp="1"/>
          </p:cNvSpPr>
          <p:nvPr>
            <p:ph type="body" idx="1"/>
          </p:nvPr>
        </p:nvSpPr>
        <p:spPr>
          <a:xfrm>
            <a:off x="311700" y="3224250"/>
            <a:ext cx="8520600" cy="10716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9" name="Google Shape;49;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0"/>
        <p:cNvGrpSpPr/>
        <p:nvPr/>
      </p:nvGrpSpPr>
      <p:grpSpPr>
        <a:xfrm>
          <a:off x="0" y="0"/>
          <a:ext cx="0" cy="0"/>
          <a:chOff x="0" y="0"/>
          <a:chExt cx="0" cy="0"/>
        </a:xfrm>
      </p:grpSpPr>
      <p:sp>
        <p:nvSpPr>
          <p:cNvPr id="51" name="Google Shape;51;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dk1"/>
        </a:solidFill>
        <a:effectLst/>
      </p:bgPr>
    </p:bg>
    <p:spTree>
      <p:nvGrpSpPr>
        <p:cNvPr id="1" name="Shape 14"/>
        <p:cNvGrpSpPr/>
        <p:nvPr/>
      </p:nvGrpSpPr>
      <p:grpSpPr>
        <a:xfrm>
          <a:off x="0" y="0"/>
          <a:ext cx="0" cy="0"/>
          <a:chOff x="0" y="0"/>
          <a:chExt cx="0" cy="0"/>
        </a:xfrm>
      </p:grpSpPr>
      <p:sp>
        <p:nvSpPr>
          <p:cNvPr id="15" name="Google Shape;15;p3"/>
          <p:cNvSpPr txBox="1">
            <a:spLocks noGrp="1"/>
          </p:cNvSpPr>
          <p:nvPr>
            <p:ph type="title"/>
          </p:nvPr>
        </p:nvSpPr>
        <p:spPr>
          <a:xfrm>
            <a:off x="311700" y="2480550"/>
            <a:ext cx="8114400" cy="2445900"/>
          </a:xfrm>
          <a:prstGeom prst="rect">
            <a:avLst/>
          </a:prstGeom>
        </p:spPr>
        <p:txBody>
          <a:bodyPr spcFirstLastPara="1" wrap="square" lIns="91425" tIns="91425" rIns="91425" bIns="91425" anchor="b" anchorCtr="0">
            <a:normAutofit/>
          </a:bodyPr>
          <a:lstStyle>
            <a:lvl1pPr lvl="0">
              <a:spcBef>
                <a:spcPts val="0"/>
              </a:spcBef>
              <a:spcAft>
                <a:spcPts val="0"/>
              </a:spcAft>
              <a:buClr>
                <a:schemeClr val="lt1"/>
              </a:buClr>
              <a:buSzPts val="6800"/>
              <a:buNone/>
              <a:defRPr sz="6800">
                <a:solidFill>
                  <a:schemeClr val="lt1"/>
                </a:solidFill>
              </a:defRPr>
            </a:lvl1pPr>
            <a:lvl2pPr lvl="1">
              <a:spcBef>
                <a:spcPts val="0"/>
              </a:spcBef>
              <a:spcAft>
                <a:spcPts val="0"/>
              </a:spcAft>
              <a:buClr>
                <a:schemeClr val="lt1"/>
              </a:buClr>
              <a:buSzPts val="6800"/>
              <a:buNone/>
              <a:defRPr sz="6800">
                <a:solidFill>
                  <a:schemeClr val="lt1"/>
                </a:solidFill>
              </a:defRPr>
            </a:lvl2pPr>
            <a:lvl3pPr lvl="2">
              <a:spcBef>
                <a:spcPts val="0"/>
              </a:spcBef>
              <a:spcAft>
                <a:spcPts val="0"/>
              </a:spcAft>
              <a:buClr>
                <a:schemeClr val="lt1"/>
              </a:buClr>
              <a:buSzPts val="6800"/>
              <a:buNone/>
              <a:defRPr sz="6800">
                <a:solidFill>
                  <a:schemeClr val="lt1"/>
                </a:solidFill>
              </a:defRPr>
            </a:lvl3pPr>
            <a:lvl4pPr lvl="3">
              <a:spcBef>
                <a:spcPts val="0"/>
              </a:spcBef>
              <a:spcAft>
                <a:spcPts val="0"/>
              </a:spcAft>
              <a:buClr>
                <a:schemeClr val="lt1"/>
              </a:buClr>
              <a:buSzPts val="6800"/>
              <a:buNone/>
              <a:defRPr sz="6800">
                <a:solidFill>
                  <a:schemeClr val="lt1"/>
                </a:solidFill>
              </a:defRPr>
            </a:lvl4pPr>
            <a:lvl5pPr lvl="4">
              <a:spcBef>
                <a:spcPts val="0"/>
              </a:spcBef>
              <a:spcAft>
                <a:spcPts val="0"/>
              </a:spcAft>
              <a:buClr>
                <a:schemeClr val="lt1"/>
              </a:buClr>
              <a:buSzPts val="6800"/>
              <a:buNone/>
              <a:defRPr sz="6800">
                <a:solidFill>
                  <a:schemeClr val="lt1"/>
                </a:solidFill>
              </a:defRPr>
            </a:lvl5pPr>
            <a:lvl6pPr lvl="5">
              <a:spcBef>
                <a:spcPts val="0"/>
              </a:spcBef>
              <a:spcAft>
                <a:spcPts val="0"/>
              </a:spcAft>
              <a:buClr>
                <a:schemeClr val="lt1"/>
              </a:buClr>
              <a:buSzPts val="6800"/>
              <a:buNone/>
              <a:defRPr sz="6800">
                <a:solidFill>
                  <a:schemeClr val="lt1"/>
                </a:solidFill>
              </a:defRPr>
            </a:lvl6pPr>
            <a:lvl7pPr lvl="6">
              <a:spcBef>
                <a:spcPts val="0"/>
              </a:spcBef>
              <a:spcAft>
                <a:spcPts val="0"/>
              </a:spcAft>
              <a:buClr>
                <a:schemeClr val="lt1"/>
              </a:buClr>
              <a:buSzPts val="6800"/>
              <a:buNone/>
              <a:defRPr sz="6800">
                <a:solidFill>
                  <a:schemeClr val="lt1"/>
                </a:solidFill>
              </a:defRPr>
            </a:lvl7pPr>
            <a:lvl8pPr lvl="7">
              <a:spcBef>
                <a:spcPts val="0"/>
              </a:spcBef>
              <a:spcAft>
                <a:spcPts val="0"/>
              </a:spcAft>
              <a:buClr>
                <a:schemeClr val="lt1"/>
              </a:buClr>
              <a:buSzPts val="6800"/>
              <a:buNone/>
              <a:defRPr sz="6800">
                <a:solidFill>
                  <a:schemeClr val="lt1"/>
                </a:solidFill>
              </a:defRPr>
            </a:lvl8pPr>
            <a:lvl9pPr lvl="8">
              <a:spcBef>
                <a:spcPts val="0"/>
              </a:spcBef>
              <a:spcAft>
                <a:spcPts val="0"/>
              </a:spcAft>
              <a:buClr>
                <a:schemeClr val="lt1"/>
              </a:buClr>
              <a:buSzPts val="6800"/>
              <a:buNone/>
              <a:defRPr sz="6800">
                <a:solidFill>
                  <a:schemeClr val="lt1"/>
                </a:solidFill>
              </a:defRPr>
            </a:lvl9pPr>
          </a:lstStyle>
          <a:p>
            <a:endParaRPr/>
          </a:p>
        </p:txBody>
      </p:sp>
      <p:sp>
        <p:nvSpPr>
          <p:cNvPr id="16" name="Google Shape;16;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7"/>
        <p:cNvGrpSpPr/>
        <p:nvPr/>
      </p:nvGrpSpPr>
      <p:grpSpPr>
        <a:xfrm>
          <a:off x="0" y="0"/>
          <a:ext cx="0" cy="0"/>
          <a:chOff x="0" y="0"/>
          <a:chExt cx="0" cy="0"/>
        </a:xfrm>
      </p:grpSpPr>
      <p:sp>
        <p:nvSpPr>
          <p:cNvPr id="18" name="Google Shape;18;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19" name="Google Shape;19;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20" name="Google Shape;20;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1"/>
        <p:cNvGrpSpPr/>
        <p:nvPr/>
      </p:nvGrpSpPr>
      <p:grpSpPr>
        <a:xfrm>
          <a:off x="0" y="0"/>
          <a:ext cx="0" cy="0"/>
          <a:chOff x="0" y="0"/>
          <a:chExt cx="0" cy="0"/>
        </a:xfrm>
      </p:grpSpPr>
      <p:sp>
        <p:nvSpPr>
          <p:cNvPr id="22" name="Google Shape;22;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3" name="Google Shape;23;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5" name="Google Shape;25;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6"/>
        <p:cNvGrpSpPr/>
        <p:nvPr/>
      </p:nvGrpSpPr>
      <p:grpSpPr>
        <a:xfrm>
          <a:off x="0" y="0"/>
          <a:ext cx="0" cy="0"/>
          <a:chOff x="0" y="0"/>
          <a:chExt cx="0" cy="0"/>
        </a:xfrm>
      </p:grpSpPr>
      <p:sp>
        <p:nvSpPr>
          <p:cNvPr id="27" name="Google Shape;27;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8" name="Google Shape;28;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9"/>
        <p:cNvGrpSpPr/>
        <p:nvPr/>
      </p:nvGrpSpPr>
      <p:grpSpPr>
        <a:xfrm>
          <a:off x="0" y="0"/>
          <a:ext cx="0" cy="0"/>
          <a:chOff x="0" y="0"/>
          <a:chExt cx="0" cy="0"/>
        </a:xfrm>
      </p:grpSpPr>
      <p:sp>
        <p:nvSpPr>
          <p:cNvPr id="30" name="Google Shape;30;p7"/>
          <p:cNvSpPr txBox="1">
            <a:spLocks noGrp="1"/>
          </p:cNvSpPr>
          <p:nvPr>
            <p:ph type="title"/>
          </p:nvPr>
        </p:nvSpPr>
        <p:spPr>
          <a:xfrm>
            <a:off x="311700" y="6318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1" name="Google Shape;31;p7"/>
          <p:cNvSpPr txBox="1">
            <a:spLocks noGrp="1"/>
          </p:cNvSpPr>
          <p:nvPr>
            <p:ph type="body" idx="1"/>
          </p:nvPr>
        </p:nvSpPr>
        <p:spPr>
          <a:xfrm>
            <a:off x="311700" y="1490875"/>
            <a:ext cx="2808000" cy="30780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2" name="Google Shape;32;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3"/>
        </a:solidFill>
        <a:effectLst/>
      </p:bgPr>
    </p:bg>
    <p:spTree>
      <p:nvGrpSpPr>
        <p:cNvPr id="1" name="Shape 33"/>
        <p:cNvGrpSpPr/>
        <p:nvPr/>
      </p:nvGrpSpPr>
      <p:grpSpPr>
        <a:xfrm>
          <a:off x="0" y="0"/>
          <a:ext cx="0" cy="0"/>
          <a:chOff x="0" y="0"/>
          <a:chExt cx="0" cy="0"/>
        </a:xfrm>
      </p:grpSpPr>
      <p:sp>
        <p:nvSpPr>
          <p:cNvPr id="34" name="Google Shape;34;p8"/>
          <p:cNvSpPr txBox="1">
            <a:spLocks noGrp="1"/>
          </p:cNvSpPr>
          <p:nvPr>
            <p:ph type="title"/>
          </p:nvPr>
        </p:nvSpPr>
        <p:spPr>
          <a:xfrm>
            <a:off x="490250" y="526350"/>
            <a:ext cx="5683800" cy="4090800"/>
          </a:xfrm>
          <a:prstGeom prst="rect">
            <a:avLst/>
          </a:prstGeom>
        </p:spPr>
        <p:txBody>
          <a:bodyPr spcFirstLastPara="1" wrap="square" lIns="91425" tIns="91425" rIns="91425" bIns="91425" anchor="ctr" anchorCtr="0">
            <a:normAutofit/>
          </a:bodyPr>
          <a:lstStyle>
            <a:lvl1pPr lvl="0">
              <a:spcBef>
                <a:spcPts val="0"/>
              </a:spcBef>
              <a:spcAft>
                <a:spcPts val="0"/>
              </a:spcAft>
              <a:buClr>
                <a:schemeClr val="lt1"/>
              </a:buClr>
              <a:buSzPts val="4800"/>
              <a:buNone/>
              <a:defRPr sz="4800">
                <a:solidFill>
                  <a:schemeClr val="lt1"/>
                </a:solidFill>
              </a:defRPr>
            </a:lvl1pPr>
            <a:lvl2pPr lvl="1">
              <a:spcBef>
                <a:spcPts val="0"/>
              </a:spcBef>
              <a:spcAft>
                <a:spcPts val="0"/>
              </a:spcAft>
              <a:buClr>
                <a:schemeClr val="lt1"/>
              </a:buClr>
              <a:buSzPts val="4800"/>
              <a:buNone/>
              <a:defRPr sz="4800">
                <a:solidFill>
                  <a:schemeClr val="lt1"/>
                </a:solidFill>
              </a:defRPr>
            </a:lvl2pPr>
            <a:lvl3pPr lvl="2">
              <a:spcBef>
                <a:spcPts val="0"/>
              </a:spcBef>
              <a:spcAft>
                <a:spcPts val="0"/>
              </a:spcAft>
              <a:buClr>
                <a:schemeClr val="lt1"/>
              </a:buClr>
              <a:buSzPts val="4800"/>
              <a:buNone/>
              <a:defRPr sz="4800">
                <a:solidFill>
                  <a:schemeClr val="lt1"/>
                </a:solidFill>
              </a:defRPr>
            </a:lvl3pPr>
            <a:lvl4pPr lvl="3">
              <a:spcBef>
                <a:spcPts val="0"/>
              </a:spcBef>
              <a:spcAft>
                <a:spcPts val="0"/>
              </a:spcAft>
              <a:buClr>
                <a:schemeClr val="lt1"/>
              </a:buClr>
              <a:buSzPts val="4800"/>
              <a:buNone/>
              <a:defRPr sz="4800">
                <a:solidFill>
                  <a:schemeClr val="lt1"/>
                </a:solidFill>
              </a:defRPr>
            </a:lvl4pPr>
            <a:lvl5pPr lvl="4">
              <a:spcBef>
                <a:spcPts val="0"/>
              </a:spcBef>
              <a:spcAft>
                <a:spcPts val="0"/>
              </a:spcAft>
              <a:buClr>
                <a:schemeClr val="lt1"/>
              </a:buClr>
              <a:buSzPts val="4800"/>
              <a:buNone/>
              <a:defRPr sz="4800">
                <a:solidFill>
                  <a:schemeClr val="lt1"/>
                </a:solidFill>
              </a:defRPr>
            </a:lvl5pPr>
            <a:lvl6pPr lvl="5">
              <a:spcBef>
                <a:spcPts val="0"/>
              </a:spcBef>
              <a:spcAft>
                <a:spcPts val="0"/>
              </a:spcAft>
              <a:buClr>
                <a:schemeClr val="lt1"/>
              </a:buClr>
              <a:buSzPts val="4800"/>
              <a:buNone/>
              <a:defRPr sz="4800">
                <a:solidFill>
                  <a:schemeClr val="lt1"/>
                </a:solidFill>
              </a:defRPr>
            </a:lvl6pPr>
            <a:lvl7pPr lvl="6">
              <a:spcBef>
                <a:spcPts val="0"/>
              </a:spcBef>
              <a:spcAft>
                <a:spcPts val="0"/>
              </a:spcAft>
              <a:buClr>
                <a:schemeClr val="lt1"/>
              </a:buClr>
              <a:buSzPts val="4800"/>
              <a:buNone/>
              <a:defRPr sz="4800">
                <a:solidFill>
                  <a:schemeClr val="lt1"/>
                </a:solidFill>
              </a:defRPr>
            </a:lvl7pPr>
            <a:lvl8pPr lvl="7">
              <a:spcBef>
                <a:spcPts val="0"/>
              </a:spcBef>
              <a:spcAft>
                <a:spcPts val="0"/>
              </a:spcAft>
              <a:buClr>
                <a:schemeClr val="lt1"/>
              </a:buClr>
              <a:buSzPts val="4800"/>
              <a:buNone/>
              <a:defRPr sz="4800">
                <a:solidFill>
                  <a:schemeClr val="lt1"/>
                </a:solidFill>
              </a:defRPr>
            </a:lvl8pPr>
            <a:lvl9pPr lvl="8">
              <a:spcBef>
                <a:spcPts val="0"/>
              </a:spcBef>
              <a:spcAft>
                <a:spcPts val="0"/>
              </a:spcAft>
              <a:buClr>
                <a:schemeClr val="lt1"/>
              </a:buClr>
              <a:buSzPts val="4800"/>
              <a:buNone/>
              <a:defRPr sz="4800">
                <a:solidFill>
                  <a:schemeClr val="lt1"/>
                </a:solidFill>
              </a:defRPr>
            </a:lvl9pPr>
          </a:lstStyle>
          <a:p>
            <a:endParaRPr/>
          </a:p>
        </p:txBody>
      </p:sp>
      <p:sp>
        <p:nvSpPr>
          <p:cNvPr id="35" name="Google Shape;35;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6"/>
        <p:cNvGrpSpPr/>
        <p:nvPr/>
      </p:nvGrpSpPr>
      <p:grpSpPr>
        <a:xfrm>
          <a:off x="0" y="0"/>
          <a:ext cx="0" cy="0"/>
          <a:chOff x="0" y="0"/>
          <a:chExt cx="0" cy="0"/>
        </a:xfrm>
      </p:grpSpPr>
      <p:sp>
        <p:nvSpPr>
          <p:cNvPr id="37" name="Google Shape;37;p9"/>
          <p:cNvSpPr/>
          <p:nvPr/>
        </p:nvSpPr>
        <p:spPr>
          <a:xfrm>
            <a:off x="4572000" y="100"/>
            <a:ext cx="4572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38" name="Google Shape;38;p9"/>
          <p:cNvCxnSpPr/>
          <p:nvPr/>
        </p:nvCxnSpPr>
        <p:spPr>
          <a:xfrm>
            <a:off x="5029675" y="4495500"/>
            <a:ext cx="468300" cy="0"/>
          </a:xfrm>
          <a:prstGeom prst="straightConnector1">
            <a:avLst/>
          </a:prstGeom>
          <a:noFill/>
          <a:ln w="19050" cap="flat" cmpd="sng">
            <a:solidFill>
              <a:schemeClr val="lt1"/>
            </a:solidFill>
            <a:prstDash val="solid"/>
            <a:round/>
            <a:headEnd type="none" w="sm" len="sm"/>
            <a:tailEnd type="none" w="sm" len="sm"/>
          </a:ln>
        </p:spPr>
      </p:cxnSp>
      <p:sp>
        <p:nvSpPr>
          <p:cNvPr id="39" name="Google Shape;39;p9"/>
          <p:cNvSpPr txBox="1">
            <a:spLocks noGrp="1"/>
          </p:cNvSpPr>
          <p:nvPr>
            <p:ph type="title"/>
          </p:nvPr>
        </p:nvSpPr>
        <p:spPr>
          <a:xfrm>
            <a:off x="265500" y="1375599"/>
            <a:ext cx="4045200" cy="1551900"/>
          </a:xfrm>
          <a:prstGeom prst="rect">
            <a:avLst/>
          </a:prstGeom>
        </p:spPr>
        <p:txBody>
          <a:bodyPr spcFirstLastPara="1" wrap="square" lIns="91425" tIns="91425" rIns="91425" bIns="91425" anchor="b" anchorCtr="0">
            <a:normAutofit/>
          </a:bodyPr>
          <a:lstStyle>
            <a:lvl1pPr lvl="0" algn="ctr">
              <a:spcBef>
                <a:spcPts val="0"/>
              </a:spcBef>
              <a:spcAft>
                <a:spcPts val="0"/>
              </a:spcAft>
              <a:buSzPts val="3800"/>
              <a:buNone/>
              <a:defRPr sz="3800"/>
            </a:lvl1pPr>
            <a:lvl2pPr lvl="1" algn="ctr">
              <a:spcBef>
                <a:spcPts val="0"/>
              </a:spcBef>
              <a:spcAft>
                <a:spcPts val="0"/>
              </a:spcAft>
              <a:buSzPts val="3800"/>
              <a:buNone/>
              <a:defRPr sz="3800"/>
            </a:lvl2pPr>
            <a:lvl3pPr lvl="2" algn="ctr">
              <a:spcBef>
                <a:spcPts val="0"/>
              </a:spcBef>
              <a:spcAft>
                <a:spcPts val="0"/>
              </a:spcAft>
              <a:buSzPts val="3800"/>
              <a:buNone/>
              <a:defRPr sz="3800"/>
            </a:lvl3pPr>
            <a:lvl4pPr lvl="3" algn="ctr">
              <a:spcBef>
                <a:spcPts val="0"/>
              </a:spcBef>
              <a:spcAft>
                <a:spcPts val="0"/>
              </a:spcAft>
              <a:buSzPts val="3800"/>
              <a:buNone/>
              <a:defRPr sz="3800"/>
            </a:lvl4pPr>
            <a:lvl5pPr lvl="4" algn="ctr">
              <a:spcBef>
                <a:spcPts val="0"/>
              </a:spcBef>
              <a:spcAft>
                <a:spcPts val="0"/>
              </a:spcAft>
              <a:buSzPts val="3800"/>
              <a:buNone/>
              <a:defRPr sz="3800"/>
            </a:lvl5pPr>
            <a:lvl6pPr lvl="5" algn="ctr">
              <a:spcBef>
                <a:spcPts val="0"/>
              </a:spcBef>
              <a:spcAft>
                <a:spcPts val="0"/>
              </a:spcAft>
              <a:buSzPts val="3800"/>
              <a:buNone/>
              <a:defRPr sz="3800"/>
            </a:lvl6pPr>
            <a:lvl7pPr lvl="6" algn="ctr">
              <a:spcBef>
                <a:spcPts val="0"/>
              </a:spcBef>
              <a:spcAft>
                <a:spcPts val="0"/>
              </a:spcAft>
              <a:buSzPts val="3800"/>
              <a:buNone/>
              <a:defRPr sz="3800"/>
            </a:lvl7pPr>
            <a:lvl8pPr lvl="7" algn="ctr">
              <a:spcBef>
                <a:spcPts val="0"/>
              </a:spcBef>
              <a:spcAft>
                <a:spcPts val="0"/>
              </a:spcAft>
              <a:buSzPts val="3800"/>
              <a:buNone/>
              <a:defRPr sz="3800"/>
            </a:lvl8pPr>
            <a:lvl9pPr lvl="8" algn="ctr">
              <a:spcBef>
                <a:spcPts val="0"/>
              </a:spcBef>
              <a:spcAft>
                <a:spcPts val="0"/>
              </a:spcAft>
              <a:buSzPts val="3800"/>
              <a:buNone/>
              <a:defRPr sz="3800"/>
            </a:lvl9pPr>
          </a:lstStyle>
          <a:p>
            <a:endParaRPr/>
          </a:p>
        </p:txBody>
      </p:sp>
      <p:sp>
        <p:nvSpPr>
          <p:cNvPr id="40" name="Google Shape;40;p9"/>
          <p:cNvSpPr txBox="1">
            <a:spLocks noGrp="1"/>
          </p:cNvSpPr>
          <p:nvPr>
            <p:ph type="subTitle" idx="1"/>
          </p:nvPr>
        </p:nvSpPr>
        <p:spPr>
          <a:xfrm>
            <a:off x="265500" y="2981125"/>
            <a:ext cx="4045200" cy="13455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1800"/>
              <a:buNone/>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
        <p:nvSpPr>
          <p:cNvPr id="41" name="Google Shape;41;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Clr>
                <a:schemeClr val="lt1"/>
              </a:buClr>
              <a:buSzPts val="1800"/>
              <a:buChar char="●"/>
              <a:defRPr>
                <a:solidFill>
                  <a:schemeClr val="lt1"/>
                </a:solidFill>
              </a:defRPr>
            </a:lvl1pPr>
            <a:lvl2pPr marL="914400" lvl="1" indent="-317500">
              <a:spcBef>
                <a:spcPts val="0"/>
              </a:spcBef>
              <a:spcAft>
                <a:spcPts val="0"/>
              </a:spcAft>
              <a:buClr>
                <a:schemeClr val="lt1"/>
              </a:buClr>
              <a:buSzPts val="1400"/>
              <a:buChar char="○"/>
              <a:defRPr>
                <a:solidFill>
                  <a:schemeClr val="lt1"/>
                </a:solidFill>
              </a:defRPr>
            </a:lvl2pPr>
            <a:lvl3pPr marL="1371600" lvl="2" indent="-317500">
              <a:spcBef>
                <a:spcPts val="0"/>
              </a:spcBef>
              <a:spcAft>
                <a:spcPts val="0"/>
              </a:spcAft>
              <a:buClr>
                <a:schemeClr val="lt1"/>
              </a:buClr>
              <a:buSzPts val="1400"/>
              <a:buChar char="■"/>
              <a:defRPr>
                <a:solidFill>
                  <a:schemeClr val="lt1"/>
                </a:solidFill>
              </a:defRPr>
            </a:lvl3pPr>
            <a:lvl4pPr marL="1828800" lvl="3" indent="-317500">
              <a:spcBef>
                <a:spcPts val="0"/>
              </a:spcBef>
              <a:spcAft>
                <a:spcPts val="0"/>
              </a:spcAft>
              <a:buClr>
                <a:schemeClr val="lt1"/>
              </a:buClr>
              <a:buSzPts val="1400"/>
              <a:buChar char="●"/>
              <a:defRPr>
                <a:solidFill>
                  <a:schemeClr val="lt1"/>
                </a:solidFill>
              </a:defRPr>
            </a:lvl4pPr>
            <a:lvl5pPr marL="2286000" lvl="4" indent="-317500">
              <a:spcBef>
                <a:spcPts val="0"/>
              </a:spcBef>
              <a:spcAft>
                <a:spcPts val="0"/>
              </a:spcAft>
              <a:buClr>
                <a:schemeClr val="lt1"/>
              </a:buClr>
              <a:buSzPts val="1400"/>
              <a:buChar char="○"/>
              <a:defRPr>
                <a:solidFill>
                  <a:schemeClr val="lt1"/>
                </a:solidFill>
              </a:defRPr>
            </a:lvl5pPr>
            <a:lvl6pPr marL="2743200" lvl="5" indent="-317500">
              <a:spcBef>
                <a:spcPts val="0"/>
              </a:spcBef>
              <a:spcAft>
                <a:spcPts val="0"/>
              </a:spcAft>
              <a:buClr>
                <a:schemeClr val="lt1"/>
              </a:buClr>
              <a:buSzPts val="1400"/>
              <a:buChar char="■"/>
              <a:defRPr>
                <a:solidFill>
                  <a:schemeClr val="lt1"/>
                </a:solidFill>
              </a:defRPr>
            </a:lvl6pPr>
            <a:lvl7pPr marL="3200400" lvl="6" indent="-317500">
              <a:spcBef>
                <a:spcPts val="0"/>
              </a:spcBef>
              <a:spcAft>
                <a:spcPts val="0"/>
              </a:spcAft>
              <a:buClr>
                <a:schemeClr val="lt1"/>
              </a:buClr>
              <a:buSzPts val="1400"/>
              <a:buChar char="●"/>
              <a:defRPr>
                <a:solidFill>
                  <a:schemeClr val="lt1"/>
                </a:solidFill>
              </a:defRPr>
            </a:lvl7pPr>
            <a:lvl8pPr marL="3657600" lvl="7" indent="-317500">
              <a:spcBef>
                <a:spcPts val="0"/>
              </a:spcBef>
              <a:spcAft>
                <a:spcPts val="0"/>
              </a:spcAft>
              <a:buClr>
                <a:schemeClr val="lt1"/>
              </a:buClr>
              <a:buSzPts val="1400"/>
              <a:buChar char="○"/>
              <a:defRPr>
                <a:solidFill>
                  <a:schemeClr val="lt1"/>
                </a:solidFill>
              </a:defRPr>
            </a:lvl8pPr>
            <a:lvl9pPr marL="4114800" lvl="8" indent="-317500">
              <a:spcBef>
                <a:spcPts val="0"/>
              </a:spcBef>
              <a:spcAft>
                <a:spcPts val="0"/>
              </a:spcAft>
              <a:buClr>
                <a:schemeClr val="lt1"/>
              </a:buClr>
              <a:buSzPts val="1400"/>
              <a:buChar char="■"/>
              <a:defRPr>
                <a:solidFill>
                  <a:schemeClr val="lt1"/>
                </a:solidFill>
              </a:defRPr>
            </a:lvl9pPr>
          </a:lstStyle>
          <a:p>
            <a:endParaRPr/>
          </a:p>
        </p:txBody>
      </p:sp>
      <p:sp>
        <p:nvSpPr>
          <p:cNvPr id="42" name="Google Shape;42;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3"/>
        <p:cNvGrpSpPr/>
        <p:nvPr/>
      </p:nvGrpSpPr>
      <p:grpSpPr>
        <a:xfrm>
          <a:off x="0" y="0"/>
          <a:ext cx="0" cy="0"/>
          <a:chOff x="0" y="0"/>
          <a:chExt cx="0" cy="0"/>
        </a:xfrm>
      </p:grpSpPr>
      <p:sp>
        <p:nvSpPr>
          <p:cNvPr id="44" name="Google Shape;44;p10"/>
          <p:cNvSpPr txBox="1">
            <a:spLocks noGrp="1"/>
          </p:cNvSpPr>
          <p:nvPr>
            <p:ph type="body" idx="1"/>
          </p:nvPr>
        </p:nvSpPr>
        <p:spPr>
          <a:xfrm>
            <a:off x="319500" y="4233725"/>
            <a:ext cx="5998800" cy="5988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Clr>
                <a:schemeClr val="accent3"/>
              </a:buClr>
              <a:buSzPts val="1800"/>
              <a:buFont typeface="Alfa Slab One"/>
              <a:buNone/>
              <a:defRPr>
                <a:solidFill>
                  <a:schemeClr val="accent3"/>
                </a:solidFill>
                <a:latin typeface="Alfa Slab One"/>
                <a:ea typeface="Alfa Slab One"/>
                <a:cs typeface="Alfa Slab One"/>
                <a:sym typeface="Alfa Slab One"/>
              </a:defRPr>
            </a:lvl1pPr>
          </a:lstStyle>
          <a:p>
            <a:endParaRPr/>
          </a:p>
        </p:txBody>
      </p:sp>
      <p:sp>
        <p:nvSpPr>
          <p:cNvPr id="45" name="Google Shape;45;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gameday">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1pPr>
            <a:lvl2pPr lvl="1">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2pPr>
            <a:lvl3pPr lvl="2">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3pPr>
            <a:lvl4pPr lvl="3">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4pPr>
            <a:lvl5pPr lvl="4">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5pPr>
            <a:lvl6pPr lvl="5">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6pPr>
            <a:lvl7pPr lvl="6">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7pPr>
            <a:lvl8pPr lvl="7">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8pPr>
            <a:lvl9pPr lvl="8">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Font typeface="Proxima Nova"/>
              <a:buChar char="●"/>
              <a:defRPr sz="1800">
                <a:solidFill>
                  <a:schemeClr val="dk2"/>
                </a:solidFill>
                <a:latin typeface="Proxima Nova"/>
                <a:ea typeface="Proxima Nova"/>
                <a:cs typeface="Proxima Nova"/>
                <a:sym typeface="Proxima Nova"/>
              </a:defRPr>
            </a:lvl1pPr>
            <a:lvl2pPr marL="914400" lvl="1" indent="-317500">
              <a:lnSpc>
                <a:spcPct val="115000"/>
              </a:lnSpc>
              <a:spcBef>
                <a:spcPts val="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2pPr>
            <a:lvl3pPr marL="1371600" lvl="2" indent="-317500">
              <a:lnSpc>
                <a:spcPct val="115000"/>
              </a:lnSpc>
              <a:spcBef>
                <a:spcPts val="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3pPr>
            <a:lvl4pPr marL="1828800" lvl="3" indent="-317500">
              <a:lnSpc>
                <a:spcPct val="115000"/>
              </a:lnSpc>
              <a:spcBef>
                <a:spcPts val="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4pPr>
            <a:lvl5pPr marL="2286000" lvl="4" indent="-317500">
              <a:lnSpc>
                <a:spcPct val="115000"/>
              </a:lnSpc>
              <a:spcBef>
                <a:spcPts val="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5pPr>
            <a:lvl6pPr marL="2743200" lvl="5" indent="-317500">
              <a:lnSpc>
                <a:spcPct val="115000"/>
              </a:lnSpc>
              <a:spcBef>
                <a:spcPts val="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6pPr>
            <a:lvl7pPr marL="3200400" lvl="6" indent="-317500">
              <a:lnSpc>
                <a:spcPct val="115000"/>
              </a:lnSpc>
              <a:spcBef>
                <a:spcPts val="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7pPr>
            <a:lvl8pPr marL="3657600" lvl="7" indent="-317500">
              <a:lnSpc>
                <a:spcPct val="115000"/>
              </a:lnSpc>
              <a:spcBef>
                <a:spcPts val="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8pPr>
            <a:lvl9pPr marL="4114800" lvl="8" indent="-317500">
              <a:lnSpc>
                <a:spcPct val="115000"/>
              </a:lnSpc>
              <a:spcBef>
                <a:spcPts val="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latin typeface="Proxima Nova"/>
                <a:ea typeface="Proxima Nova"/>
                <a:cs typeface="Proxima Nova"/>
                <a:sym typeface="Proxima Nova"/>
              </a:defRPr>
            </a:lvl1pPr>
            <a:lvl2pPr lvl="1" algn="r">
              <a:buNone/>
              <a:defRPr sz="1000">
                <a:solidFill>
                  <a:schemeClr val="dk2"/>
                </a:solidFill>
                <a:latin typeface="Proxima Nova"/>
                <a:ea typeface="Proxima Nova"/>
                <a:cs typeface="Proxima Nova"/>
                <a:sym typeface="Proxima Nova"/>
              </a:defRPr>
            </a:lvl2pPr>
            <a:lvl3pPr lvl="2" algn="r">
              <a:buNone/>
              <a:defRPr sz="1000">
                <a:solidFill>
                  <a:schemeClr val="dk2"/>
                </a:solidFill>
                <a:latin typeface="Proxima Nova"/>
                <a:ea typeface="Proxima Nova"/>
                <a:cs typeface="Proxima Nova"/>
                <a:sym typeface="Proxima Nova"/>
              </a:defRPr>
            </a:lvl3pPr>
            <a:lvl4pPr lvl="3" algn="r">
              <a:buNone/>
              <a:defRPr sz="1000">
                <a:solidFill>
                  <a:schemeClr val="dk2"/>
                </a:solidFill>
                <a:latin typeface="Proxima Nova"/>
                <a:ea typeface="Proxima Nova"/>
                <a:cs typeface="Proxima Nova"/>
                <a:sym typeface="Proxima Nova"/>
              </a:defRPr>
            </a:lvl4pPr>
            <a:lvl5pPr lvl="4" algn="r">
              <a:buNone/>
              <a:defRPr sz="1000">
                <a:solidFill>
                  <a:schemeClr val="dk2"/>
                </a:solidFill>
                <a:latin typeface="Proxima Nova"/>
                <a:ea typeface="Proxima Nova"/>
                <a:cs typeface="Proxima Nova"/>
                <a:sym typeface="Proxima Nova"/>
              </a:defRPr>
            </a:lvl5pPr>
            <a:lvl6pPr lvl="5" algn="r">
              <a:buNone/>
              <a:defRPr sz="1000">
                <a:solidFill>
                  <a:schemeClr val="dk2"/>
                </a:solidFill>
                <a:latin typeface="Proxima Nova"/>
                <a:ea typeface="Proxima Nova"/>
                <a:cs typeface="Proxima Nova"/>
                <a:sym typeface="Proxima Nova"/>
              </a:defRPr>
            </a:lvl6pPr>
            <a:lvl7pPr lvl="6" algn="r">
              <a:buNone/>
              <a:defRPr sz="1000">
                <a:solidFill>
                  <a:schemeClr val="dk2"/>
                </a:solidFill>
                <a:latin typeface="Proxima Nova"/>
                <a:ea typeface="Proxima Nova"/>
                <a:cs typeface="Proxima Nova"/>
                <a:sym typeface="Proxima Nova"/>
              </a:defRPr>
            </a:lvl7pPr>
            <a:lvl8pPr lvl="7" algn="r">
              <a:buNone/>
              <a:defRPr sz="1000">
                <a:solidFill>
                  <a:schemeClr val="dk2"/>
                </a:solidFill>
                <a:latin typeface="Proxima Nova"/>
                <a:ea typeface="Proxima Nova"/>
                <a:cs typeface="Proxima Nova"/>
                <a:sym typeface="Proxima Nova"/>
              </a:defRPr>
            </a:lvl8pPr>
            <a:lvl9pPr lvl="8" algn="r">
              <a:buNone/>
              <a:defRPr sz="1000">
                <a:solidFill>
                  <a:schemeClr val="dk2"/>
                </a:solidFill>
                <a:latin typeface="Proxima Nova"/>
                <a:ea typeface="Proxima Nova"/>
                <a:cs typeface="Proxima Nova"/>
                <a:sym typeface="Proxima Nova"/>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5.xml"/><Relationship Id="rId5" Type="http://schemas.openxmlformats.org/officeDocument/2006/relationships/image" Target="../media/image16.png"/><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jpg"/><Relationship Id="rId7" Type="http://schemas.openxmlformats.org/officeDocument/2006/relationships/image" Target="../media/image22.jpg"/><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image" Target="../media/image21.jpg"/><Relationship Id="rId5" Type="http://schemas.openxmlformats.org/officeDocument/2006/relationships/image" Target="../media/image20.jpg"/><Relationship Id="rId4" Type="http://schemas.openxmlformats.org/officeDocument/2006/relationships/image" Target="../media/image19.jp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5.xml"/><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3.xml"/><Relationship Id="rId5" Type="http://schemas.openxmlformats.org/officeDocument/2006/relationships/image" Target="../media/image29.png"/><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image" Target="../media/image16.png"/><Relationship Id="rId5" Type="http://schemas.openxmlformats.org/officeDocument/2006/relationships/image" Target="../media/image30.png"/><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31.png"/><Relationship Id="rId7" Type="http://schemas.openxmlformats.org/officeDocument/2006/relationships/image" Target="../media/image33.png"/><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image" Target="../media/image32.png"/><Relationship Id="rId5" Type="http://schemas.openxmlformats.org/officeDocument/2006/relationships/image" Target="../media/image30.png"/><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34.png"/><Relationship Id="rId7" Type="http://schemas.openxmlformats.org/officeDocument/2006/relationships/image" Target="../media/image33.png"/><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openxmlformats.org/officeDocument/2006/relationships/image" Target="../media/image32.png"/><Relationship Id="rId5" Type="http://schemas.openxmlformats.org/officeDocument/2006/relationships/image" Target="../media/image30.png"/><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36.png"/></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37.png"/></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image" Target="../media/image37.png"/></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image" Target="../media/image40.png"/></Relationships>
</file>

<file path=ppt/slides/_rels/slide26.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jpg"/><Relationship Id="rId7" Type="http://schemas.openxmlformats.org/officeDocument/2006/relationships/image" Target="../media/image22.jpg"/><Relationship Id="rId2" Type="http://schemas.openxmlformats.org/officeDocument/2006/relationships/notesSlide" Target="../notesSlides/notesSlide26.xml"/><Relationship Id="rId1" Type="http://schemas.openxmlformats.org/officeDocument/2006/relationships/slideLayout" Target="../slideLayouts/slideLayout5.xml"/><Relationship Id="rId6" Type="http://schemas.openxmlformats.org/officeDocument/2006/relationships/image" Target="../media/image21.jpg"/><Relationship Id="rId5" Type="http://schemas.openxmlformats.org/officeDocument/2006/relationships/image" Target="../media/image20.jpg"/><Relationship Id="rId4" Type="http://schemas.openxmlformats.org/officeDocument/2006/relationships/image" Target="../media/image19.jpg"/></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9.xml"/><Relationship Id="rId1" Type="http://schemas.openxmlformats.org/officeDocument/2006/relationships/slideLayout" Target="../slideLayouts/slideLayout3.xml"/><Relationship Id="rId4" Type="http://schemas.openxmlformats.org/officeDocument/2006/relationships/image" Target="../media/image42.png"/></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0.xml"/><Relationship Id="rId1" Type="http://schemas.openxmlformats.org/officeDocument/2006/relationships/slideLayout" Target="../slideLayouts/slideLayout5.xml"/><Relationship Id="rId4" Type="http://schemas.openxmlformats.org/officeDocument/2006/relationships/image" Target="../media/image45.png"/></Relationships>
</file>

<file path=ppt/slides/_rels/slide3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5.xml"/><Relationship Id="rId1" Type="http://schemas.openxmlformats.org/officeDocument/2006/relationships/slideLayout" Target="../slideLayouts/slideLayout5.xml"/><Relationship Id="rId4" Type="http://schemas.openxmlformats.org/officeDocument/2006/relationships/image" Target="../media/image50.png"/></Relationships>
</file>

<file path=ppt/slides/_rels/slide3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52.gif"/><Relationship Id="rId2" Type="http://schemas.openxmlformats.org/officeDocument/2006/relationships/notesSlide" Target="../notesSlides/notesSlide38.xml"/><Relationship Id="rId1" Type="http://schemas.openxmlformats.org/officeDocument/2006/relationships/slideLayout" Target="../slideLayouts/slideLayout5.xml"/><Relationship Id="rId4" Type="http://schemas.openxmlformats.org/officeDocument/2006/relationships/image" Target="../media/image47.png"/></Relationships>
</file>

<file path=ppt/slides/_rels/slide39.xml.rels><?xml version="1.0" encoding="UTF-8" standalone="yes"?>
<Relationships xmlns="http://schemas.openxmlformats.org/package/2006/relationships"><Relationship Id="rId3" Type="http://schemas.openxmlformats.org/officeDocument/2006/relationships/image" Target="../media/image53.gif"/><Relationship Id="rId2" Type="http://schemas.openxmlformats.org/officeDocument/2006/relationships/notesSlide" Target="../notesSlides/notesSlide39.xml"/><Relationship Id="rId1" Type="http://schemas.openxmlformats.org/officeDocument/2006/relationships/slideLayout" Target="../slideLayouts/slideLayout5.xml"/><Relationship Id="rId4" Type="http://schemas.openxmlformats.org/officeDocument/2006/relationships/image" Target="../media/image54.gif"/></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40.xml"/><Relationship Id="rId1" Type="http://schemas.openxmlformats.org/officeDocument/2006/relationships/slideLayout" Target="../slideLayouts/slideLayout5.xml"/><Relationship Id="rId6" Type="http://schemas.openxmlformats.org/officeDocument/2006/relationships/image" Target="../media/image58.jpg"/><Relationship Id="rId5" Type="http://schemas.openxmlformats.org/officeDocument/2006/relationships/image" Target="../media/image57.jpg"/><Relationship Id="rId4" Type="http://schemas.openxmlformats.org/officeDocument/2006/relationships/image" Target="../media/image56.png"/></Relationships>
</file>

<file path=ppt/slides/_rels/slide4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1.xml"/><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2.xml"/><Relationship Id="rId1" Type="http://schemas.openxmlformats.org/officeDocument/2006/relationships/slideLayout" Target="../slideLayouts/slideLayout5.xml"/><Relationship Id="rId4" Type="http://schemas.openxmlformats.org/officeDocument/2006/relationships/image" Target="../media/image60.png"/></Relationships>
</file>

<file path=ppt/slides/_rels/slide4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3.xml"/><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5.xml"/><Relationship Id="rId1" Type="http://schemas.openxmlformats.org/officeDocument/2006/relationships/slideLayout" Target="../slideLayouts/slideLayout3.xml"/><Relationship Id="rId4" Type="http://schemas.openxmlformats.org/officeDocument/2006/relationships/image" Target="../media/image62.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7.xml"/><Relationship Id="rId1" Type="http://schemas.openxmlformats.org/officeDocument/2006/relationships/slideLayout" Target="../slideLayouts/slideLayout5.xml"/><Relationship Id="rId4" Type="http://schemas.openxmlformats.org/officeDocument/2006/relationships/image" Target="../media/image11.png"/></Relationships>
</file>

<file path=ppt/slides/_rels/slide4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8.xml"/><Relationship Id="rId1" Type="http://schemas.openxmlformats.org/officeDocument/2006/relationships/slideLayout" Target="../slideLayouts/slideLayout5.xml"/><Relationship Id="rId4" Type="http://schemas.openxmlformats.org/officeDocument/2006/relationships/image" Target="../media/image25.png"/></Relationships>
</file>

<file path=ppt/slides/_rels/slide4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9.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7.png"/></Relationships>
</file>

<file path=ppt/slides/_rels/slide5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1.xml"/><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2.xml"/><Relationship Id="rId1" Type="http://schemas.openxmlformats.org/officeDocument/2006/relationships/slideLayout" Target="../slideLayouts/slideLayout5.xml"/><Relationship Id="rId4" Type="http://schemas.openxmlformats.org/officeDocument/2006/relationships/image" Target="../media/image66.png"/></Relationships>
</file>

<file path=ppt/slides/_rels/slide5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3.xml"/><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4.xml"/><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5.xml"/><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6.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5.xml"/><Relationship Id="rId5" Type="http://schemas.openxmlformats.org/officeDocument/2006/relationships/image" Target="../media/image8.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5.xml"/><Relationship Id="rId5" Type="http://schemas.openxmlformats.org/officeDocument/2006/relationships/image" Target="../media/image8.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11.png"/><Relationship Id="rId5" Type="http://schemas.openxmlformats.org/officeDocument/2006/relationships/image" Target="../media/image14.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5"/>
        <p:cNvGrpSpPr/>
        <p:nvPr/>
      </p:nvGrpSpPr>
      <p:grpSpPr>
        <a:xfrm>
          <a:off x="0" y="0"/>
          <a:ext cx="0" cy="0"/>
          <a:chOff x="0" y="0"/>
          <a:chExt cx="0" cy="0"/>
        </a:xfrm>
      </p:grpSpPr>
      <p:sp>
        <p:nvSpPr>
          <p:cNvPr id="56" name="Google Shape;56;p13"/>
          <p:cNvSpPr txBox="1">
            <a:spLocks noGrp="1"/>
          </p:cNvSpPr>
          <p:nvPr>
            <p:ph type="ctrTitle"/>
          </p:nvPr>
        </p:nvSpPr>
        <p:spPr>
          <a:xfrm>
            <a:off x="311700" y="595975"/>
            <a:ext cx="8520600" cy="19578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en-GB" sz="4000" b="1">
                <a:latin typeface="Arial"/>
                <a:ea typeface="Arial"/>
                <a:cs typeface="Arial"/>
                <a:sym typeface="Arial"/>
              </a:rPr>
              <a:t>Probing the Epoch of Reionization using the Square Kilometre Array</a:t>
            </a:r>
            <a:endParaRPr sz="4000" b="1"/>
          </a:p>
        </p:txBody>
      </p:sp>
      <p:sp>
        <p:nvSpPr>
          <p:cNvPr id="57" name="Google Shape;57;p13"/>
          <p:cNvSpPr txBox="1">
            <a:spLocks noGrp="1"/>
          </p:cNvSpPr>
          <p:nvPr>
            <p:ph type="subTitle" idx="1"/>
          </p:nvPr>
        </p:nvSpPr>
        <p:spPr>
          <a:xfrm>
            <a:off x="311700" y="3152426"/>
            <a:ext cx="8520600" cy="975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GB" b="1">
                <a:solidFill>
                  <a:srgbClr val="000000"/>
                </a:solidFill>
              </a:rPr>
              <a:t>Sambit Giri</a:t>
            </a:r>
            <a:br>
              <a:rPr lang="en-GB" b="1">
                <a:solidFill>
                  <a:srgbClr val="666666"/>
                </a:solidFill>
              </a:rPr>
            </a:br>
            <a:r>
              <a:rPr lang="en-GB" sz="1800" b="1">
                <a:solidFill>
                  <a:srgbClr val="666666"/>
                </a:solidFill>
              </a:rPr>
              <a:t>NORDITA fellow</a:t>
            </a:r>
            <a:endParaRPr sz="1800" b="1">
              <a:solidFill>
                <a:srgbClr val="666666"/>
              </a:solidFill>
            </a:endParaRPr>
          </a:p>
        </p:txBody>
      </p:sp>
      <p:pic>
        <p:nvPicPr>
          <p:cNvPr id="58" name="Google Shape;58;p13"/>
          <p:cNvPicPr preferRelativeResize="0"/>
          <p:nvPr/>
        </p:nvPicPr>
        <p:blipFill rotWithShape="1">
          <a:blip r:embed="rId3">
            <a:alphaModFix/>
          </a:blip>
          <a:srcRect b="4789"/>
          <a:stretch/>
        </p:blipFill>
        <p:spPr>
          <a:xfrm>
            <a:off x="6168350" y="2979750"/>
            <a:ext cx="1219850" cy="1200275"/>
          </a:xfrm>
          <a:prstGeom prst="rect">
            <a:avLst/>
          </a:prstGeom>
          <a:noFill/>
          <a:ln>
            <a:noFill/>
          </a:ln>
        </p:spPr>
      </p:pic>
      <p:pic>
        <p:nvPicPr>
          <p:cNvPr id="59" name="Google Shape;59;p13"/>
          <p:cNvPicPr preferRelativeResize="0"/>
          <p:nvPr/>
        </p:nvPicPr>
        <p:blipFill>
          <a:blip r:embed="rId4">
            <a:alphaModFix/>
          </a:blip>
          <a:stretch>
            <a:fillRect/>
          </a:stretch>
        </p:blipFill>
        <p:spPr>
          <a:xfrm>
            <a:off x="1537363" y="2979744"/>
            <a:ext cx="1343583" cy="1260597"/>
          </a:xfrm>
          <a:prstGeom prst="rect">
            <a:avLst/>
          </a:prstGeom>
          <a:noFill/>
          <a:ln>
            <a:noFill/>
          </a:ln>
        </p:spPr>
      </p:pic>
      <p:sp>
        <p:nvSpPr>
          <p:cNvPr id="60" name="Google Shape;60;p1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GB"/>
              <a:t>1</a:t>
            </a:fld>
            <a:endParaRPr/>
          </a:p>
        </p:txBody>
      </p:sp>
      <p:sp>
        <p:nvSpPr>
          <p:cNvPr id="61" name="Google Shape;61;p13"/>
          <p:cNvSpPr txBox="1"/>
          <p:nvPr/>
        </p:nvSpPr>
        <p:spPr>
          <a:xfrm>
            <a:off x="7145450" y="4608125"/>
            <a:ext cx="13437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1000" b="1">
                <a:latin typeface="Proxima Nova"/>
                <a:ea typeface="Proxima Nova"/>
                <a:cs typeface="Proxima Nova"/>
                <a:sym typeface="Proxima Nova"/>
              </a:rPr>
              <a:t>10 September 2024</a:t>
            </a:r>
            <a:endParaRPr sz="1000" b="1">
              <a:latin typeface="Proxima Nova"/>
              <a:ea typeface="Proxima Nova"/>
              <a:cs typeface="Proxima Nova"/>
              <a:sym typeface="Proxima Nova"/>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8" name="Google Shape;188;p2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sz="2800"/>
              <a:t>Real picture is more complex</a:t>
            </a:r>
            <a:endParaRPr sz="2800"/>
          </a:p>
        </p:txBody>
      </p:sp>
      <p:sp>
        <p:nvSpPr>
          <p:cNvPr id="189" name="Google Shape;189;p21"/>
          <p:cNvSpPr txBox="1"/>
          <p:nvPr/>
        </p:nvSpPr>
        <p:spPr>
          <a:xfrm>
            <a:off x="5779225" y="4269400"/>
            <a:ext cx="1098000" cy="837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000"/>
          </a:p>
        </p:txBody>
      </p:sp>
      <p:sp>
        <p:nvSpPr>
          <p:cNvPr id="190" name="Google Shape;190;p21"/>
          <p:cNvSpPr txBox="1"/>
          <p:nvPr/>
        </p:nvSpPr>
        <p:spPr>
          <a:xfrm>
            <a:off x="1173700" y="5106700"/>
            <a:ext cx="1567500" cy="317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000"/>
          </a:p>
        </p:txBody>
      </p:sp>
      <p:pic>
        <p:nvPicPr>
          <p:cNvPr id="191" name="Google Shape;191;p21"/>
          <p:cNvPicPr preferRelativeResize="0"/>
          <p:nvPr/>
        </p:nvPicPr>
        <p:blipFill rotWithShape="1">
          <a:blip r:embed="rId3">
            <a:alphaModFix/>
          </a:blip>
          <a:srcRect l="33372" r="33368"/>
          <a:stretch/>
        </p:blipFill>
        <p:spPr>
          <a:xfrm>
            <a:off x="4942475" y="962925"/>
            <a:ext cx="3807877" cy="3764399"/>
          </a:xfrm>
          <a:prstGeom prst="rect">
            <a:avLst/>
          </a:prstGeom>
          <a:noFill/>
          <a:ln>
            <a:noFill/>
          </a:ln>
        </p:spPr>
      </p:pic>
      <p:pic>
        <p:nvPicPr>
          <p:cNvPr id="192" name="Google Shape;192;p21"/>
          <p:cNvPicPr preferRelativeResize="0"/>
          <p:nvPr/>
        </p:nvPicPr>
        <p:blipFill rotWithShape="1">
          <a:blip r:embed="rId4">
            <a:alphaModFix/>
          </a:blip>
          <a:srcRect l="9832" t="9747" r="15624"/>
          <a:stretch/>
        </p:blipFill>
        <p:spPr>
          <a:xfrm>
            <a:off x="891650" y="1027750"/>
            <a:ext cx="3807874" cy="3699575"/>
          </a:xfrm>
          <a:prstGeom prst="rect">
            <a:avLst/>
          </a:prstGeom>
          <a:noFill/>
          <a:ln>
            <a:noFill/>
          </a:ln>
        </p:spPr>
      </p:pic>
      <p:sp>
        <p:nvSpPr>
          <p:cNvPr id="193" name="Google Shape;193;p21"/>
          <p:cNvSpPr txBox="1"/>
          <p:nvPr/>
        </p:nvSpPr>
        <p:spPr>
          <a:xfrm>
            <a:off x="4645425" y="4663150"/>
            <a:ext cx="4378500" cy="202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b="1">
                <a:solidFill>
                  <a:srgbClr val="9900FF"/>
                </a:solidFill>
              </a:rPr>
              <a:t>Cosmological radiative transfer (RT) simulation</a:t>
            </a:r>
            <a:endParaRPr b="1">
              <a:solidFill>
                <a:srgbClr val="9900FF"/>
              </a:solidFill>
            </a:endParaRPr>
          </a:p>
        </p:txBody>
      </p:sp>
      <p:sp>
        <p:nvSpPr>
          <p:cNvPr id="194" name="Google Shape;194;p21"/>
          <p:cNvSpPr txBox="1"/>
          <p:nvPr/>
        </p:nvSpPr>
        <p:spPr>
          <a:xfrm>
            <a:off x="2317775" y="4644675"/>
            <a:ext cx="1567500" cy="20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b="1">
                <a:solidFill>
                  <a:srgbClr val="9900FF"/>
                </a:solidFill>
              </a:rPr>
              <a:t>Simple picture</a:t>
            </a:r>
            <a:endParaRPr b="1">
              <a:solidFill>
                <a:srgbClr val="9900FF"/>
              </a:solidFill>
            </a:endParaRPr>
          </a:p>
        </p:txBody>
      </p:sp>
      <p:pic>
        <p:nvPicPr>
          <p:cNvPr id="195" name="Google Shape;195;p21"/>
          <p:cNvPicPr preferRelativeResize="0"/>
          <p:nvPr/>
        </p:nvPicPr>
        <p:blipFill rotWithShape="1">
          <a:blip r:embed="rId3">
            <a:alphaModFix/>
          </a:blip>
          <a:srcRect l="37993" t="88643" r="32895"/>
          <a:stretch/>
        </p:blipFill>
        <p:spPr>
          <a:xfrm>
            <a:off x="1312450" y="4269400"/>
            <a:ext cx="3332977" cy="427499"/>
          </a:xfrm>
          <a:prstGeom prst="rect">
            <a:avLst/>
          </a:prstGeom>
          <a:noFill/>
          <a:ln>
            <a:noFill/>
          </a:ln>
        </p:spPr>
      </p:pic>
      <p:pic>
        <p:nvPicPr>
          <p:cNvPr id="196" name="Google Shape;196;p21"/>
          <p:cNvPicPr preferRelativeResize="0"/>
          <p:nvPr/>
        </p:nvPicPr>
        <p:blipFill rotWithShape="1">
          <a:blip r:embed="rId3">
            <a:alphaModFix/>
          </a:blip>
          <a:srcRect l="33282" t="1719" r="61498"/>
          <a:stretch/>
        </p:blipFill>
        <p:spPr>
          <a:xfrm>
            <a:off x="773275" y="997325"/>
            <a:ext cx="597550" cy="3699576"/>
          </a:xfrm>
          <a:prstGeom prst="rect">
            <a:avLst/>
          </a:prstGeom>
          <a:noFill/>
          <a:ln>
            <a:noFill/>
          </a:ln>
        </p:spPr>
      </p:pic>
      <p:sp>
        <p:nvSpPr>
          <p:cNvPr id="197" name="Google Shape;197;p2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GB"/>
              <a:t>10</a:t>
            </a:fld>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2" name="Google Shape;202;p2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GB" sz="2320"/>
              <a:t>21-cm signal: spin-flip transition of neutral hydrogen</a:t>
            </a:r>
            <a:endParaRPr sz="2320"/>
          </a:p>
        </p:txBody>
      </p:sp>
      <p:pic>
        <p:nvPicPr>
          <p:cNvPr id="203" name="Google Shape;203;p22"/>
          <p:cNvPicPr preferRelativeResize="0"/>
          <p:nvPr/>
        </p:nvPicPr>
        <p:blipFill>
          <a:blip r:embed="rId3">
            <a:alphaModFix/>
          </a:blip>
          <a:stretch>
            <a:fillRect/>
          </a:stretch>
        </p:blipFill>
        <p:spPr>
          <a:xfrm>
            <a:off x="61425" y="1021050"/>
            <a:ext cx="3034775" cy="2594575"/>
          </a:xfrm>
          <a:prstGeom prst="rect">
            <a:avLst/>
          </a:prstGeom>
          <a:noFill/>
          <a:ln>
            <a:noFill/>
          </a:ln>
        </p:spPr>
      </p:pic>
      <p:pic>
        <p:nvPicPr>
          <p:cNvPr id="204" name="Google Shape;204;p22"/>
          <p:cNvPicPr preferRelativeResize="0"/>
          <p:nvPr/>
        </p:nvPicPr>
        <p:blipFill rotWithShape="1">
          <a:blip r:embed="rId4">
            <a:alphaModFix/>
          </a:blip>
          <a:srcRect l="33372" r="33368"/>
          <a:stretch/>
        </p:blipFill>
        <p:spPr>
          <a:xfrm>
            <a:off x="4942475" y="962925"/>
            <a:ext cx="3807877" cy="3764399"/>
          </a:xfrm>
          <a:prstGeom prst="rect">
            <a:avLst/>
          </a:prstGeom>
          <a:noFill/>
          <a:ln>
            <a:noFill/>
          </a:ln>
        </p:spPr>
      </p:pic>
      <p:sp>
        <p:nvSpPr>
          <p:cNvPr id="205" name="Google Shape;205;p2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GB"/>
              <a:t>11</a:t>
            </a:fld>
            <a:endParaRPr/>
          </a:p>
        </p:txBody>
      </p:sp>
      <p:sp>
        <p:nvSpPr>
          <p:cNvPr id="206" name="Google Shape;206;p22"/>
          <p:cNvSpPr/>
          <p:nvPr/>
        </p:nvSpPr>
        <p:spPr>
          <a:xfrm>
            <a:off x="69550" y="4441300"/>
            <a:ext cx="1019100" cy="4872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1300">
                <a:latin typeface="Proxima Nova"/>
                <a:ea typeface="Proxima Nova"/>
                <a:cs typeface="Proxima Nova"/>
                <a:sym typeface="Proxima Nova"/>
              </a:rPr>
              <a:t>Neutral fraction</a:t>
            </a:r>
            <a:endParaRPr sz="1300">
              <a:latin typeface="Proxima Nova"/>
              <a:ea typeface="Proxima Nova"/>
              <a:cs typeface="Proxima Nova"/>
              <a:sym typeface="Proxima Nova"/>
            </a:endParaRPr>
          </a:p>
        </p:txBody>
      </p:sp>
      <p:sp>
        <p:nvSpPr>
          <p:cNvPr id="207" name="Google Shape;207;p22"/>
          <p:cNvSpPr/>
          <p:nvPr/>
        </p:nvSpPr>
        <p:spPr>
          <a:xfrm>
            <a:off x="1289651" y="4441300"/>
            <a:ext cx="1208100" cy="4872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a:latin typeface="Proxima Nova"/>
                <a:ea typeface="Proxima Nova"/>
                <a:cs typeface="Proxima Nova"/>
                <a:sym typeface="Proxima Nova"/>
              </a:rPr>
              <a:t>Baryon distribution</a:t>
            </a:r>
            <a:endParaRPr>
              <a:latin typeface="Proxima Nova"/>
              <a:ea typeface="Proxima Nova"/>
              <a:cs typeface="Proxima Nova"/>
              <a:sym typeface="Proxima Nova"/>
            </a:endParaRPr>
          </a:p>
        </p:txBody>
      </p:sp>
      <p:sp>
        <p:nvSpPr>
          <p:cNvPr id="208" name="Google Shape;208;p22"/>
          <p:cNvSpPr/>
          <p:nvPr/>
        </p:nvSpPr>
        <p:spPr>
          <a:xfrm>
            <a:off x="2773325" y="4441300"/>
            <a:ext cx="1141800" cy="4872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1300">
                <a:latin typeface="Proxima Nova"/>
                <a:ea typeface="Proxima Nova"/>
                <a:cs typeface="Proxima Nova"/>
                <a:sym typeface="Proxima Nova"/>
              </a:rPr>
              <a:t>Gas temperature</a:t>
            </a:r>
            <a:endParaRPr sz="1300">
              <a:latin typeface="Proxima Nova"/>
              <a:ea typeface="Proxima Nova"/>
              <a:cs typeface="Proxima Nova"/>
              <a:sym typeface="Proxima Nova"/>
            </a:endParaRPr>
          </a:p>
        </p:txBody>
      </p:sp>
      <p:cxnSp>
        <p:nvCxnSpPr>
          <p:cNvPr id="209" name="Google Shape;209;p22"/>
          <p:cNvCxnSpPr>
            <a:stCxn id="206" idx="0"/>
          </p:cNvCxnSpPr>
          <p:nvPr/>
        </p:nvCxnSpPr>
        <p:spPr>
          <a:xfrm rot="10800000" flipH="1">
            <a:off x="579100" y="3931900"/>
            <a:ext cx="852900" cy="509400"/>
          </a:xfrm>
          <a:prstGeom prst="straightConnector1">
            <a:avLst/>
          </a:prstGeom>
          <a:noFill/>
          <a:ln w="19050" cap="flat" cmpd="sng">
            <a:solidFill>
              <a:schemeClr val="dk1"/>
            </a:solidFill>
            <a:prstDash val="solid"/>
            <a:round/>
            <a:headEnd type="none" w="med" len="med"/>
            <a:tailEnd type="stealth" w="med" len="med"/>
          </a:ln>
        </p:spPr>
      </p:cxnSp>
      <p:cxnSp>
        <p:nvCxnSpPr>
          <p:cNvPr id="210" name="Google Shape;210;p22"/>
          <p:cNvCxnSpPr>
            <a:stCxn id="207" idx="0"/>
            <a:endCxn id="211" idx="2"/>
          </p:cNvCxnSpPr>
          <p:nvPr/>
        </p:nvCxnSpPr>
        <p:spPr>
          <a:xfrm rot="10800000" flipH="1">
            <a:off x="1893701" y="4006000"/>
            <a:ext cx="124500" cy="435300"/>
          </a:xfrm>
          <a:prstGeom prst="straightConnector1">
            <a:avLst/>
          </a:prstGeom>
          <a:noFill/>
          <a:ln w="19050" cap="flat" cmpd="sng">
            <a:solidFill>
              <a:schemeClr val="dk1"/>
            </a:solidFill>
            <a:prstDash val="solid"/>
            <a:round/>
            <a:headEnd type="none" w="med" len="med"/>
            <a:tailEnd type="stealth" w="med" len="med"/>
          </a:ln>
        </p:spPr>
      </p:cxnSp>
      <p:cxnSp>
        <p:nvCxnSpPr>
          <p:cNvPr id="212" name="Google Shape;212;p22"/>
          <p:cNvCxnSpPr>
            <a:stCxn id="208" idx="0"/>
          </p:cNvCxnSpPr>
          <p:nvPr/>
        </p:nvCxnSpPr>
        <p:spPr>
          <a:xfrm rot="10800000">
            <a:off x="3036425" y="4042600"/>
            <a:ext cx="307800" cy="398700"/>
          </a:xfrm>
          <a:prstGeom prst="straightConnector1">
            <a:avLst/>
          </a:prstGeom>
          <a:noFill/>
          <a:ln w="19050" cap="flat" cmpd="sng">
            <a:solidFill>
              <a:schemeClr val="dk1"/>
            </a:solidFill>
            <a:prstDash val="solid"/>
            <a:round/>
            <a:headEnd type="none" w="med" len="med"/>
            <a:tailEnd type="stealth" w="med" len="med"/>
          </a:ln>
        </p:spPr>
      </p:cxnSp>
      <p:pic>
        <p:nvPicPr>
          <p:cNvPr id="213" name="Google Shape;213;p22"/>
          <p:cNvPicPr preferRelativeResize="0"/>
          <p:nvPr/>
        </p:nvPicPr>
        <p:blipFill rotWithShape="1">
          <a:blip r:embed="rId5">
            <a:alphaModFix/>
          </a:blip>
          <a:srcRect l="139" r="139"/>
          <a:stretch/>
        </p:blipFill>
        <p:spPr>
          <a:xfrm>
            <a:off x="434425" y="3456125"/>
            <a:ext cx="4054484" cy="5727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8" name="Google Shape;218;p2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GB" sz="2320"/>
              <a:t>Ionized regions are imprinted onto the 21-cm signal</a:t>
            </a:r>
            <a:endParaRPr sz="2320"/>
          </a:p>
        </p:txBody>
      </p:sp>
      <p:pic>
        <p:nvPicPr>
          <p:cNvPr id="219" name="Google Shape;219;p23"/>
          <p:cNvPicPr preferRelativeResize="0"/>
          <p:nvPr/>
        </p:nvPicPr>
        <p:blipFill rotWithShape="1">
          <a:blip r:embed="rId3">
            <a:alphaModFix/>
          </a:blip>
          <a:srcRect l="33372" r="33368"/>
          <a:stretch/>
        </p:blipFill>
        <p:spPr>
          <a:xfrm>
            <a:off x="4942475" y="962925"/>
            <a:ext cx="3807877" cy="3764399"/>
          </a:xfrm>
          <a:prstGeom prst="rect">
            <a:avLst/>
          </a:prstGeom>
          <a:noFill/>
          <a:ln>
            <a:noFill/>
          </a:ln>
        </p:spPr>
      </p:pic>
      <p:pic>
        <p:nvPicPr>
          <p:cNvPr id="220" name="Google Shape;220;p23"/>
          <p:cNvPicPr preferRelativeResize="0"/>
          <p:nvPr/>
        </p:nvPicPr>
        <p:blipFill rotWithShape="1">
          <a:blip r:embed="rId4">
            <a:alphaModFix/>
          </a:blip>
          <a:srcRect l="33090" r="33815" b="10913"/>
          <a:stretch/>
        </p:blipFill>
        <p:spPr>
          <a:xfrm>
            <a:off x="415274" y="1017725"/>
            <a:ext cx="3622799" cy="3709600"/>
          </a:xfrm>
          <a:prstGeom prst="rect">
            <a:avLst/>
          </a:prstGeom>
          <a:noFill/>
          <a:ln>
            <a:noFill/>
          </a:ln>
        </p:spPr>
      </p:pic>
      <p:pic>
        <p:nvPicPr>
          <p:cNvPr id="221" name="Google Shape;221;p23"/>
          <p:cNvPicPr preferRelativeResize="0"/>
          <p:nvPr/>
        </p:nvPicPr>
        <p:blipFill rotWithShape="1">
          <a:blip r:embed="rId4">
            <a:alphaModFix/>
          </a:blip>
          <a:srcRect l="19374" t="89640" r="19466"/>
          <a:stretch/>
        </p:blipFill>
        <p:spPr>
          <a:xfrm>
            <a:off x="1014100" y="4778075"/>
            <a:ext cx="2977925" cy="191850"/>
          </a:xfrm>
          <a:prstGeom prst="rect">
            <a:avLst/>
          </a:prstGeom>
          <a:noFill/>
          <a:ln>
            <a:noFill/>
          </a:ln>
        </p:spPr>
      </p:pic>
      <p:sp>
        <p:nvSpPr>
          <p:cNvPr id="222" name="Google Shape;222;p2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GB"/>
              <a:t>12</a:t>
            </a:fld>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7" name="Google Shape;227;p2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sz="2800"/>
              <a:t>Reionization seen with 21-cm signal</a:t>
            </a:r>
            <a:endParaRPr sz="2800"/>
          </a:p>
        </p:txBody>
      </p:sp>
      <p:pic>
        <p:nvPicPr>
          <p:cNvPr id="228" name="Google Shape;228;p24"/>
          <p:cNvPicPr preferRelativeResize="0"/>
          <p:nvPr/>
        </p:nvPicPr>
        <p:blipFill>
          <a:blip r:embed="rId3">
            <a:alphaModFix/>
          </a:blip>
          <a:stretch>
            <a:fillRect/>
          </a:stretch>
        </p:blipFill>
        <p:spPr>
          <a:xfrm>
            <a:off x="228600" y="1474775"/>
            <a:ext cx="8723425" cy="3318125"/>
          </a:xfrm>
          <a:prstGeom prst="rect">
            <a:avLst/>
          </a:prstGeom>
          <a:noFill/>
          <a:ln>
            <a:noFill/>
          </a:ln>
        </p:spPr>
      </p:pic>
      <p:sp>
        <p:nvSpPr>
          <p:cNvPr id="229" name="Google Shape;229;p24"/>
          <p:cNvSpPr txBox="1"/>
          <p:nvPr/>
        </p:nvSpPr>
        <p:spPr>
          <a:xfrm>
            <a:off x="3553525" y="4792900"/>
            <a:ext cx="5495400" cy="294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200" b="1"/>
              <a:t>Radiative transfer simulation (e.g. </a:t>
            </a:r>
            <a:r>
              <a:rPr lang="en-GB" sz="1200" b="1">
                <a:solidFill>
                  <a:srgbClr val="9900FF"/>
                </a:solidFill>
              </a:rPr>
              <a:t>Giri</a:t>
            </a:r>
            <a:r>
              <a:rPr lang="en-GB" sz="1200" b="1"/>
              <a:t>+2018a; </a:t>
            </a:r>
            <a:r>
              <a:rPr lang="en-GB" sz="1200" b="1">
                <a:solidFill>
                  <a:srgbClr val="9900FF"/>
                </a:solidFill>
              </a:rPr>
              <a:t>Giri</a:t>
            </a:r>
            <a:r>
              <a:rPr lang="en-GB" sz="1200" b="1"/>
              <a:t> &amp; Mellema 2021)</a:t>
            </a:r>
            <a:endParaRPr sz="1200" b="1"/>
          </a:p>
        </p:txBody>
      </p:sp>
      <p:sp>
        <p:nvSpPr>
          <p:cNvPr id="230" name="Google Shape;230;p2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GB"/>
              <a:t>13</a:t>
            </a:fld>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Google Shape;235;p25"/>
          <p:cNvSpPr txBox="1">
            <a:spLocks noGrp="1"/>
          </p:cNvSpPr>
          <p:nvPr>
            <p:ph type="title"/>
          </p:nvPr>
        </p:nvSpPr>
        <p:spPr>
          <a:xfrm>
            <a:off x="311700" y="2164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sz="2800"/>
              <a:t>Incomplete list of Radio Experiments exploring the 21-cm Signal</a:t>
            </a:r>
            <a:endParaRPr sz="2800"/>
          </a:p>
        </p:txBody>
      </p:sp>
      <p:pic>
        <p:nvPicPr>
          <p:cNvPr id="236" name="Google Shape;236;p25"/>
          <p:cNvPicPr preferRelativeResize="0"/>
          <p:nvPr/>
        </p:nvPicPr>
        <p:blipFill rotWithShape="1">
          <a:blip r:embed="rId3">
            <a:alphaModFix/>
          </a:blip>
          <a:srcRect t="5532" b="5523"/>
          <a:stretch/>
        </p:blipFill>
        <p:spPr>
          <a:xfrm>
            <a:off x="3115014" y="2599873"/>
            <a:ext cx="1596334" cy="1309920"/>
          </a:xfrm>
          <a:prstGeom prst="rect">
            <a:avLst/>
          </a:prstGeom>
          <a:noFill/>
          <a:ln>
            <a:noFill/>
          </a:ln>
        </p:spPr>
      </p:pic>
      <p:pic>
        <p:nvPicPr>
          <p:cNvPr id="237" name="Google Shape;237;p25"/>
          <p:cNvPicPr preferRelativeResize="0"/>
          <p:nvPr/>
        </p:nvPicPr>
        <p:blipFill>
          <a:blip r:embed="rId4">
            <a:alphaModFix/>
          </a:blip>
          <a:stretch>
            <a:fillRect/>
          </a:stretch>
        </p:blipFill>
        <p:spPr>
          <a:xfrm>
            <a:off x="965457" y="2599866"/>
            <a:ext cx="1596333" cy="1309918"/>
          </a:xfrm>
          <a:prstGeom prst="rect">
            <a:avLst/>
          </a:prstGeom>
          <a:noFill/>
          <a:ln>
            <a:noFill/>
          </a:ln>
        </p:spPr>
      </p:pic>
      <p:sp>
        <p:nvSpPr>
          <p:cNvPr id="238" name="Google Shape;238;p25"/>
          <p:cNvSpPr txBox="1"/>
          <p:nvPr/>
        </p:nvSpPr>
        <p:spPr>
          <a:xfrm>
            <a:off x="3115038" y="3823800"/>
            <a:ext cx="1596300" cy="615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b="1">
                <a:solidFill>
                  <a:schemeClr val="dk1"/>
                </a:solidFill>
                <a:latin typeface="Proxima Nova"/>
                <a:ea typeface="Proxima Nova"/>
                <a:cs typeface="Proxima Nova"/>
                <a:sym typeface="Proxima Nova"/>
              </a:rPr>
              <a:t>Low-frequency Array (LOFAR)</a:t>
            </a:r>
            <a:endParaRPr b="1">
              <a:solidFill>
                <a:schemeClr val="dk1"/>
              </a:solidFill>
              <a:latin typeface="Proxima Nova"/>
              <a:ea typeface="Proxima Nova"/>
              <a:cs typeface="Proxima Nova"/>
              <a:sym typeface="Proxima Nova"/>
            </a:endParaRPr>
          </a:p>
        </p:txBody>
      </p:sp>
      <p:sp>
        <p:nvSpPr>
          <p:cNvPr id="239" name="Google Shape;239;p25"/>
          <p:cNvSpPr txBox="1"/>
          <p:nvPr/>
        </p:nvSpPr>
        <p:spPr>
          <a:xfrm>
            <a:off x="905570" y="3823775"/>
            <a:ext cx="1710598" cy="104641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b="1" dirty="0">
                <a:solidFill>
                  <a:schemeClr val="dk1"/>
                </a:solidFill>
                <a:latin typeface="Proxima Nova"/>
                <a:ea typeface="Proxima Nova"/>
                <a:cs typeface="Proxima Nova"/>
                <a:sym typeface="Proxima Nova"/>
              </a:rPr>
              <a:t>Low frequency component of the Square Kilometre Array (SKA)</a:t>
            </a:r>
            <a:endParaRPr b="1" dirty="0">
              <a:solidFill>
                <a:schemeClr val="dk1"/>
              </a:solidFill>
              <a:latin typeface="Proxima Nova"/>
              <a:ea typeface="Proxima Nova"/>
              <a:cs typeface="Proxima Nova"/>
              <a:sym typeface="Proxima Nova"/>
            </a:endParaRPr>
          </a:p>
        </p:txBody>
      </p:sp>
      <p:pic>
        <p:nvPicPr>
          <p:cNvPr id="240" name="Google Shape;240;p25"/>
          <p:cNvPicPr preferRelativeResize="0"/>
          <p:nvPr/>
        </p:nvPicPr>
        <p:blipFill rotWithShape="1">
          <a:blip r:embed="rId5">
            <a:alphaModFix/>
          </a:blip>
          <a:srcRect l="9389" r="9389"/>
          <a:stretch/>
        </p:blipFill>
        <p:spPr>
          <a:xfrm>
            <a:off x="4943814" y="2599873"/>
            <a:ext cx="1596334" cy="1309919"/>
          </a:xfrm>
          <a:prstGeom prst="rect">
            <a:avLst/>
          </a:prstGeom>
          <a:noFill/>
          <a:ln>
            <a:noFill/>
          </a:ln>
        </p:spPr>
      </p:pic>
      <p:sp>
        <p:nvSpPr>
          <p:cNvPr id="241" name="Google Shape;241;p25"/>
          <p:cNvSpPr txBox="1"/>
          <p:nvPr/>
        </p:nvSpPr>
        <p:spPr>
          <a:xfrm>
            <a:off x="4943838" y="3823800"/>
            <a:ext cx="1596300" cy="831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b="1">
                <a:solidFill>
                  <a:schemeClr val="dk1"/>
                </a:solidFill>
                <a:latin typeface="Proxima Nova"/>
                <a:ea typeface="Proxima Nova"/>
                <a:cs typeface="Proxima Nova"/>
                <a:sym typeface="Proxima Nova"/>
              </a:rPr>
              <a:t>Hydrogen Epoch of Reionization Array (HERA)</a:t>
            </a:r>
            <a:endParaRPr b="1">
              <a:solidFill>
                <a:schemeClr val="dk1"/>
              </a:solidFill>
              <a:latin typeface="Proxima Nova"/>
              <a:ea typeface="Proxima Nova"/>
              <a:cs typeface="Proxima Nova"/>
              <a:sym typeface="Proxima Nova"/>
            </a:endParaRPr>
          </a:p>
        </p:txBody>
      </p:sp>
      <p:pic>
        <p:nvPicPr>
          <p:cNvPr id="242" name="Google Shape;242;p25"/>
          <p:cNvPicPr preferRelativeResize="0"/>
          <p:nvPr/>
        </p:nvPicPr>
        <p:blipFill rotWithShape="1">
          <a:blip r:embed="rId6">
            <a:alphaModFix/>
          </a:blip>
          <a:srcRect l="4237" r="4246"/>
          <a:stretch/>
        </p:blipFill>
        <p:spPr>
          <a:xfrm>
            <a:off x="6696414" y="2599873"/>
            <a:ext cx="1596334" cy="1309918"/>
          </a:xfrm>
          <a:prstGeom prst="rect">
            <a:avLst/>
          </a:prstGeom>
          <a:noFill/>
          <a:ln>
            <a:noFill/>
          </a:ln>
        </p:spPr>
      </p:pic>
      <p:sp>
        <p:nvSpPr>
          <p:cNvPr id="243" name="Google Shape;243;p25"/>
          <p:cNvSpPr txBox="1"/>
          <p:nvPr/>
        </p:nvSpPr>
        <p:spPr>
          <a:xfrm>
            <a:off x="6696438" y="3823800"/>
            <a:ext cx="1596300" cy="831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b="1">
                <a:solidFill>
                  <a:schemeClr val="dk1"/>
                </a:solidFill>
                <a:latin typeface="Proxima Nova"/>
                <a:ea typeface="Proxima Nova"/>
                <a:cs typeface="Proxima Nova"/>
                <a:sym typeface="Proxima Nova"/>
              </a:rPr>
              <a:t>Murchison Widefield Array (MWA)</a:t>
            </a:r>
            <a:endParaRPr b="1">
              <a:solidFill>
                <a:schemeClr val="dk1"/>
              </a:solidFill>
              <a:latin typeface="Proxima Nova"/>
              <a:ea typeface="Proxima Nova"/>
              <a:cs typeface="Proxima Nova"/>
              <a:sym typeface="Proxima Nova"/>
            </a:endParaRPr>
          </a:p>
        </p:txBody>
      </p:sp>
      <p:pic>
        <p:nvPicPr>
          <p:cNvPr id="244" name="Google Shape;244;p25"/>
          <p:cNvPicPr preferRelativeResize="0"/>
          <p:nvPr/>
        </p:nvPicPr>
        <p:blipFill rotWithShape="1">
          <a:blip r:embed="rId7">
            <a:alphaModFix/>
          </a:blip>
          <a:srcRect l="27387" r="27387"/>
          <a:stretch/>
        </p:blipFill>
        <p:spPr>
          <a:xfrm>
            <a:off x="3556257" y="923466"/>
            <a:ext cx="1596334" cy="1309917"/>
          </a:xfrm>
          <a:prstGeom prst="rect">
            <a:avLst/>
          </a:prstGeom>
          <a:noFill/>
          <a:ln>
            <a:noFill/>
          </a:ln>
        </p:spPr>
      </p:pic>
      <p:sp>
        <p:nvSpPr>
          <p:cNvPr id="245" name="Google Shape;245;p25"/>
          <p:cNvSpPr txBox="1"/>
          <p:nvPr/>
        </p:nvSpPr>
        <p:spPr>
          <a:xfrm>
            <a:off x="2950100" y="2147375"/>
            <a:ext cx="2873400" cy="384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1300" b="1">
                <a:solidFill>
                  <a:schemeClr val="dk1"/>
                </a:solidFill>
                <a:latin typeface="Proxima Nova"/>
                <a:ea typeface="Proxima Nova"/>
                <a:cs typeface="Proxima Nova"/>
                <a:sym typeface="Proxima Nova"/>
              </a:rPr>
              <a:t>EDGES</a:t>
            </a:r>
            <a:endParaRPr sz="1300" b="1">
              <a:solidFill>
                <a:schemeClr val="dk1"/>
              </a:solidFill>
              <a:latin typeface="Proxima Nova"/>
              <a:ea typeface="Proxima Nova"/>
              <a:cs typeface="Proxima Nova"/>
              <a:sym typeface="Proxima Nova"/>
            </a:endParaRPr>
          </a:p>
        </p:txBody>
      </p:sp>
      <p:pic>
        <p:nvPicPr>
          <p:cNvPr id="246" name="Google Shape;246;p25"/>
          <p:cNvPicPr preferRelativeResize="0"/>
          <p:nvPr/>
        </p:nvPicPr>
        <p:blipFill rotWithShape="1">
          <a:blip r:embed="rId8">
            <a:alphaModFix/>
          </a:blip>
          <a:srcRect l="30186" t="23839" r="18362" b="35658"/>
          <a:stretch/>
        </p:blipFill>
        <p:spPr>
          <a:xfrm>
            <a:off x="6147057" y="923466"/>
            <a:ext cx="1596334" cy="1309916"/>
          </a:xfrm>
          <a:prstGeom prst="rect">
            <a:avLst/>
          </a:prstGeom>
          <a:noFill/>
          <a:ln>
            <a:noFill/>
          </a:ln>
        </p:spPr>
      </p:pic>
      <p:sp>
        <p:nvSpPr>
          <p:cNvPr id="247" name="Google Shape;247;p25"/>
          <p:cNvSpPr txBox="1"/>
          <p:nvPr/>
        </p:nvSpPr>
        <p:spPr>
          <a:xfrm>
            <a:off x="5540900" y="2147375"/>
            <a:ext cx="2873400" cy="384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1300" b="1">
                <a:solidFill>
                  <a:schemeClr val="dk1"/>
                </a:solidFill>
                <a:latin typeface="Proxima Nova"/>
                <a:ea typeface="Proxima Nova"/>
                <a:cs typeface="Proxima Nova"/>
                <a:sym typeface="Proxima Nova"/>
              </a:rPr>
              <a:t>SARAS</a:t>
            </a:r>
            <a:endParaRPr sz="1300" b="1">
              <a:solidFill>
                <a:schemeClr val="dk1"/>
              </a:solidFill>
              <a:latin typeface="Proxima Nova"/>
              <a:ea typeface="Proxima Nova"/>
              <a:cs typeface="Proxima Nova"/>
              <a:sym typeface="Proxima Nova"/>
            </a:endParaRPr>
          </a:p>
        </p:txBody>
      </p:sp>
      <p:sp>
        <p:nvSpPr>
          <p:cNvPr id="248" name="Google Shape;248;p2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GB"/>
              <a:t>14</a:t>
            </a:fld>
            <a:endParaRPr/>
          </a:p>
        </p:txBody>
      </p:sp>
      <p:sp>
        <p:nvSpPr>
          <p:cNvPr id="249" name="Google Shape;249;p25"/>
          <p:cNvSpPr/>
          <p:nvPr/>
        </p:nvSpPr>
        <p:spPr>
          <a:xfrm>
            <a:off x="2928325" y="842850"/>
            <a:ext cx="5544000" cy="3846900"/>
          </a:xfrm>
          <a:prstGeom prst="roundRect">
            <a:avLst>
              <a:gd name="adj" fmla="val 16667"/>
            </a:avLst>
          </a:prstGeom>
          <a:noFill/>
          <a:ln w="28575"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Proxima Nova"/>
              <a:ea typeface="Proxima Nova"/>
              <a:cs typeface="Proxima Nova"/>
              <a:sym typeface="Proxima Nov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sp>
        <p:nvSpPr>
          <p:cNvPr id="254" name="Google Shape;254;p26"/>
          <p:cNvSpPr txBox="1">
            <a:spLocks noGrp="1"/>
          </p:cNvSpPr>
          <p:nvPr>
            <p:ph type="title"/>
          </p:nvPr>
        </p:nvSpPr>
        <p:spPr>
          <a:xfrm>
            <a:off x="129675" y="445025"/>
            <a:ext cx="88914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rgbClr val="000000"/>
              </a:buClr>
              <a:buSzPts val="891"/>
              <a:buFont typeface="Arial"/>
              <a:buNone/>
            </a:pPr>
            <a:r>
              <a:rPr lang="en-GB" sz="2160"/>
              <a:t>Current Radio Telescopes focussing on statistical detection</a:t>
            </a:r>
            <a:endParaRPr sz="2160"/>
          </a:p>
        </p:txBody>
      </p:sp>
      <p:pic>
        <p:nvPicPr>
          <p:cNvPr id="255" name="Google Shape;255;p26"/>
          <p:cNvPicPr preferRelativeResize="0"/>
          <p:nvPr/>
        </p:nvPicPr>
        <p:blipFill rotWithShape="1">
          <a:blip r:embed="rId3">
            <a:alphaModFix/>
          </a:blip>
          <a:srcRect t="13829" r="48119" b="13422"/>
          <a:stretch/>
        </p:blipFill>
        <p:spPr>
          <a:xfrm>
            <a:off x="311700" y="1090600"/>
            <a:ext cx="4260301" cy="3757025"/>
          </a:xfrm>
          <a:prstGeom prst="rect">
            <a:avLst/>
          </a:prstGeom>
          <a:noFill/>
          <a:ln>
            <a:noFill/>
          </a:ln>
        </p:spPr>
      </p:pic>
      <p:pic>
        <p:nvPicPr>
          <p:cNvPr id="256" name="Google Shape;256;p26"/>
          <p:cNvPicPr preferRelativeResize="0"/>
          <p:nvPr/>
        </p:nvPicPr>
        <p:blipFill rotWithShape="1">
          <a:blip r:embed="rId4">
            <a:alphaModFix/>
          </a:blip>
          <a:srcRect/>
          <a:stretch/>
        </p:blipFill>
        <p:spPr>
          <a:xfrm>
            <a:off x="5099725" y="1555534"/>
            <a:ext cx="3871174" cy="2903381"/>
          </a:xfrm>
          <a:prstGeom prst="rect">
            <a:avLst/>
          </a:prstGeom>
          <a:noFill/>
          <a:ln>
            <a:noFill/>
          </a:ln>
        </p:spPr>
      </p:pic>
      <p:sp>
        <p:nvSpPr>
          <p:cNvPr id="257" name="Google Shape;257;p26"/>
          <p:cNvSpPr txBox="1"/>
          <p:nvPr/>
        </p:nvSpPr>
        <p:spPr>
          <a:xfrm>
            <a:off x="6990775" y="3011700"/>
            <a:ext cx="1443600" cy="752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1300" b="1">
                <a:solidFill>
                  <a:srgbClr val="6AA84F"/>
                </a:solidFill>
                <a:latin typeface="Proxima Nova"/>
                <a:ea typeface="Proxima Nova"/>
                <a:cs typeface="Proxima Nova"/>
                <a:sym typeface="Proxima Nova"/>
              </a:rPr>
              <a:t>LOFAR, MWA etc. are trying to detect it</a:t>
            </a:r>
            <a:endParaRPr sz="1300" b="1">
              <a:solidFill>
                <a:srgbClr val="6AA84F"/>
              </a:solidFill>
              <a:latin typeface="Proxima Nova"/>
              <a:ea typeface="Proxima Nova"/>
              <a:cs typeface="Proxima Nova"/>
              <a:sym typeface="Proxima Nova"/>
            </a:endParaRPr>
          </a:p>
        </p:txBody>
      </p:sp>
      <p:sp>
        <p:nvSpPr>
          <p:cNvPr id="258" name="Google Shape;258;p2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GB"/>
              <a:t>15</a:t>
            </a:fld>
            <a:endParaRPr/>
          </a:p>
        </p:txBody>
      </p:sp>
      <p:sp>
        <p:nvSpPr>
          <p:cNvPr id="2" name="Google Shape;272;p28">
            <a:extLst>
              <a:ext uri="{FF2B5EF4-FFF2-40B4-BE49-F238E27FC236}">
                <a16:creationId xmlns:a16="http://schemas.microsoft.com/office/drawing/2014/main" id="{25A996E9-8224-5C9D-6112-11260EA5EFC3}"/>
              </a:ext>
            </a:extLst>
          </p:cNvPr>
          <p:cNvSpPr txBox="1"/>
          <p:nvPr/>
        </p:nvSpPr>
        <p:spPr>
          <a:xfrm>
            <a:off x="5181287" y="4358487"/>
            <a:ext cx="1080600" cy="324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200" b="1" dirty="0">
                <a:solidFill>
                  <a:schemeClr val="dk1"/>
                </a:solidFill>
                <a:latin typeface="Proxima Nova"/>
                <a:ea typeface="Proxima Nova"/>
                <a:cs typeface="Proxima Nova"/>
                <a:sym typeface="Proxima Nova"/>
              </a:rPr>
              <a:t>〜1000 </a:t>
            </a:r>
            <a:r>
              <a:rPr lang="en-GB" sz="1200" b="1" dirty="0" err="1">
                <a:solidFill>
                  <a:schemeClr val="dk1"/>
                </a:solidFill>
                <a:latin typeface="Proxima Nova"/>
                <a:ea typeface="Proxima Nova"/>
                <a:cs typeface="Proxima Nova"/>
                <a:sym typeface="Proxima Nova"/>
              </a:rPr>
              <a:t>Mpc</a:t>
            </a:r>
            <a:endParaRPr sz="1200" b="1" dirty="0">
              <a:solidFill>
                <a:schemeClr val="dk1"/>
              </a:solidFill>
              <a:latin typeface="Proxima Nova"/>
              <a:ea typeface="Proxima Nova"/>
              <a:cs typeface="Proxima Nova"/>
              <a:sym typeface="Proxima Nova"/>
            </a:endParaRPr>
          </a:p>
        </p:txBody>
      </p:sp>
      <p:sp>
        <p:nvSpPr>
          <p:cNvPr id="3" name="Google Shape;272;p28">
            <a:extLst>
              <a:ext uri="{FF2B5EF4-FFF2-40B4-BE49-F238E27FC236}">
                <a16:creationId xmlns:a16="http://schemas.microsoft.com/office/drawing/2014/main" id="{246255C7-586A-1D4A-EF54-D219AEC13F17}"/>
              </a:ext>
            </a:extLst>
          </p:cNvPr>
          <p:cNvSpPr txBox="1"/>
          <p:nvPr/>
        </p:nvSpPr>
        <p:spPr>
          <a:xfrm>
            <a:off x="6457811" y="4349434"/>
            <a:ext cx="1080600" cy="324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200" b="1" dirty="0">
                <a:solidFill>
                  <a:schemeClr val="dk1"/>
                </a:solidFill>
                <a:latin typeface="Proxima Nova"/>
                <a:ea typeface="Proxima Nova"/>
                <a:cs typeface="Proxima Nova"/>
                <a:sym typeface="Proxima Nova"/>
              </a:rPr>
              <a:t>〜100 </a:t>
            </a:r>
            <a:r>
              <a:rPr lang="en-GB" sz="1200" b="1" dirty="0" err="1">
                <a:solidFill>
                  <a:schemeClr val="dk1"/>
                </a:solidFill>
                <a:latin typeface="Proxima Nova"/>
                <a:ea typeface="Proxima Nova"/>
                <a:cs typeface="Proxima Nova"/>
                <a:sym typeface="Proxima Nova"/>
              </a:rPr>
              <a:t>Mpc</a:t>
            </a:r>
            <a:endParaRPr sz="1200" b="1" dirty="0">
              <a:solidFill>
                <a:schemeClr val="dk1"/>
              </a:solidFill>
              <a:latin typeface="Proxima Nova"/>
              <a:ea typeface="Proxima Nova"/>
              <a:cs typeface="Proxima Nova"/>
              <a:sym typeface="Proxima Nova"/>
            </a:endParaRPr>
          </a:p>
        </p:txBody>
      </p:sp>
      <p:sp>
        <p:nvSpPr>
          <p:cNvPr id="4" name="Google Shape;272;p28">
            <a:extLst>
              <a:ext uri="{FF2B5EF4-FFF2-40B4-BE49-F238E27FC236}">
                <a16:creationId xmlns:a16="http://schemas.microsoft.com/office/drawing/2014/main" id="{F2EB4E4F-C7DB-F489-134B-EECF5573D1C3}"/>
              </a:ext>
            </a:extLst>
          </p:cNvPr>
          <p:cNvSpPr txBox="1"/>
          <p:nvPr/>
        </p:nvSpPr>
        <p:spPr>
          <a:xfrm>
            <a:off x="7779624" y="4349434"/>
            <a:ext cx="1080600" cy="324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200" b="1" dirty="0">
                <a:solidFill>
                  <a:schemeClr val="dk1"/>
                </a:solidFill>
                <a:latin typeface="Proxima Nova"/>
                <a:ea typeface="Proxima Nova"/>
                <a:cs typeface="Proxima Nova"/>
                <a:sym typeface="Proxima Nova"/>
              </a:rPr>
              <a:t>〜10 </a:t>
            </a:r>
            <a:r>
              <a:rPr lang="en-GB" sz="1200" b="1" dirty="0" err="1">
                <a:solidFill>
                  <a:schemeClr val="dk1"/>
                </a:solidFill>
                <a:latin typeface="Proxima Nova"/>
                <a:ea typeface="Proxima Nova"/>
                <a:cs typeface="Proxima Nova"/>
                <a:sym typeface="Proxima Nova"/>
              </a:rPr>
              <a:t>Mpc</a:t>
            </a:r>
            <a:endParaRPr sz="1200" b="1" dirty="0">
              <a:solidFill>
                <a:schemeClr val="dk1"/>
              </a:solidFill>
              <a:latin typeface="Proxima Nova"/>
              <a:ea typeface="Proxima Nova"/>
              <a:cs typeface="Proxima Nova"/>
              <a:sym typeface="Proxima Nova"/>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sp>
        <p:nvSpPr>
          <p:cNvPr id="263" name="Google Shape;263;p27"/>
          <p:cNvSpPr txBox="1">
            <a:spLocks noGrp="1"/>
          </p:cNvSpPr>
          <p:nvPr>
            <p:ph type="title"/>
          </p:nvPr>
        </p:nvSpPr>
        <p:spPr>
          <a:xfrm>
            <a:off x="72428" y="445025"/>
            <a:ext cx="896293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2300" dirty="0"/>
              <a:t>Current status of 21-cm Power Spectrum Measurement</a:t>
            </a:r>
            <a:endParaRPr sz="2300" dirty="0"/>
          </a:p>
        </p:txBody>
      </p:sp>
      <p:pic>
        <p:nvPicPr>
          <p:cNvPr id="264" name="Google Shape;264;p27"/>
          <p:cNvPicPr preferRelativeResize="0"/>
          <p:nvPr/>
        </p:nvPicPr>
        <p:blipFill>
          <a:blip r:embed="rId3">
            <a:alphaModFix/>
          </a:blip>
          <a:stretch>
            <a:fillRect/>
          </a:stretch>
        </p:blipFill>
        <p:spPr>
          <a:xfrm>
            <a:off x="267640" y="1121658"/>
            <a:ext cx="5047787" cy="3743883"/>
          </a:xfrm>
          <a:prstGeom prst="rect">
            <a:avLst/>
          </a:prstGeom>
          <a:noFill/>
          <a:ln>
            <a:noFill/>
          </a:ln>
        </p:spPr>
      </p:pic>
      <p:pic>
        <p:nvPicPr>
          <p:cNvPr id="265" name="Google Shape;265;p27"/>
          <p:cNvPicPr preferRelativeResize="0"/>
          <p:nvPr/>
        </p:nvPicPr>
        <p:blipFill>
          <a:blip r:embed="rId4">
            <a:alphaModFix/>
          </a:blip>
          <a:stretch>
            <a:fillRect/>
          </a:stretch>
        </p:blipFill>
        <p:spPr>
          <a:xfrm>
            <a:off x="5824250" y="2211914"/>
            <a:ext cx="2537350" cy="248096"/>
          </a:xfrm>
          <a:prstGeom prst="rect">
            <a:avLst/>
          </a:prstGeom>
          <a:noFill/>
          <a:ln>
            <a:noFill/>
          </a:ln>
        </p:spPr>
      </p:pic>
      <p:sp>
        <p:nvSpPr>
          <p:cNvPr id="2" name="Slide Number Placeholder 1">
            <a:extLst>
              <a:ext uri="{FF2B5EF4-FFF2-40B4-BE49-F238E27FC236}">
                <a16:creationId xmlns:a16="http://schemas.microsoft.com/office/drawing/2014/main" id="{F33A415A-DEED-76FF-EDF3-4DA3945C37D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t>16</a:t>
            </a:fld>
            <a:endParaRPr lang="en-GB"/>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sp>
        <p:nvSpPr>
          <p:cNvPr id="270" name="Google Shape;270;p2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t>LOFAR upper limit at Redshift 9.1</a:t>
            </a:r>
            <a:endParaRPr/>
          </a:p>
        </p:txBody>
      </p:sp>
      <p:pic>
        <p:nvPicPr>
          <p:cNvPr id="271" name="Google Shape;271;p28"/>
          <p:cNvPicPr preferRelativeResize="0"/>
          <p:nvPr/>
        </p:nvPicPr>
        <p:blipFill rotWithShape="1">
          <a:blip r:embed="rId3">
            <a:alphaModFix/>
          </a:blip>
          <a:srcRect l="278" r="278"/>
          <a:stretch/>
        </p:blipFill>
        <p:spPr>
          <a:xfrm>
            <a:off x="0" y="1183350"/>
            <a:ext cx="4473548" cy="3343725"/>
          </a:xfrm>
          <a:prstGeom prst="rect">
            <a:avLst/>
          </a:prstGeom>
          <a:noFill/>
          <a:ln>
            <a:noFill/>
          </a:ln>
        </p:spPr>
      </p:pic>
      <p:sp>
        <p:nvSpPr>
          <p:cNvPr id="272" name="Google Shape;272;p28"/>
          <p:cNvSpPr txBox="1"/>
          <p:nvPr/>
        </p:nvSpPr>
        <p:spPr>
          <a:xfrm>
            <a:off x="301450" y="4322275"/>
            <a:ext cx="1080600" cy="324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200" b="1" dirty="0">
                <a:solidFill>
                  <a:schemeClr val="dk1"/>
                </a:solidFill>
                <a:latin typeface="Proxima Nova"/>
                <a:ea typeface="Proxima Nova"/>
                <a:cs typeface="Proxima Nova"/>
                <a:sym typeface="Proxima Nova"/>
              </a:rPr>
              <a:t>〜100 </a:t>
            </a:r>
            <a:r>
              <a:rPr lang="en-GB" sz="1200" b="1" dirty="0" err="1">
                <a:solidFill>
                  <a:schemeClr val="dk1"/>
                </a:solidFill>
                <a:latin typeface="Proxima Nova"/>
                <a:ea typeface="Proxima Nova"/>
                <a:cs typeface="Proxima Nova"/>
                <a:sym typeface="Proxima Nova"/>
              </a:rPr>
              <a:t>Mpc</a:t>
            </a:r>
            <a:endParaRPr sz="1200" b="1" dirty="0">
              <a:solidFill>
                <a:schemeClr val="dk1"/>
              </a:solidFill>
              <a:latin typeface="Proxima Nova"/>
              <a:ea typeface="Proxima Nova"/>
              <a:cs typeface="Proxima Nova"/>
              <a:sym typeface="Proxima Nova"/>
            </a:endParaRPr>
          </a:p>
        </p:txBody>
      </p:sp>
      <p:sp>
        <p:nvSpPr>
          <p:cNvPr id="273" name="Google Shape;273;p28"/>
          <p:cNvSpPr txBox="1"/>
          <p:nvPr/>
        </p:nvSpPr>
        <p:spPr>
          <a:xfrm>
            <a:off x="4035250" y="4322275"/>
            <a:ext cx="1080600" cy="324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200" b="1">
                <a:solidFill>
                  <a:schemeClr val="dk1"/>
                </a:solidFill>
                <a:latin typeface="Proxima Nova"/>
                <a:ea typeface="Proxima Nova"/>
                <a:cs typeface="Proxima Nova"/>
                <a:sym typeface="Proxima Nova"/>
              </a:rPr>
              <a:t>〜10 Mpc</a:t>
            </a:r>
            <a:endParaRPr sz="1200" b="1">
              <a:solidFill>
                <a:schemeClr val="dk1"/>
              </a:solidFill>
              <a:latin typeface="Proxima Nova"/>
              <a:ea typeface="Proxima Nova"/>
              <a:cs typeface="Proxima Nova"/>
              <a:sym typeface="Proxima Nova"/>
            </a:endParaRPr>
          </a:p>
        </p:txBody>
      </p:sp>
      <p:pic>
        <p:nvPicPr>
          <p:cNvPr id="274" name="Google Shape;274;p28"/>
          <p:cNvPicPr preferRelativeResize="0"/>
          <p:nvPr/>
        </p:nvPicPr>
        <p:blipFill rotWithShape="1">
          <a:blip r:embed="rId4">
            <a:alphaModFix/>
          </a:blip>
          <a:srcRect l="139" r="139"/>
          <a:stretch/>
        </p:blipFill>
        <p:spPr>
          <a:xfrm>
            <a:off x="4777825" y="1017725"/>
            <a:ext cx="4054484" cy="572700"/>
          </a:xfrm>
          <a:prstGeom prst="rect">
            <a:avLst/>
          </a:prstGeom>
          <a:noFill/>
          <a:ln>
            <a:noFill/>
          </a:ln>
        </p:spPr>
      </p:pic>
      <p:pic>
        <p:nvPicPr>
          <p:cNvPr id="275" name="Google Shape;275;p28"/>
          <p:cNvPicPr preferRelativeResize="0"/>
          <p:nvPr/>
        </p:nvPicPr>
        <p:blipFill>
          <a:blip r:embed="rId5">
            <a:alphaModFix/>
          </a:blip>
          <a:stretch>
            <a:fillRect/>
          </a:stretch>
        </p:blipFill>
        <p:spPr>
          <a:xfrm>
            <a:off x="5369665" y="1630176"/>
            <a:ext cx="3061886" cy="572700"/>
          </a:xfrm>
          <a:prstGeom prst="rect">
            <a:avLst/>
          </a:prstGeom>
          <a:noFill/>
          <a:ln>
            <a:noFill/>
          </a:ln>
        </p:spPr>
      </p:pic>
      <p:sp>
        <p:nvSpPr>
          <p:cNvPr id="2" name="Slide Number Placeholder 1">
            <a:extLst>
              <a:ext uri="{FF2B5EF4-FFF2-40B4-BE49-F238E27FC236}">
                <a16:creationId xmlns:a16="http://schemas.microsoft.com/office/drawing/2014/main" id="{A8D23AA1-67D2-2E13-ED3C-418CB85BCDB4}"/>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t>17</a:t>
            </a:fld>
            <a:endParaRPr lang="en-GB"/>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sp>
        <p:nvSpPr>
          <p:cNvPr id="280" name="Google Shape;280;p2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t>Intuition about the IGM</a:t>
            </a:r>
            <a:endParaRPr/>
          </a:p>
        </p:txBody>
      </p:sp>
      <p:pic>
        <p:nvPicPr>
          <p:cNvPr id="281" name="Google Shape;281;p29"/>
          <p:cNvPicPr preferRelativeResize="0"/>
          <p:nvPr/>
        </p:nvPicPr>
        <p:blipFill rotWithShape="1">
          <a:blip r:embed="rId3">
            <a:alphaModFix/>
          </a:blip>
          <a:srcRect l="278" r="278"/>
          <a:stretch/>
        </p:blipFill>
        <p:spPr>
          <a:xfrm>
            <a:off x="0" y="1183350"/>
            <a:ext cx="4473548" cy="3343725"/>
          </a:xfrm>
          <a:prstGeom prst="rect">
            <a:avLst/>
          </a:prstGeom>
          <a:noFill/>
          <a:ln>
            <a:noFill/>
          </a:ln>
        </p:spPr>
      </p:pic>
      <p:sp>
        <p:nvSpPr>
          <p:cNvPr id="282" name="Google Shape;282;p29"/>
          <p:cNvSpPr txBox="1"/>
          <p:nvPr/>
        </p:nvSpPr>
        <p:spPr>
          <a:xfrm>
            <a:off x="301450" y="4322275"/>
            <a:ext cx="1080600" cy="324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200" b="1">
                <a:solidFill>
                  <a:schemeClr val="dk1"/>
                </a:solidFill>
                <a:latin typeface="Proxima Nova"/>
                <a:ea typeface="Proxima Nova"/>
                <a:cs typeface="Proxima Nova"/>
                <a:sym typeface="Proxima Nova"/>
              </a:rPr>
              <a:t>〜100 Mpc</a:t>
            </a:r>
            <a:endParaRPr sz="1200" b="1">
              <a:solidFill>
                <a:schemeClr val="dk1"/>
              </a:solidFill>
              <a:latin typeface="Proxima Nova"/>
              <a:ea typeface="Proxima Nova"/>
              <a:cs typeface="Proxima Nova"/>
              <a:sym typeface="Proxima Nova"/>
            </a:endParaRPr>
          </a:p>
        </p:txBody>
      </p:sp>
      <p:sp>
        <p:nvSpPr>
          <p:cNvPr id="283" name="Google Shape;283;p29"/>
          <p:cNvSpPr txBox="1"/>
          <p:nvPr/>
        </p:nvSpPr>
        <p:spPr>
          <a:xfrm>
            <a:off x="4035250" y="4322275"/>
            <a:ext cx="1080600" cy="324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200" b="1">
                <a:solidFill>
                  <a:schemeClr val="dk1"/>
                </a:solidFill>
                <a:latin typeface="Proxima Nova"/>
                <a:ea typeface="Proxima Nova"/>
                <a:cs typeface="Proxima Nova"/>
                <a:sym typeface="Proxima Nova"/>
              </a:rPr>
              <a:t>〜10 Mpc</a:t>
            </a:r>
            <a:endParaRPr sz="1200" b="1">
              <a:solidFill>
                <a:schemeClr val="dk1"/>
              </a:solidFill>
              <a:latin typeface="Proxima Nova"/>
              <a:ea typeface="Proxima Nova"/>
              <a:cs typeface="Proxima Nova"/>
              <a:sym typeface="Proxima Nova"/>
            </a:endParaRPr>
          </a:p>
        </p:txBody>
      </p:sp>
      <p:pic>
        <p:nvPicPr>
          <p:cNvPr id="284" name="Google Shape;284;p29"/>
          <p:cNvPicPr preferRelativeResize="0"/>
          <p:nvPr/>
        </p:nvPicPr>
        <p:blipFill rotWithShape="1">
          <a:blip r:embed="rId4">
            <a:alphaModFix/>
          </a:blip>
          <a:srcRect l="139" r="139"/>
          <a:stretch/>
        </p:blipFill>
        <p:spPr>
          <a:xfrm>
            <a:off x="4777825" y="1017725"/>
            <a:ext cx="4054484" cy="572700"/>
          </a:xfrm>
          <a:prstGeom prst="rect">
            <a:avLst/>
          </a:prstGeom>
          <a:noFill/>
          <a:ln>
            <a:noFill/>
          </a:ln>
        </p:spPr>
      </p:pic>
      <p:pic>
        <p:nvPicPr>
          <p:cNvPr id="285" name="Google Shape;285;p29"/>
          <p:cNvPicPr preferRelativeResize="0"/>
          <p:nvPr/>
        </p:nvPicPr>
        <p:blipFill>
          <a:blip r:embed="rId5">
            <a:alphaModFix/>
          </a:blip>
          <a:stretch>
            <a:fillRect/>
          </a:stretch>
        </p:blipFill>
        <p:spPr>
          <a:xfrm>
            <a:off x="5369665" y="1630176"/>
            <a:ext cx="3061886" cy="572700"/>
          </a:xfrm>
          <a:prstGeom prst="rect">
            <a:avLst/>
          </a:prstGeom>
          <a:noFill/>
          <a:ln>
            <a:noFill/>
          </a:ln>
        </p:spPr>
      </p:pic>
      <p:sp>
        <p:nvSpPr>
          <p:cNvPr id="286" name="Google Shape;286;p29"/>
          <p:cNvSpPr txBox="1"/>
          <p:nvPr/>
        </p:nvSpPr>
        <p:spPr>
          <a:xfrm>
            <a:off x="4777825" y="2395025"/>
            <a:ext cx="3466800" cy="507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800" b="1">
                <a:solidFill>
                  <a:srgbClr val="6AA84F"/>
                </a:solidFill>
                <a:latin typeface="Proxima Nova"/>
                <a:ea typeface="Proxima Nova"/>
                <a:cs typeface="Proxima Nova"/>
                <a:sym typeface="Proxima Nova"/>
              </a:rPr>
              <a:t>Density Driven Fluctuations:</a:t>
            </a:r>
            <a:endParaRPr sz="1800" b="1">
              <a:solidFill>
                <a:srgbClr val="6AA84F"/>
              </a:solidFill>
              <a:latin typeface="Proxima Nova"/>
              <a:ea typeface="Proxima Nova"/>
              <a:cs typeface="Proxima Nova"/>
              <a:sym typeface="Proxima Nova"/>
            </a:endParaRPr>
          </a:p>
        </p:txBody>
      </p:sp>
      <p:pic>
        <p:nvPicPr>
          <p:cNvPr id="287" name="Google Shape;287;p29"/>
          <p:cNvPicPr preferRelativeResize="0"/>
          <p:nvPr/>
        </p:nvPicPr>
        <p:blipFill>
          <a:blip r:embed="rId6">
            <a:alphaModFix/>
          </a:blip>
          <a:stretch>
            <a:fillRect/>
          </a:stretch>
        </p:blipFill>
        <p:spPr>
          <a:xfrm>
            <a:off x="4895397" y="2815701"/>
            <a:ext cx="3466800" cy="308372"/>
          </a:xfrm>
          <a:prstGeom prst="rect">
            <a:avLst/>
          </a:prstGeom>
          <a:noFill/>
          <a:ln>
            <a:noFill/>
          </a:ln>
        </p:spPr>
      </p:pic>
      <p:sp>
        <p:nvSpPr>
          <p:cNvPr id="2" name="Slide Number Placeholder 1">
            <a:extLst>
              <a:ext uri="{FF2B5EF4-FFF2-40B4-BE49-F238E27FC236}">
                <a16:creationId xmlns:a16="http://schemas.microsoft.com/office/drawing/2014/main" id="{6BBF2CE0-99D2-D210-CC60-E2D7EB6F9C4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t>18</a:t>
            </a:fld>
            <a:endParaRPr lang="en-GB"/>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sp>
        <p:nvSpPr>
          <p:cNvPr id="292" name="Google Shape;292;p3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t>Intuition about the IGM</a:t>
            </a:r>
            <a:endParaRPr/>
          </a:p>
        </p:txBody>
      </p:sp>
      <p:pic>
        <p:nvPicPr>
          <p:cNvPr id="293" name="Google Shape;293;p30"/>
          <p:cNvPicPr preferRelativeResize="0"/>
          <p:nvPr/>
        </p:nvPicPr>
        <p:blipFill rotWithShape="1">
          <a:blip r:embed="rId3">
            <a:alphaModFix/>
          </a:blip>
          <a:srcRect l="278" r="278"/>
          <a:stretch/>
        </p:blipFill>
        <p:spPr>
          <a:xfrm>
            <a:off x="0" y="1183350"/>
            <a:ext cx="4473548" cy="3343725"/>
          </a:xfrm>
          <a:prstGeom prst="rect">
            <a:avLst/>
          </a:prstGeom>
          <a:noFill/>
          <a:ln>
            <a:noFill/>
          </a:ln>
        </p:spPr>
      </p:pic>
      <p:sp>
        <p:nvSpPr>
          <p:cNvPr id="294" name="Google Shape;294;p30"/>
          <p:cNvSpPr txBox="1"/>
          <p:nvPr/>
        </p:nvSpPr>
        <p:spPr>
          <a:xfrm>
            <a:off x="301450" y="4322275"/>
            <a:ext cx="1080600" cy="324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200" b="1">
                <a:solidFill>
                  <a:schemeClr val="dk1"/>
                </a:solidFill>
                <a:latin typeface="Proxima Nova"/>
                <a:ea typeface="Proxima Nova"/>
                <a:cs typeface="Proxima Nova"/>
                <a:sym typeface="Proxima Nova"/>
              </a:rPr>
              <a:t>〜100 Mpc</a:t>
            </a:r>
            <a:endParaRPr sz="1200" b="1">
              <a:solidFill>
                <a:schemeClr val="dk1"/>
              </a:solidFill>
              <a:latin typeface="Proxima Nova"/>
              <a:ea typeface="Proxima Nova"/>
              <a:cs typeface="Proxima Nova"/>
              <a:sym typeface="Proxima Nova"/>
            </a:endParaRPr>
          </a:p>
        </p:txBody>
      </p:sp>
      <p:sp>
        <p:nvSpPr>
          <p:cNvPr id="295" name="Google Shape;295;p30"/>
          <p:cNvSpPr txBox="1"/>
          <p:nvPr/>
        </p:nvSpPr>
        <p:spPr>
          <a:xfrm>
            <a:off x="4035250" y="4322275"/>
            <a:ext cx="1080600" cy="324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200" b="1">
                <a:solidFill>
                  <a:schemeClr val="dk1"/>
                </a:solidFill>
                <a:latin typeface="Proxima Nova"/>
                <a:ea typeface="Proxima Nova"/>
                <a:cs typeface="Proxima Nova"/>
                <a:sym typeface="Proxima Nova"/>
              </a:rPr>
              <a:t>〜10 Mpc</a:t>
            </a:r>
            <a:endParaRPr sz="1200" b="1">
              <a:solidFill>
                <a:schemeClr val="dk1"/>
              </a:solidFill>
              <a:latin typeface="Proxima Nova"/>
              <a:ea typeface="Proxima Nova"/>
              <a:cs typeface="Proxima Nova"/>
              <a:sym typeface="Proxima Nova"/>
            </a:endParaRPr>
          </a:p>
        </p:txBody>
      </p:sp>
      <p:pic>
        <p:nvPicPr>
          <p:cNvPr id="296" name="Google Shape;296;p30"/>
          <p:cNvPicPr preferRelativeResize="0"/>
          <p:nvPr/>
        </p:nvPicPr>
        <p:blipFill>
          <a:blip r:embed="rId4">
            <a:alphaModFix/>
          </a:blip>
          <a:stretch>
            <a:fillRect/>
          </a:stretch>
        </p:blipFill>
        <p:spPr>
          <a:xfrm>
            <a:off x="5369665" y="1630176"/>
            <a:ext cx="3061886" cy="572700"/>
          </a:xfrm>
          <a:prstGeom prst="rect">
            <a:avLst/>
          </a:prstGeom>
          <a:noFill/>
          <a:ln>
            <a:noFill/>
          </a:ln>
        </p:spPr>
      </p:pic>
      <p:sp>
        <p:nvSpPr>
          <p:cNvPr id="297" name="Google Shape;297;p30"/>
          <p:cNvSpPr txBox="1"/>
          <p:nvPr/>
        </p:nvSpPr>
        <p:spPr>
          <a:xfrm>
            <a:off x="4777825" y="2395025"/>
            <a:ext cx="3466800" cy="507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800" b="1">
                <a:solidFill>
                  <a:srgbClr val="6AA84F"/>
                </a:solidFill>
                <a:latin typeface="Proxima Nova"/>
                <a:ea typeface="Proxima Nova"/>
                <a:cs typeface="Proxima Nova"/>
                <a:sym typeface="Proxima Nova"/>
              </a:rPr>
              <a:t>Density Driven Fluctuations:</a:t>
            </a:r>
            <a:endParaRPr sz="1800" b="1">
              <a:solidFill>
                <a:srgbClr val="6AA84F"/>
              </a:solidFill>
              <a:latin typeface="Proxima Nova"/>
              <a:ea typeface="Proxima Nova"/>
              <a:cs typeface="Proxima Nova"/>
              <a:sym typeface="Proxima Nova"/>
            </a:endParaRPr>
          </a:p>
        </p:txBody>
      </p:sp>
      <p:pic>
        <p:nvPicPr>
          <p:cNvPr id="298" name="Google Shape;298;p30"/>
          <p:cNvPicPr preferRelativeResize="0"/>
          <p:nvPr/>
        </p:nvPicPr>
        <p:blipFill>
          <a:blip r:embed="rId5">
            <a:alphaModFix/>
          </a:blip>
          <a:stretch>
            <a:fillRect/>
          </a:stretch>
        </p:blipFill>
        <p:spPr>
          <a:xfrm>
            <a:off x="4895397" y="2815701"/>
            <a:ext cx="3466800" cy="308372"/>
          </a:xfrm>
          <a:prstGeom prst="rect">
            <a:avLst/>
          </a:prstGeom>
          <a:noFill/>
          <a:ln>
            <a:noFill/>
          </a:ln>
        </p:spPr>
      </p:pic>
      <p:pic>
        <p:nvPicPr>
          <p:cNvPr id="303" name="Google Shape;303;p30"/>
          <p:cNvPicPr preferRelativeResize="0"/>
          <p:nvPr/>
        </p:nvPicPr>
        <p:blipFill rotWithShape="1">
          <a:blip r:embed="rId6">
            <a:alphaModFix/>
          </a:blip>
          <a:srcRect l="139" r="139"/>
          <a:stretch/>
        </p:blipFill>
        <p:spPr>
          <a:xfrm>
            <a:off x="4777825" y="1017725"/>
            <a:ext cx="4054484" cy="572700"/>
          </a:xfrm>
          <a:prstGeom prst="rect">
            <a:avLst/>
          </a:prstGeom>
          <a:noFill/>
          <a:ln>
            <a:noFill/>
          </a:ln>
        </p:spPr>
      </p:pic>
      <p:sp>
        <p:nvSpPr>
          <p:cNvPr id="2" name="Slide Number Placeholder 1">
            <a:extLst>
              <a:ext uri="{FF2B5EF4-FFF2-40B4-BE49-F238E27FC236}">
                <a16:creationId xmlns:a16="http://schemas.microsoft.com/office/drawing/2014/main" id="{22129F61-0E30-0D19-8D52-39689903C45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t>19</a:t>
            </a:fld>
            <a:endParaRPr lang="en-GB"/>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74"/>
        <p:cNvGrpSpPr/>
        <p:nvPr/>
      </p:nvGrpSpPr>
      <p:grpSpPr>
        <a:xfrm>
          <a:off x="0" y="0"/>
          <a:ext cx="0" cy="0"/>
          <a:chOff x="0" y="0"/>
          <a:chExt cx="0" cy="0"/>
        </a:xfrm>
      </p:grpSpPr>
      <p:pic>
        <p:nvPicPr>
          <p:cNvPr id="75" name="Google Shape;75;p15"/>
          <p:cNvPicPr preferRelativeResize="0"/>
          <p:nvPr/>
        </p:nvPicPr>
        <p:blipFill>
          <a:blip r:embed="rId3">
            <a:alphaModFix/>
          </a:blip>
          <a:stretch>
            <a:fillRect/>
          </a:stretch>
        </p:blipFill>
        <p:spPr>
          <a:xfrm>
            <a:off x="655800" y="0"/>
            <a:ext cx="7744349" cy="3020775"/>
          </a:xfrm>
          <a:prstGeom prst="rect">
            <a:avLst/>
          </a:prstGeom>
          <a:noFill/>
          <a:ln>
            <a:noFill/>
          </a:ln>
        </p:spPr>
      </p:pic>
      <p:sp>
        <p:nvSpPr>
          <p:cNvPr id="76" name="Google Shape;76;p1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GB"/>
              <a:t>2</a:t>
            </a:fld>
            <a:endParaRPr/>
          </a:p>
        </p:txBody>
      </p:sp>
      <p:sp>
        <p:nvSpPr>
          <p:cNvPr id="77" name="Google Shape;77;p15"/>
          <p:cNvSpPr txBox="1"/>
          <p:nvPr/>
        </p:nvSpPr>
        <p:spPr>
          <a:xfrm>
            <a:off x="6956450" y="0"/>
            <a:ext cx="1443000" cy="251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1200">
                <a:solidFill>
                  <a:srgbClr val="FFFFFF"/>
                </a:solidFill>
              </a:rPr>
              <a:t>Credits: NAOJ</a:t>
            </a:r>
            <a:endParaRPr sz="1200">
              <a:solidFill>
                <a:srgbClr val="FFFFFF"/>
              </a:solidFill>
            </a:endParaRPr>
          </a:p>
        </p:txBody>
      </p:sp>
      <p:sp>
        <p:nvSpPr>
          <p:cNvPr id="78" name="Google Shape;78;p15"/>
          <p:cNvSpPr/>
          <p:nvPr/>
        </p:nvSpPr>
        <p:spPr>
          <a:xfrm>
            <a:off x="2939150" y="604175"/>
            <a:ext cx="2821200" cy="1927800"/>
          </a:xfrm>
          <a:prstGeom prst="rect">
            <a:avLst/>
          </a:prstGeom>
          <a:noFill/>
          <a:ln w="28575"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Proxima Nova"/>
              <a:ea typeface="Proxima Nova"/>
              <a:cs typeface="Proxima Nova"/>
              <a:sym typeface="Proxima Nova"/>
            </a:endParaRPr>
          </a:p>
        </p:txBody>
      </p:sp>
      <p:sp>
        <p:nvSpPr>
          <p:cNvPr id="79" name="Google Shape;79;p15"/>
          <p:cNvSpPr txBox="1"/>
          <p:nvPr/>
        </p:nvSpPr>
        <p:spPr>
          <a:xfrm>
            <a:off x="3031675" y="3129625"/>
            <a:ext cx="1021500" cy="393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1300">
                <a:solidFill>
                  <a:schemeClr val="accent3"/>
                </a:solidFill>
                <a:latin typeface="Proxima Nova"/>
                <a:ea typeface="Proxima Nova"/>
                <a:cs typeface="Proxima Nova"/>
                <a:sym typeface="Proxima Nova"/>
              </a:rPr>
              <a:t>Cosmic Dawn</a:t>
            </a:r>
            <a:endParaRPr sz="1300">
              <a:solidFill>
                <a:schemeClr val="accent3"/>
              </a:solidFill>
              <a:latin typeface="Proxima Nova"/>
              <a:ea typeface="Proxima Nova"/>
              <a:cs typeface="Proxima Nova"/>
              <a:sym typeface="Proxima Nova"/>
            </a:endParaRPr>
          </a:p>
        </p:txBody>
      </p:sp>
      <p:sp>
        <p:nvSpPr>
          <p:cNvPr id="80" name="Google Shape;80;p15"/>
          <p:cNvSpPr txBox="1"/>
          <p:nvPr/>
        </p:nvSpPr>
        <p:spPr>
          <a:xfrm>
            <a:off x="3824650" y="3129625"/>
            <a:ext cx="1342500" cy="393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1300">
                <a:solidFill>
                  <a:schemeClr val="accent3"/>
                </a:solidFill>
                <a:latin typeface="Proxima Nova"/>
                <a:ea typeface="Proxima Nova"/>
                <a:cs typeface="Proxima Nova"/>
                <a:sym typeface="Proxima Nova"/>
              </a:rPr>
              <a:t>Cosmic Reionization</a:t>
            </a:r>
            <a:endParaRPr sz="1300">
              <a:solidFill>
                <a:schemeClr val="accent3"/>
              </a:solidFill>
              <a:latin typeface="Proxima Nova"/>
              <a:ea typeface="Proxima Nova"/>
              <a:cs typeface="Proxima Nova"/>
              <a:sym typeface="Proxima Nova"/>
            </a:endParaRPr>
          </a:p>
        </p:txBody>
      </p:sp>
      <p:cxnSp>
        <p:nvCxnSpPr>
          <p:cNvPr id="81" name="Google Shape;81;p15"/>
          <p:cNvCxnSpPr>
            <a:stCxn id="79" idx="0"/>
          </p:cNvCxnSpPr>
          <p:nvPr/>
        </p:nvCxnSpPr>
        <p:spPr>
          <a:xfrm rot="10800000" flipH="1">
            <a:off x="3542425" y="2748625"/>
            <a:ext cx="2700" cy="381000"/>
          </a:xfrm>
          <a:prstGeom prst="straightConnector1">
            <a:avLst/>
          </a:prstGeom>
          <a:noFill/>
          <a:ln w="28575" cap="flat" cmpd="sng">
            <a:solidFill>
              <a:schemeClr val="accent3"/>
            </a:solidFill>
            <a:prstDash val="solid"/>
            <a:round/>
            <a:headEnd type="none" w="med" len="med"/>
            <a:tailEnd type="stealth" w="med" len="med"/>
          </a:ln>
        </p:spPr>
      </p:cxnSp>
      <p:cxnSp>
        <p:nvCxnSpPr>
          <p:cNvPr id="82" name="Google Shape;82;p15"/>
          <p:cNvCxnSpPr>
            <a:stCxn id="80" idx="0"/>
          </p:cNvCxnSpPr>
          <p:nvPr/>
        </p:nvCxnSpPr>
        <p:spPr>
          <a:xfrm rot="10800000">
            <a:off x="4492300" y="2766925"/>
            <a:ext cx="3600" cy="362700"/>
          </a:xfrm>
          <a:prstGeom prst="straightConnector1">
            <a:avLst/>
          </a:prstGeom>
          <a:noFill/>
          <a:ln w="28575" cap="flat" cmpd="sng">
            <a:solidFill>
              <a:schemeClr val="accent3"/>
            </a:solidFill>
            <a:prstDash val="solid"/>
            <a:round/>
            <a:headEnd type="none" w="med" len="med"/>
            <a:tailEnd type="stealth" w="med" len="med"/>
          </a:ln>
        </p:spPr>
      </p:cxnSp>
      <p:sp>
        <p:nvSpPr>
          <p:cNvPr id="83" name="Google Shape;83;p15"/>
          <p:cNvSpPr txBox="1"/>
          <p:nvPr/>
        </p:nvSpPr>
        <p:spPr>
          <a:xfrm>
            <a:off x="709625" y="4044025"/>
            <a:ext cx="7856400" cy="39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600">
                <a:solidFill>
                  <a:schemeClr val="dk1"/>
                </a:solidFill>
                <a:latin typeface="Proxima Nova"/>
                <a:ea typeface="Proxima Nova"/>
                <a:cs typeface="Proxima Nova"/>
                <a:sym typeface="Proxima Nova"/>
              </a:rPr>
              <a:t>Telescopes are time machines</a:t>
            </a:r>
            <a:r>
              <a:rPr lang="en-GB" sz="1600">
                <a:solidFill>
                  <a:schemeClr val="lt1"/>
                </a:solidFill>
                <a:latin typeface="Proxima Nova"/>
                <a:ea typeface="Proxima Nova"/>
                <a:cs typeface="Proxima Nova"/>
                <a:sym typeface="Proxima Nova"/>
              </a:rPr>
              <a:t> that can help probe these past periods of our Universe.</a:t>
            </a:r>
            <a:endParaRPr sz="1600">
              <a:solidFill>
                <a:schemeClr val="lt1"/>
              </a:solidFill>
              <a:latin typeface="Proxima Nova"/>
              <a:ea typeface="Proxima Nova"/>
              <a:cs typeface="Proxima Nova"/>
              <a:sym typeface="Proxima Nova"/>
            </a:endParaRPr>
          </a:p>
        </p:txBody>
      </p:sp>
      <p:pic>
        <p:nvPicPr>
          <p:cNvPr id="84" name="Google Shape;84;p15"/>
          <p:cNvPicPr preferRelativeResize="0"/>
          <p:nvPr/>
        </p:nvPicPr>
        <p:blipFill rotWithShape="1">
          <a:blip r:embed="rId4">
            <a:alphaModFix/>
          </a:blip>
          <a:srcRect l="19506" t="13664" r="19169" b="6380"/>
          <a:stretch/>
        </p:blipFill>
        <p:spPr>
          <a:xfrm>
            <a:off x="7862175" y="3284550"/>
            <a:ext cx="663450" cy="83045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91">
          <a:extLst>
            <a:ext uri="{FF2B5EF4-FFF2-40B4-BE49-F238E27FC236}">
              <a16:creationId xmlns:a16="http://schemas.microsoft.com/office/drawing/2014/main" id="{CA7E0161-18A2-5FBD-2EF4-D49B592E4C01}"/>
            </a:ext>
          </a:extLst>
        </p:cNvPr>
        <p:cNvGrpSpPr/>
        <p:nvPr/>
      </p:nvGrpSpPr>
      <p:grpSpPr>
        <a:xfrm>
          <a:off x="0" y="0"/>
          <a:ext cx="0" cy="0"/>
          <a:chOff x="0" y="0"/>
          <a:chExt cx="0" cy="0"/>
        </a:xfrm>
      </p:grpSpPr>
      <p:sp>
        <p:nvSpPr>
          <p:cNvPr id="292" name="Google Shape;292;p30">
            <a:extLst>
              <a:ext uri="{FF2B5EF4-FFF2-40B4-BE49-F238E27FC236}">
                <a16:creationId xmlns:a16="http://schemas.microsoft.com/office/drawing/2014/main" id="{33A9FD3A-0C6B-52A7-0934-FFF70D6512B6}"/>
              </a:ext>
            </a:extLst>
          </p:cNvPr>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t>Intuition about the IGM</a:t>
            </a:r>
            <a:endParaRPr/>
          </a:p>
        </p:txBody>
      </p:sp>
      <p:pic>
        <p:nvPicPr>
          <p:cNvPr id="293" name="Google Shape;293;p30">
            <a:extLst>
              <a:ext uri="{FF2B5EF4-FFF2-40B4-BE49-F238E27FC236}">
                <a16:creationId xmlns:a16="http://schemas.microsoft.com/office/drawing/2014/main" id="{2AD3DBE2-5BC8-B81F-B85F-092E57CE1D5E}"/>
              </a:ext>
            </a:extLst>
          </p:cNvPr>
          <p:cNvPicPr preferRelativeResize="0"/>
          <p:nvPr/>
        </p:nvPicPr>
        <p:blipFill rotWithShape="1">
          <a:blip r:embed="rId3">
            <a:alphaModFix/>
          </a:blip>
          <a:srcRect l="278" r="278"/>
          <a:stretch/>
        </p:blipFill>
        <p:spPr>
          <a:xfrm>
            <a:off x="0" y="1183350"/>
            <a:ext cx="4473548" cy="3343725"/>
          </a:xfrm>
          <a:prstGeom prst="rect">
            <a:avLst/>
          </a:prstGeom>
          <a:noFill/>
          <a:ln>
            <a:noFill/>
          </a:ln>
        </p:spPr>
      </p:pic>
      <p:sp>
        <p:nvSpPr>
          <p:cNvPr id="294" name="Google Shape;294;p30">
            <a:extLst>
              <a:ext uri="{FF2B5EF4-FFF2-40B4-BE49-F238E27FC236}">
                <a16:creationId xmlns:a16="http://schemas.microsoft.com/office/drawing/2014/main" id="{BA8FF082-69F3-32BB-1EF6-41DA859A97A8}"/>
              </a:ext>
            </a:extLst>
          </p:cNvPr>
          <p:cNvSpPr txBox="1"/>
          <p:nvPr/>
        </p:nvSpPr>
        <p:spPr>
          <a:xfrm>
            <a:off x="301450" y="4322275"/>
            <a:ext cx="1080600" cy="324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200" b="1">
                <a:solidFill>
                  <a:schemeClr val="dk1"/>
                </a:solidFill>
                <a:latin typeface="Proxima Nova"/>
                <a:ea typeface="Proxima Nova"/>
                <a:cs typeface="Proxima Nova"/>
                <a:sym typeface="Proxima Nova"/>
              </a:rPr>
              <a:t>〜100 Mpc</a:t>
            </a:r>
            <a:endParaRPr sz="1200" b="1">
              <a:solidFill>
                <a:schemeClr val="dk1"/>
              </a:solidFill>
              <a:latin typeface="Proxima Nova"/>
              <a:ea typeface="Proxima Nova"/>
              <a:cs typeface="Proxima Nova"/>
              <a:sym typeface="Proxima Nova"/>
            </a:endParaRPr>
          </a:p>
        </p:txBody>
      </p:sp>
      <p:sp>
        <p:nvSpPr>
          <p:cNvPr id="295" name="Google Shape;295;p30">
            <a:extLst>
              <a:ext uri="{FF2B5EF4-FFF2-40B4-BE49-F238E27FC236}">
                <a16:creationId xmlns:a16="http://schemas.microsoft.com/office/drawing/2014/main" id="{68B8BB1C-8F13-58C4-FE4C-1A261BCB0C5E}"/>
              </a:ext>
            </a:extLst>
          </p:cNvPr>
          <p:cNvSpPr txBox="1"/>
          <p:nvPr/>
        </p:nvSpPr>
        <p:spPr>
          <a:xfrm>
            <a:off x="4035250" y="4322275"/>
            <a:ext cx="1080600" cy="324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200" b="1">
                <a:solidFill>
                  <a:schemeClr val="dk1"/>
                </a:solidFill>
                <a:latin typeface="Proxima Nova"/>
                <a:ea typeface="Proxima Nova"/>
                <a:cs typeface="Proxima Nova"/>
                <a:sym typeface="Proxima Nova"/>
              </a:rPr>
              <a:t>〜10 Mpc</a:t>
            </a:r>
            <a:endParaRPr sz="1200" b="1">
              <a:solidFill>
                <a:schemeClr val="dk1"/>
              </a:solidFill>
              <a:latin typeface="Proxima Nova"/>
              <a:ea typeface="Proxima Nova"/>
              <a:cs typeface="Proxima Nova"/>
              <a:sym typeface="Proxima Nova"/>
            </a:endParaRPr>
          </a:p>
        </p:txBody>
      </p:sp>
      <p:pic>
        <p:nvPicPr>
          <p:cNvPr id="296" name="Google Shape;296;p30">
            <a:extLst>
              <a:ext uri="{FF2B5EF4-FFF2-40B4-BE49-F238E27FC236}">
                <a16:creationId xmlns:a16="http://schemas.microsoft.com/office/drawing/2014/main" id="{F7145981-0D5D-BD30-95AE-DBB5CD4537CF}"/>
              </a:ext>
            </a:extLst>
          </p:cNvPr>
          <p:cNvPicPr preferRelativeResize="0"/>
          <p:nvPr/>
        </p:nvPicPr>
        <p:blipFill>
          <a:blip r:embed="rId4">
            <a:alphaModFix/>
          </a:blip>
          <a:stretch>
            <a:fillRect/>
          </a:stretch>
        </p:blipFill>
        <p:spPr>
          <a:xfrm>
            <a:off x="5369665" y="1630176"/>
            <a:ext cx="3061886" cy="572700"/>
          </a:xfrm>
          <a:prstGeom prst="rect">
            <a:avLst/>
          </a:prstGeom>
          <a:noFill/>
          <a:ln>
            <a:noFill/>
          </a:ln>
        </p:spPr>
      </p:pic>
      <p:sp>
        <p:nvSpPr>
          <p:cNvPr id="297" name="Google Shape;297;p30">
            <a:extLst>
              <a:ext uri="{FF2B5EF4-FFF2-40B4-BE49-F238E27FC236}">
                <a16:creationId xmlns:a16="http://schemas.microsoft.com/office/drawing/2014/main" id="{69D8BDDE-BF7E-DFC4-0D98-95C4021AE909}"/>
              </a:ext>
            </a:extLst>
          </p:cNvPr>
          <p:cNvSpPr txBox="1"/>
          <p:nvPr/>
        </p:nvSpPr>
        <p:spPr>
          <a:xfrm>
            <a:off x="4777825" y="2395025"/>
            <a:ext cx="3466800" cy="507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800" b="1">
                <a:solidFill>
                  <a:srgbClr val="6AA84F"/>
                </a:solidFill>
                <a:latin typeface="Proxima Nova"/>
                <a:ea typeface="Proxima Nova"/>
                <a:cs typeface="Proxima Nova"/>
                <a:sym typeface="Proxima Nova"/>
              </a:rPr>
              <a:t>Density Driven Fluctuations:</a:t>
            </a:r>
            <a:endParaRPr sz="1800" b="1">
              <a:solidFill>
                <a:srgbClr val="6AA84F"/>
              </a:solidFill>
              <a:latin typeface="Proxima Nova"/>
              <a:ea typeface="Proxima Nova"/>
              <a:cs typeface="Proxima Nova"/>
              <a:sym typeface="Proxima Nova"/>
            </a:endParaRPr>
          </a:p>
        </p:txBody>
      </p:sp>
      <p:pic>
        <p:nvPicPr>
          <p:cNvPr id="298" name="Google Shape;298;p30">
            <a:extLst>
              <a:ext uri="{FF2B5EF4-FFF2-40B4-BE49-F238E27FC236}">
                <a16:creationId xmlns:a16="http://schemas.microsoft.com/office/drawing/2014/main" id="{EF57A3F3-12CD-6C43-657A-3B8FF463E8E5}"/>
              </a:ext>
            </a:extLst>
          </p:cNvPr>
          <p:cNvPicPr preferRelativeResize="0"/>
          <p:nvPr/>
        </p:nvPicPr>
        <p:blipFill>
          <a:blip r:embed="rId5">
            <a:alphaModFix/>
          </a:blip>
          <a:stretch>
            <a:fillRect/>
          </a:stretch>
        </p:blipFill>
        <p:spPr>
          <a:xfrm>
            <a:off x="4895397" y="2815701"/>
            <a:ext cx="3466800" cy="308372"/>
          </a:xfrm>
          <a:prstGeom prst="rect">
            <a:avLst/>
          </a:prstGeom>
          <a:noFill/>
          <a:ln>
            <a:noFill/>
          </a:ln>
        </p:spPr>
      </p:pic>
      <p:sp>
        <p:nvSpPr>
          <p:cNvPr id="299" name="Google Shape;299;p30">
            <a:extLst>
              <a:ext uri="{FF2B5EF4-FFF2-40B4-BE49-F238E27FC236}">
                <a16:creationId xmlns:a16="http://schemas.microsoft.com/office/drawing/2014/main" id="{C184CAB3-BB8B-F066-7AC8-28DAB16E8633}"/>
              </a:ext>
            </a:extLst>
          </p:cNvPr>
          <p:cNvSpPr txBox="1"/>
          <p:nvPr/>
        </p:nvSpPr>
        <p:spPr>
          <a:xfrm>
            <a:off x="4777825" y="3233225"/>
            <a:ext cx="4201800" cy="507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800" b="1">
                <a:solidFill>
                  <a:srgbClr val="CC0000"/>
                </a:solidFill>
                <a:latin typeface="Proxima Nova"/>
                <a:ea typeface="Proxima Nova"/>
                <a:cs typeface="Proxima Nova"/>
                <a:sym typeface="Proxima Nova"/>
              </a:rPr>
              <a:t>Unheated Density Driven Fluctuations:</a:t>
            </a:r>
            <a:endParaRPr sz="1800" b="1">
              <a:solidFill>
                <a:srgbClr val="CC0000"/>
              </a:solidFill>
              <a:latin typeface="Proxima Nova"/>
              <a:ea typeface="Proxima Nova"/>
              <a:cs typeface="Proxima Nova"/>
              <a:sym typeface="Proxima Nova"/>
            </a:endParaRPr>
          </a:p>
        </p:txBody>
      </p:sp>
      <p:pic>
        <p:nvPicPr>
          <p:cNvPr id="300" name="Google Shape;300;p30">
            <a:extLst>
              <a:ext uri="{FF2B5EF4-FFF2-40B4-BE49-F238E27FC236}">
                <a16:creationId xmlns:a16="http://schemas.microsoft.com/office/drawing/2014/main" id="{CC7BB6A9-13DE-FAA5-5D84-7331F59F4E49}"/>
              </a:ext>
            </a:extLst>
          </p:cNvPr>
          <p:cNvPicPr preferRelativeResize="0"/>
          <p:nvPr/>
        </p:nvPicPr>
        <p:blipFill>
          <a:blip r:embed="rId6">
            <a:alphaModFix/>
          </a:blip>
          <a:stretch>
            <a:fillRect/>
          </a:stretch>
        </p:blipFill>
        <p:spPr>
          <a:xfrm>
            <a:off x="4895397" y="3641073"/>
            <a:ext cx="3466800" cy="334027"/>
          </a:xfrm>
          <a:prstGeom prst="rect">
            <a:avLst/>
          </a:prstGeom>
          <a:noFill/>
          <a:ln>
            <a:noFill/>
          </a:ln>
        </p:spPr>
      </p:pic>
      <p:pic>
        <p:nvPicPr>
          <p:cNvPr id="301" name="Google Shape;301;p30">
            <a:extLst>
              <a:ext uri="{FF2B5EF4-FFF2-40B4-BE49-F238E27FC236}">
                <a16:creationId xmlns:a16="http://schemas.microsoft.com/office/drawing/2014/main" id="{DAE4AD03-A15A-3F46-E8AE-DF17C42E2DE4}"/>
              </a:ext>
            </a:extLst>
          </p:cNvPr>
          <p:cNvPicPr preferRelativeResize="0"/>
          <p:nvPr/>
        </p:nvPicPr>
        <p:blipFill>
          <a:blip r:embed="rId7">
            <a:alphaModFix/>
          </a:blip>
          <a:stretch>
            <a:fillRect/>
          </a:stretch>
        </p:blipFill>
        <p:spPr>
          <a:xfrm>
            <a:off x="7027346" y="4062475"/>
            <a:ext cx="1663554" cy="507900"/>
          </a:xfrm>
          <a:prstGeom prst="rect">
            <a:avLst/>
          </a:prstGeom>
          <a:noFill/>
          <a:ln>
            <a:noFill/>
          </a:ln>
        </p:spPr>
      </p:pic>
      <p:sp>
        <p:nvSpPr>
          <p:cNvPr id="302" name="Google Shape;302;p30">
            <a:extLst>
              <a:ext uri="{FF2B5EF4-FFF2-40B4-BE49-F238E27FC236}">
                <a16:creationId xmlns:a16="http://schemas.microsoft.com/office/drawing/2014/main" id="{070FB090-5F68-7E41-700D-2254B8F57A1E}"/>
              </a:ext>
            </a:extLst>
          </p:cNvPr>
          <p:cNvSpPr/>
          <p:nvPr/>
        </p:nvSpPr>
        <p:spPr>
          <a:xfrm>
            <a:off x="5208325" y="4645375"/>
            <a:ext cx="3382200" cy="276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500"/>
              <a:t>(HERA Collaboration et al. 2022b)</a:t>
            </a:r>
            <a:endParaRPr sz="1500"/>
          </a:p>
        </p:txBody>
      </p:sp>
      <p:pic>
        <p:nvPicPr>
          <p:cNvPr id="303" name="Google Shape;303;p30">
            <a:extLst>
              <a:ext uri="{FF2B5EF4-FFF2-40B4-BE49-F238E27FC236}">
                <a16:creationId xmlns:a16="http://schemas.microsoft.com/office/drawing/2014/main" id="{D9AB9589-4BEA-F759-E6C2-AD9DDEC994C7}"/>
              </a:ext>
            </a:extLst>
          </p:cNvPr>
          <p:cNvPicPr preferRelativeResize="0"/>
          <p:nvPr/>
        </p:nvPicPr>
        <p:blipFill rotWithShape="1">
          <a:blip r:embed="rId8">
            <a:alphaModFix/>
          </a:blip>
          <a:srcRect l="139" r="139"/>
          <a:stretch/>
        </p:blipFill>
        <p:spPr>
          <a:xfrm>
            <a:off x="4777825" y="1017725"/>
            <a:ext cx="4054484" cy="572700"/>
          </a:xfrm>
          <a:prstGeom prst="rect">
            <a:avLst/>
          </a:prstGeom>
          <a:noFill/>
          <a:ln>
            <a:noFill/>
          </a:ln>
        </p:spPr>
      </p:pic>
      <p:sp>
        <p:nvSpPr>
          <p:cNvPr id="2" name="Slide Number Placeholder 1">
            <a:extLst>
              <a:ext uri="{FF2B5EF4-FFF2-40B4-BE49-F238E27FC236}">
                <a16:creationId xmlns:a16="http://schemas.microsoft.com/office/drawing/2014/main" id="{D256D954-E325-5347-A033-B7801C8031D3}"/>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t>20</a:t>
            </a:fld>
            <a:endParaRPr lang="en-GB"/>
          </a:p>
        </p:txBody>
      </p:sp>
    </p:spTree>
    <p:extLst>
      <p:ext uri="{BB962C8B-B14F-4D97-AF65-F5344CB8AC3E}">
        <p14:creationId xmlns:p14="http://schemas.microsoft.com/office/powerpoint/2010/main" val="15771028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sp>
        <p:nvSpPr>
          <p:cNvPr id="308" name="Google Shape;308;p3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t>Intuition about the IGM</a:t>
            </a:r>
            <a:endParaRPr/>
          </a:p>
        </p:txBody>
      </p:sp>
      <p:pic>
        <p:nvPicPr>
          <p:cNvPr id="309" name="Google Shape;309;p31"/>
          <p:cNvPicPr preferRelativeResize="0"/>
          <p:nvPr/>
        </p:nvPicPr>
        <p:blipFill rotWithShape="1">
          <a:blip r:embed="rId3">
            <a:alphaModFix/>
          </a:blip>
          <a:srcRect l="298" r="298"/>
          <a:stretch/>
        </p:blipFill>
        <p:spPr>
          <a:xfrm>
            <a:off x="0" y="1183350"/>
            <a:ext cx="4473548" cy="3343725"/>
          </a:xfrm>
          <a:prstGeom prst="rect">
            <a:avLst/>
          </a:prstGeom>
          <a:noFill/>
          <a:ln>
            <a:noFill/>
          </a:ln>
        </p:spPr>
      </p:pic>
      <p:sp>
        <p:nvSpPr>
          <p:cNvPr id="310" name="Google Shape;310;p31"/>
          <p:cNvSpPr txBox="1"/>
          <p:nvPr/>
        </p:nvSpPr>
        <p:spPr>
          <a:xfrm>
            <a:off x="301450" y="4322275"/>
            <a:ext cx="1080600" cy="324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200" b="1">
                <a:solidFill>
                  <a:schemeClr val="dk1"/>
                </a:solidFill>
                <a:latin typeface="Proxima Nova"/>
                <a:ea typeface="Proxima Nova"/>
                <a:cs typeface="Proxima Nova"/>
                <a:sym typeface="Proxima Nova"/>
              </a:rPr>
              <a:t>〜100 Mpc</a:t>
            </a:r>
            <a:endParaRPr sz="1200" b="1">
              <a:solidFill>
                <a:schemeClr val="dk1"/>
              </a:solidFill>
              <a:latin typeface="Proxima Nova"/>
              <a:ea typeface="Proxima Nova"/>
              <a:cs typeface="Proxima Nova"/>
              <a:sym typeface="Proxima Nova"/>
            </a:endParaRPr>
          </a:p>
        </p:txBody>
      </p:sp>
      <p:sp>
        <p:nvSpPr>
          <p:cNvPr id="311" name="Google Shape;311;p31"/>
          <p:cNvSpPr txBox="1"/>
          <p:nvPr/>
        </p:nvSpPr>
        <p:spPr>
          <a:xfrm>
            <a:off x="4035250" y="4322275"/>
            <a:ext cx="1080600" cy="324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200" b="1">
                <a:solidFill>
                  <a:schemeClr val="dk1"/>
                </a:solidFill>
                <a:latin typeface="Proxima Nova"/>
                <a:ea typeface="Proxima Nova"/>
                <a:cs typeface="Proxima Nova"/>
                <a:sym typeface="Proxima Nova"/>
              </a:rPr>
              <a:t>〜10 Mpc</a:t>
            </a:r>
            <a:endParaRPr sz="1200" b="1">
              <a:solidFill>
                <a:schemeClr val="dk1"/>
              </a:solidFill>
              <a:latin typeface="Proxima Nova"/>
              <a:ea typeface="Proxima Nova"/>
              <a:cs typeface="Proxima Nova"/>
              <a:sym typeface="Proxima Nova"/>
            </a:endParaRPr>
          </a:p>
        </p:txBody>
      </p:sp>
      <p:pic>
        <p:nvPicPr>
          <p:cNvPr id="312" name="Google Shape;312;p31"/>
          <p:cNvPicPr preferRelativeResize="0"/>
          <p:nvPr/>
        </p:nvPicPr>
        <p:blipFill>
          <a:blip r:embed="rId4">
            <a:alphaModFix/>
          </a:blip>
          <a:stretch>
            <a:fillRect/>
          </a:stretch>
        </p:blipFill>
        <p:spPr>
          <a:xfrm>
            <a:off x="5369665" y="1630176"/>
            <a:ext cx="3061886" cy="572700"/>
          </a:xfrm>
          <a:prstGeom prst="rect">
            <a:avLst/>
          </a:prstGeom>
          <a:noFill/>
          <a:ln>
            <a:noFill/>
          </a:ln>
        </p:spPr>
      </p:pic>
      <p:sp>
        <p:nvSpPr>
          <p:cNvPr id="313" name="Google Shape;313;p31"/>
          <p:cNvSpPr txBox="1"/>
          <p:nvPr/>
        </p:nvSpPr>
        <p:spPr>
          <a:xfrm>
            <a:off x="4777825" y="2395025"/>
            <a:ext cx="3466800" cy="507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800" b="1">
                <a:solidFill>
                  <a:srgbClr val="6AA84F"/>
                </a:solidFill>
                <a:latin typeface="Proxima Nova"/>
                <a:ea typeface="Proxima Nova"/>
                <a:cs typeface="Proxima Nova"/>
                <a:sym typeface="Proxima Nova"/>
              </a:rPr>
              <a:t>Density Driven Fluctuations:</a:t>
            </a:r>
            <a:endParaRPr sz="1800" b="1">
              <a:solidFill>
                <a:srgbClr val="6AA84F"/>
              </a:solidFill>
              <a:latin typeface="Proxima Nova"/>
              <a:ea typeface="Proxima Nova"/>
              <a:cs typeface="Proxima Nova"/>
              <a:sym typeface="Proxima Nova"/>
            </a:endParaRPr>
          </a:p>
        </p:txBody>
      </p:sp>
      <p:pic>
        <p:nvPicPr>
          <p:cNvPr id="314" name="Google Shape;314;p31"/>
          <p:cNvPicPr preferRelativeResize="0"/>
          <p:nvPr/>
        </p:nvPicPr>
        <p:blipFill>
          <a:blip r:embed="rId5">
            <a:alphaModFix/>
          </a:blip>
          <a:stretch>
            <a:fillRect/>
          </a:stretch>
        </p:blipFill>
        <p:spPr>
          <a:xfrm>
            <a:off x="4895397" y="2815701"/>
            <a:ext cx="3466800" cy="308372"/>
          </a:xfrm>
          <a:prstGeom prst="rect">
            <a:avLst/>
          </a:prstGeom>
          <a:noFill/>
          <a:ln>
            <a:noFill/>
          </a:ln>
        </p:spPr>
      </p:pic>
      <p:sp>
        <p:nvSpPr>
          <p:cNvPr id="315" name="Google Shape;315;p31"/>
          <p:cNvSpPr txBox="1"/>
          <p:nvPr/>
        </p:nvSpPr>
        <p:spPr>
          <a:xfrm>
            <a:off x="4777825" y="3233225"/>
            <a:ext cx="4201800" cy="507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800" b="1">
                <a:solidFill>
                  <a:srgbClr val="CC0000"/>
                </a:solidFill>
                <a:latin typeface="Proxima Nova"/>
                <a:ea typeface="Proxima Nova"/>
                <a:cs typeface="Proxima Nova"/>
                <a:sym typeface="Proxima Nova"/>
              </a:rPr>
              <a:t>Unheated Density Driven Fluctuations:</a:t>
            </a:r>
            <a:endParaRPr sz="1800" b="1">
              <a:solidFill>
                <a:srgbClr val="CC0000"/>
              </a:solidFill>
              <a:latin typeface="Proxima Nova"/>
              <a:ea typeface="Proxima Nova"/>
              <a:cs typeface="Proxima Nova"/>
              <a:sym typeface="Proxima Nova"/>
            </a:endParaRPr>
          </a:p>
        </p:txBody>
      </p:sp>
      <p:pic>
        <p:nvPicPr>
          <p:cNvPr id="316" name="Google Shape;316;p31"/>
          <p:cNvPicPr preferRelativeResize="0"/>
          <p:nvPr/>
        </p:nvPicPr>
        <p:blipFill>
          <a:blip r:embed="rId6">
            <a:alphaModFix/>
          </a:blip>
          <a:stretch>
            <a:fillRect/>
          </a:stretch>
        </p:blipFill>
        <p:spPr>
          <a:xfrm>
            <a:off x="4895397" y="3641073"/>
            <a:ext cx="3466800" cy="334027"/>
          </a:xfrm>
          <a:prstGeom prst="rect">
            <a:avLst/>
          </a:prstGeom>
          <a:noFill/>
          <a:ln>
            <a:noFill/>
          </a:ln>
        </p:spPr>
      </p:pic>
      <p:pic>
        <p:nvPicPr>
          <p:cNvPr id="317" name="Google Shape;317;p31"/>
          <p:cNvPicPr preferRelativeResize="0"/>
          <p:nvPr/>
        </p:nvPicPr>
        <p:blipFill>
          <a:blip r:embed="rId7">
            <a:alphaModFix/>
          </a:blip>
          <a:stretch>
            <a:fillRect/>
          </a:stretch>
        </p:blipFill>
        <p:spPr>
          <a:xfrm>
            <a:off x="7027346" y="4062475"/>
            <a:ext cx="1663554" cy="507900"/>
          </a:xfrm>
          <a:prstGeom prst="rect">
            <a:avLst/>
          </a:prstGeom>
          <a:noFill/>
          <a:ln>
            <a:noFill/>
          </a:ln>
        </p:spPr>
      </p:pic>
      <p:sp>
        <p:nvSpPr>
          <p:cNvPr id="318" name="Google Shape;318;p31"/>
          <p:cNvSpPr/>
          <p:nvPr/>
        </p:nvSpPr>
        <p:spPr>
          <a:xfrm>
            <a:off x="5208325" y="4645375"/>
            <a:ext cx="3382200" cy="276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500"/>
              <a:t>(HERA Collaboration et al. 2022b)</a:t>
            </a:r>
            <a:endParaRPr sz="1500"/>
          </a:p>
        </p:txBody>
      </p:sp>
      <p:pic>
        <p:nvPicPr>
          <p:cNvPr id="319" name="Google Shape;319;p31"/>
          <p:cNvPicPr preferRelativeResize="0"/>
          <p:nvPr/>
        </p:nvPicPr>
        <p:blipFill rotWithShape="1">
          <a:blip r:embed="rId8">
            <a:alphaModFix/>
          </a:blip>
          <a:srcRect l="139" r="139"/>
          <a:stretch/>
        </p:blipFill>
        <p:spPr>
          <a:xfrm>
            <a:off x="4777825" y="1017725"/>
            <a:ext cx="4054484" cy="572700"/>
          </a:xfrm>
          <a:prstGeom prst="rect">
            <a:avLst/>
          </a:prstGeom>
          <a:noFill/>
          <a:ln>
            <a:noFill/>
          </a:ln>
        </p:spPr>
      </p:pic>
      <p:sp>
        <p:nvSpPr>
          <p:cNvPr id="2" name="Slide Number Placeholder 1">
            <a:extLst>
              <a:ext uri="{FF2B5EF4-FFF2-40B4-BE49-F238E27FC236}">
                <a16:creationId xmlns:a16="http://schemas.microsoft.com/office/drawing/2014/main" id="{840D88E7-86CE-F777-8B2E-D70E2C5747F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t>21</a:t>
            </a:fld>
            <a:endParaRPr lang="en-GB"/>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sp>
        <p:nvSpPr>
          <p:cNvPr id="324" name="Google Shape;324;p3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GB" sz="2500"/>
              <a:t>Extreme interaction between sources and IGM</a:t>
            </a:r>
            <a:endParaRPr sz="2500"/>
          </a:p>
        </p:txBody>
      </p:sp>
      <p:pic>
        <p:nvPicPr>
          <p:cNvPr id="325" name="Google Shape;325;p32"/>
          <p:cNvPicPr preferRelativeResize="0"/>
          <p:nvPr/>
        </p:nvPicPr>
        <p:blipFill>
          <a:blip r:embed="rId3">
            <a:alphaModFix/>
          </a:blip>
          <a:stretch>
            <a:fillRect/>
          </a:stretch>
        </p:blipFill>
        <p:spPr>
          <a:xfrm>
            <a:off x="4780025" y="1170125"/>
            <a:ext cx="4366775" cy="3529653"/>
          </a:xfrm>
          <a:prstGeom prst="rect">
            <a:avLst/>
          </a:prstGeom>
          <a:noFill/>
          <a:ln>
            <a:noFill/>
          </a:ln>
        </p:spPr>
      </p:pic>
      <p:pic>
        <p:nvPicPr>
          <p:cNvPr id="326" name="Google Shape;326;p32"/>
          <p:cNvPicPr preferRelativeResize="0"/>
          <p:nvPr/>
        </p:nvPicPr>
        <p:blipFill rotWithShape="1">
          <a:blip r:embed="rId4">
            <a:alphaModFix/>
          </a:blip>
          <a:srcRect l="-753" r="65717"/>
          <a:stretch/>
        </p:blipFill>
        <p:spPr>
          <a:xfrm>
            <a:off x="79025" y="1680250"/>
            <a:ext cx="2486976" cy="373600"/>
          </a:xfrm>
          <a:prstGeom prst="rect">
            <a:avLst/>
          </a:prstGeom>
          <a:noFill/>
          <a:ln>
            <a:noFill/>
          </a:ln>
        </p:spPr>
      </p:pic>
      <p:pic>
        <p:nvPicPr>
          <p:cNvPr id="327" name="Google Shape;327;p32"/>
          <p:cNvPicPr preferRelativeResize="0"/>
          <p:nvPr/>
        </p:nvPicPr>
        <p:blipFill rotWithShape="1">
          <a:blip r:embed="rId4">
            <a:alphaModFix/>
          </a:blip>
          <a:srcRect l="34627"/>
          <a:stretch/>
        </p:blipFill>
        <p:spPr>
          <a:xfrm>
            <a:off x="413250" y="2097075"/>
            <a:ext cx="4366774" cy="351567"/>
          </a:xfrm>
          <a:prstGeom prst="rect">
            <a:avLst/>
          </a:prstGeom>
          <a:noFill/>
          <a:ln>
            <a:noFill/>
          </a:ln>
        </p:spPr>
      </p:pic>
      <p:sp>
        <p:nvSpPr>
          <p:cNvPr id="328" name="Google Shape;328;p32"/>
          <p:cNvSpPr/>
          <p:nvPr/>
        </p:nvSpPr>
        <p:spPr>
          <a:xfrm>
            <a:off x="5208325" y="4721575"/>
            <a:ext cx="3382200" cy="276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500" b="1"/>
              <a:t>(Ghara, </a:t>
            </a:r>
            <a:r>
              <a:rPr lang="en-GB" sz="1500" b="1">
                <a:solidFill>
                  <a:srgbClr val="9900FF"/>
                </a:solidFill>
              </a:rPr>
              <a:t>Giri</a:t>
            </a:r>
            <a:r>
              <a:rPr lang="en-GB" sz="1500" b="1"/>
              <a:t> et al. 2020)</a:t>
            </a:r>
            <a:endParaRPr sz="1500" b="1"/>
          </a:p>
        </p:txBody>
      </p:sp>
      <p:sp>
        <p:nvSpPr>
          <p:cNvPr id="2" name="Slide Number Placeholder 1">
            <a:extLst>
              <a:ext uri="{FF2B5EF4-FFF2-40B4-BE49-F238E27FC236}">
                <a16:creationId xmlns:a16="http://schemas.microsoft.com/office/drawing/2014/main" id="{AE79E73E-8B5E-F447-D17F-7E25BB10650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t>22</a:t>
            </a:fld>
            <a:endParaRPr lang="en-GB"/>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sp>
        <p:nvSpPr>
          <p:cNvPr id="333" name="Google Shape;333;p3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GB" sz="2500"/>
              <a:t>Extreme interaction between sources and IGM</a:t>
            </a:r>
            <a:endParaRPr sz="2500"/>
          </a:p>
        </p:txBody>
      </p:sp>
      <p:pic>
        <p:nvPicPr>
          <p:cNvPr id="334" name="Google Shape;334;p33"/>
          <p:cNvPicPr preferRelativeResize="0"/>
          <p:nvPr/>
        </p:nvPicPr>
        <p:blipFill>
          <a:blip r:embed="rId3">
            <a:alphaModFix/>
          </a:blip>
          <a:stretch>
            <a:fillRect/>
          </a:stretch>
        </p:blipFill>
        <p:spPr>
          <a:xfrm>
            <a:off x="4780025" y="1170125"/>
            <a:ext cx="4366775" cy="3529653"/>
          </a:xfrm>
          <a:prstGeom prst="rect">
            <a:avLst/>
          </a:prstGeom>
          <a:noFill/>
          <a:ln>
            <a:noFill/>
          </a:ln>
        </p:spPr>
      </p:pic>
      <p:pic>
        <p:nvPicPr>
          <p:cNvPr id="335" name="Google Shape;335;p33"/>
          <p:cNvPicPr preferRelativeResize="0"/>
          <p:nvPr/>
        </p:nvPicPr>
        <p:blipFill rotWithShape="1">
          <a:blip r:embed="rId4">
            <a:alphaModFix/>
          </a:blip>
          <a:srcRect t="149" b="149"/>
          <a:stretch/>
        </p:blipFill>
        <p:spPr>
          <a:xfrm>
            <a:off x="0" y="1183350"/>
            <a:ext cx="4473548" cy="3343724"/>
          </a:xfrm>
          <a:prstGeom prst="rect">
            <a:avLst/>
          </a:prstGeom>
          <a:noFill/>
          <a:ln>
            <a:noFill/>
          </a:ln>
        </p:spPr>
      </p:pic>
      <p:sp>
        <p:nvSpPr>
          <p:cNvPr id="336" name="Google Shape;336;p33"/>
          <p:cNvSpPr/>
          <p:nvPr/>
        </p:nvSpPr>
        <p:spPr>
          <a:xfrm>
            <a:off x="5208325" y="4721575"/>
            <a:ext cx="3382200" cy="276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500" b="1"/>
              <a:t>(Ghara, </a:t>
            </a:r>
            <a:r>
              <a:rPr lang="en-GB" sz="1500" b="1">
                <a:solidFill>
                  <a:srgbClr val="9900FF"/>
                </a:solidFill>
              </a:rPr>
              <a:t>Giri</a:t>
            </a:r>
            <a:r>
              <a:rPr lang="en-GB" sz="1500" b="1"/>
              <a:t> et al. 2020)</a:t>
            </a:r>
            <a:endParaRPr sz="1500" b="1"/>
          </a:p>
        </p:txBody>
      </p:sp>
      <p:sp>
        <p:nvSpPr>
          <p:cNvPr id="337" name="Google Shape;337;p33"/>
          <p:cNvSpPr txBox="1"/>
          <p:nvPr/>
        </p:nvSpPr>
        <p:spPr>
          <a:xfrm>
            <a:off x="301450" y="4322275"/>
            <a:ext cx="1080600" cy="324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200" b="1">
                <a:solidFill>
                  <a:schemeClr val="dk1"/>
                </a:solidFill>
                <a:latin typeface="Proxima Nova"/>
                <a:ea typeface="Proxima Nova"/>
                <a:cs typeface="Proxima Nova"/>
                <a:sym typeface="Proxima Nova"/>
              </a:rPr>
              <a:t>〜100 Mpc</a:t>
            </a:r>
            <a:endParaRPr sz="1200" b="1">
              <a:solidFill>
                <a:schemeClr val="dk1"/>
              </a:solidFill>
              <a:latin typeface="Proxima Nova"/>
              <a:ea typeface="Proxima Nova"/>
              <a:cs typeface="Proxima Nova"/>
              <a:sym typeface="Proxima Nova"/>
            </a:endParaRPr>
          </a:p>
        </p:txBody>
      </p:sp>
      <p:sp>
        <p:nvSpPr>
          <p:cNvPr id="338" name="Google Shape;338;p33"/>
          <p:cNvSpPr txBox="1"/>
          <p:nvPr/>
        </p:nvSpPr>
        <p:spPr>
          <a:xfrm>
            <a:off x="4035250" y="4322275"/>
            <a:ext cx="1080600" cy="324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200" b="1">
                <a:solidFill>
                  <a:schemeClr val="dk1"/>
                </a:solidFill>
                <a:latin typeface="Proxima Nova"/>
                <a:ea typeface="Proxima Nova"/>
                <a:cs typeface="Proxima Nova"/>
                <a:sym typeface="Proxima Nova"/>
              </a:rPr>
              <a:t>〜10 Mpc</a:t>
            </a:r>
            <a:endParaRPr sz="1200" b="1">
              <a:solidFill>
                <a:schemeClr val="dk1"/>
              </a:solidFill>
              <a:latin typeface="Proxima Nova"/>
              <a:ea typeface="Proxima Nova"/>
              <a:cs typeface="Proxima Nova"/>
              <a:sym typeface="Proxima Nova"/>
            </a:endParaRPr>
          </a:p>
        </p:txBody>
      </p:sp>
      <p:sp>
        <p:nvSpPr>
          <p:cNvPr id="2" name="Slide Number Placeholder 1">
            <a:extLst>
              <a:ext uri="{FF2B5EF4-FFF2-40B4-BE49-F238E27FC236}">
                <a16:creationId xmlns:a16="http://schemas.microsoft.com/office/drawing/2014/main" id="{D6D69B92-B511-F10B-FBBF-699E008A46F5}"/>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t>23</a:t>
            </a:fld>
            <a:endParaRPr lang="en-GB"/>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3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t>Constraint on IGM temperature by LOFAR</a:t>
            </a:r>
            <a:endParaRPr/>
          </a:p>
        </p:txBody>
      </p:sp>
      <p:pic>
        <p:nvPicPr>
          <p:cNvPr id="344" name="Google Shape;344;p34"/>
          <p:cNvPicPr preferRelativeResize="0"/>
          <p:nvPr/>
        </p:nvPicPr>
        <p:blipFill rotWithShape="1">
          <a:blip r:embed="rId3">
            <a:alphaModFix/>
          </a:blip>
          <a:srcRect l="129" r="129"/>
          <a:stretch/>
        </p:blipFill>
        <p:spPr>
          <a:xfrm>
            <a:off x="4521500" y="1091375"/>
            <a:ext cx="4625300" cy="3421800"/>
          </a:xfrm>
          <a:prstGeom prst="rect">
            <a:avLst/>
          </a:prstGeom>
          <a:noFill/>
          <a:ln>
            <a:noFill/>
          </a:ln>
        </p:spPr>
      </p:pic>
      <p:pic>
        <p:nvPicPr>
          <p:cNvPr id="345" name="Google Shape;345;p34"/>
          <p:cNvPicPr preferRelativeResize="0"/>
          <p:nvPr/>
        </p:nvPicPr>
        <p:blipFill rotWithShape="1">
          <a:blip r:embed="rId4">
            <a:alphaModFix/>
          </a:blip>
          <a:srcRect t="149" b="149"/>
          <a:stretch/>
        </p:blipFill>
        <p:spPr>
          <a:xfrm>
            <a:off x="0" y="1183350"/>
            <a:ext cx="4473548" cy="3343724"/>
          </a:xfrm>
          <a:prstGeom prst="rect">
            <a:avLst/>
          </a:prstGeom>
          <a:noFill/>
          <a:ln>
            <a:noFill/>
          </a:ln>
        </p:spPr>
      </p:pic>
      <p:sp>
        <p:nvSpPr>
          <p:cNvPr id="346" name="Google Shape;346;p34"/>
          <p:cNvSpPr txBox="1"/>
          <p:nvPr/>
        </p:nvSpPr>
        <p:spPr>
          <a:xfrm>
            <a:off x="301450" y="4322275"/>
            <a:ext cx="1080600" cy="324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200" b="1">
                <a:solidFill>
                  <a:schemeClr val="dk1"/>
                </a:solidFill>
                <a:latin typeface="Proxima Nova"/>
                <a:ea typeface="Proxima Nova"/>
                <a:cs typeface="Proxima Nova"/>
                <a:sym typeface="Proxima Nova"/>
              </a:rPr>
              <a:t>〜100 Mpc</a:t>
            </a:r>
            <a:endParaRPr sz="1200" b="1">
              <a:solidFill>
                <a:schemeClr val="dk1"/>
              </a:solidFill>
              <a:latin typeface="Proxima Nova"/>
              <a:ea typeface="Proxima Nova"/>
              <a:cs typeface="Proxima Nova"/>
              <a:sym typeface="Proxima Nova"/>
            </a:endParaRPr>
          </a:p>
        </p:txBody>
      </p:sp>
      <p:sp>
        <p:nvSpPr>
          <p:cNvPr id="347" name="Google Shape;347;p34"/>
          <p:cNvSpPr txBox="1"/>
          <p:nvPr/>
        </p:nvSpPr>
        <p:spPr>
          <a:xfrm>
            <a:off x="4035250" y="4322275"/>
            <a:ext cx="1080600" cy="324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200" b="1">
                <a:solidFill>
                  <a:schemeClr val="dk1"/>
                </a:solidFill>
                <a:latin typeface="Proxima Nova"/>
                <a:ea typeface="Proxima Nova"/>
                <a:cs typeface="Proxima Nova"/>
                <a:sym typeface="Proxima Nova"/>
              </a:rPr>
              <a:t>〜10 Mpc</a:t>
            </a:r>
            <a:endParaRPr sz="1200" b="1">
              <a:solidFill>
                <a:schemeClr val="dk1"/>
              </a:solidFill>
              <a:latin typeface="Proxima Nova"/>
              <a:ea typeface="Proxima Nova"/>
              <a:cs typeface="Proxima Nova"/>
              <a:sym typeface="Proxima Nova"/>
            </a:endParaRPr>
          </a:p>
        </p:txBody>
      </p:sp>
      <p:sp>
        <p:nvSpPr>
          <p:cNvPr id="2" name="Slide Number Placeholder 1">
            <a:extLst>
              <a:ext uri="{FF2B5EF4-FFF2-40B4-BE49-F238E27FC236}">
                <a16:creationId xmlns:a16="http://schemas.microsoft.com/office/drawing/2014/main" id="{7C3B0316-305D-8EFB-9971-E2632C1347E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t>24</a:t>
            </a:fld>
            <a:endParaRPr lang="en-GB"/>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sp>
        <p:nvSpPr>
          <p:cNvPr id="352" name="Google Shape;352;p3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t>Constraint on IGM temperature by HERA</a:t>
            </a:r>
            <a:endParaRPr/>
          </a:p>
        </p:txBody>
      </p:sp>
      <p:pic>
        <p:nvPicPr>
          <p:cNvPr id="353" name="Google Shape;353;p35"/>
          <p:cNvPicPr preferRelativeResize="0"/>
          <p:nvPr/>
        </p:nvPicPr>
        <p:blipFill rotWithShape="1">
          <a:blip r:embed="rId3">
            <a:alphaModFix/>
          </a:blip>
          <a:srcRect l="39" r="39"/>
          <a:stretch/>
        </p:blipFill>
        <p:spPr>
          <a:xfrm>
            <a:off x="4521500" y="1091375"/>
            <a:ext cx="4625300" cy="3421800"/>
          </a:xfrm>
          <a:prstGeom prst="rect">
            <a:avLst/>
          </a:prstGeom>
          <a:noFill/>
          <a:ln>
            <a:noFill/>
          </a:ln>
        </p:spPr>
      </p:pic>
      <p:pic>
        <p:nvPicPr>
          <p:cNvPr id="354" name="Google Shape;354;p35"/>
          <p:cNvPicPr preferRelativeResize="0"/>
          <p:nvPr/>
        </p:nvPicPr>
        <p:blipFill rotWithShape="1">
          <a:blip r:embed="rId4">
            <a:alphaModFix/>
          </a:blip>
          <a:srcRect l="298" r="308"/>
          <a:stretch/>
        </p:blipFill>
        <p:spPr>
          <a:xfrm>
            <a:off x="0" y="1183350"/>
            <a:ext cx="4473551" cy="3343724"/>
          </a:xfrm>
          <a:prstGeom prst="rect">
            <a:avLst/>
          </a:prstGeom>
          <a:noFill/>
          <a:ln>
            <a:noFill/>
          </a:ln>
        </p:spPr>
      </p:pic>
      <p:sp>
        <p:nvSpPr>
          <p:cNvPr id="355" name="Google Shape;355;p35"/>
          <p:cNvSpPr txBox="1"/>
          <p:nvPr/>
        </p:nvSpPr>
        <p:spPr>
          <a:xfrm>
            <a:off x="301450" y="4322275"/>
            <a:ext cx="1080600" cy="324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200" b="1">
                <a:solidFill>
                  <a:schemeClr val="dk1"/>
                </a:solidFill>
                <a:latin typeface="Proxima Nova"/>
                <a:ea typeface="Proxima Nova"/>
                <a:cs typeface="Proxima Nova"/>
                <a:sym typeface="Proxima Nova"/>
              </a:rPr>
              <a:t>〜100 Mpc</a:t>
            </a:r>
            <a:endParaRPr sz="1200" b="1">
              <a:solidFill>
                <a:schemeClr val="dk1"/>
              </a:solidFill>
              <a:latin typeface="Proxima Nova"/>
              <a:ea typeface="Proxima Nova"/>
              <a:cs typeface="Proxima Nova"/>
              <a:sym typeface="Proxima Nova"/>
            </a:endParaRPr>
          </a:p>
        </p:txBody>
      </p:sp>
      <p:sp>
        <p:nvSpPr>
          <p:cNvPr id="356" name="Google Shape;356;p35"/>
          <p:cNvSpPr txBox="1"/>
          <p:nvPr/>
        </p:nvSpPr>
        <p:spPr>
          <a:xfrm>
            <a:off x="4035250" y="4322275"/>
            <a:ext cx="1080600" cy="324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200" b="1">
                <a:solidFill>
                  <a:schemeClr val="dk1"/>
                </a:solidFill>
                <a:latin typeface="Proxima Nova"/>
                <a:ea typeface="Proxima Nova"/>
                <a:cs typeface="Proxima Nova"/>
                <a:sym typeface="Proxima Nova"/>
              </a:rPr>
              <a:t>〜10 Mpc</a:t>
            </a:r>
            <a:endParaRPr sz="1200" b="1">
              <a:solidFill>
                <a:schemeClr val="dk1"/>
              </a:solidFill>
              <a:latin typeface="Proxima Nova"/>
              <a:ea typeface="Proxima Nova"/>
              <a:cs typeface="Proxima Nova"/>
              <a:sym typeface="Proxima Nova"/>
            </a:endParaRPr>
          </a:p>
        </p:txBody>
      </p:sp>
      <p:sp>
        <p:nvSpPr>
          <p:cNvPr id="357" name="Google Shape;357;p35"/>
          <p:cNvSpPr/>
          <p:nvPr/>
        </p:nvSpPr>
        <p:spPr>
          <a:xfrm>
            <a:off x="5208325" y="4721575"/>
            <a:ext cx="3382200" cy="276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500"/>
              <a:t>(HERA Collaboration et al. 2023)</a:t>
            </a:r>
            <a:endParaRPr sz="1500"/>
          </a:p>
        </p:txBody>
      </p:sp>
      <p:sp>
        <p:nvSpPr>
          <p:cNvPr id="2" name="Slide Number Placeholder 1">
            <a:extLst>
              <a:ext uri="{FF2B5EF4-FFF2-40B4-BE49-F238E27FC236}">
                <a16:creationId xmlns:a16="http://schemas.microsoft.com/office/drawing/2014/main" id="{BD3B2F0E-77C2-163F-277D-F3B086DBD623}"/>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t>25</a:t>
            </a:fld>
            <a:endParaRPr lang="en-GB"/>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sp>
        <p:nvSpPr>
          <p:cNvPr id="362" name="Google Shape;362;p36"/>
          <p:cNvSpPr txBox="1">
            <a:spLocks noGrp="1"/>
          </p:cNvSpPr>
          <p:nvPr>
            <p:ph type="title"/>
          </p:nvPr>
        </p:nvSpPr>
        <p:spPr>
          <a:xfrm>
            <a:off x="311700" y="2164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sz="2800"/>
              <a:t>Forecast study for the SKA-Low</a:t>
            </a:r>
            <a:endParaRPr sz="2800"/>
          </a:p>
        </p:txBody>
      </p:sp>
      <p:pic>
        <p:nvPicPr>
          <p:cNvPr id="363" name="Google Shape;363;p36"/>
          <p:cNvPicPr preferRelativeResize="0"/>
          <p:nvPr/>
        </p:nvPicPr>
        <p:blipFill rotWithShape="1">
          <a:blip r:embed="rId3">
            <a:alphaModFix/>
          </a:blip>
          <a:srcRect t="5532" b="5523"/>
          <a:stretch/>
        </p:blipFill>
        <p:spPr>
          <a:xfrm>
            <a:off x="3115014" y="2599873"/>
            <a:ext cx="1596334" cy="1309920"/>
          </a:xfrm>
          <a:prstGeom prst="rect">
            <a:avLst/>
          </a:prstGeom>
          <a:noFill/>
          <a:ln>
            <a:noFill/>
          </a:ln>
        </p:spPr>
      </p:pic>
      <p:pic>
        <p:nvPicPr>
          <p:cNvPr id="364" name="Google Shape;364;p36"/>
          <p:cNvPicPr preferRelativeResize="0"/>
          <p:nvPr/>
        </p:nvPicPr>
        <p:blipFill>
          <a:blip r:embed="rId4">
            <a:alphaModFix/>
          </a:blip>
          <a:stretch>
            <a:fillRect/>
          </a:stretch>
        </p:blipFill>
        <p:spPr>
          <a:xfrm>
            <a:off x="965457" y="2599866"/>
            <a:ext cx="1596333" cy="1309918"/>
          </a:xfrm>
          <a:prstGeom prst="rect">
            <a:avLst/>
          </a:prstGeom>
          <a:noFill/>
          <a:ln>
            <a:noFill/>
          </a:ln>
        </p:spPr>
      </p:pic>
      <p:sp>
        <p:nvSpPr>
          <p:cNvPr id="365" name="Google Shape;365;p36"/>
          <p:cNvSpPr txBox="1"/>
          <p:nvPr/>
        </p:nvSpPr>
        <p:spPr>
          <a:xfrm>
            <a:off x="3115038" y="3823800"/>
            <a:ext cx="1596300" cy="615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b="1">
                <a:solidFill>
                  <a:schemeClr val="dk1"/>
                </a:solidFill>
                <a:latin typeface="Proxima Nova"/>
                <a:ea typeface="Proxima Nova"/>
                <a:cs typeface="Proxima Nova"/>
                <a:sym typeface="Proxima Nova"/>
              </a:rPr>
              <a:t>Low-frequency Array (LOFAR)</a:t>
            </a:r>
            <a:endParaRPr b="1">
              <a:solidFill>
                <a:schemeClr val="dk1"/>
              </a:solidFill>
              <a:latin typeface="Proxima Nova"/>
              <a:ea typeface="Proxima Nova"/>
              <a:cs typeface="Proxima Nova"/>
              <a:sym typeface="Proxima Nova"/>
            </a:endParaRPr>
          </a:p>
        </p:txBody>
      </p:sp>
      <p:pic>
        <p:nvPicPr>
          <p:cNvPr id="367" name="Google Shape;367;p36"/>
          <p:cNvPicPr preferRelativeResize="0"/>
          <p:nvPr/>
        </p:nvPicPr>
        <p:blipFill rotWithShape="1">
          <a:blip r:embed="rId5">
            <a:alphaModFix/>
          </a:blip>
          <a:srcRect l="9389" r="9389"/>
          <a:stretch/>
        </p:blipFill>
        <p:spPr>
          <a:xfrm>
            <a:off x="4943814" y="2599873"/>
            <a:ext cx="1596334" cy="1309919"/>
          </a:xfrm>
          <a:prstGeom prst="rect">
            <a:avLst/>
          </a:prstGeom>
          <a:noFill/>
          <a:ln>
            <a:noFill/>
          </a:ln>
        </p:spPr>
      </p:pic>
      <p:sp>
        <p:nvSpPr>
          <p:cNvPr id="368" name="Google Shape;368;p36"/>
          <p:cNvSpPr txBox="1"/>
          <p:nvPr/>
        </p:nvSpPr>
        <p:spPr>
          <a:xfrm>
            <a:off x="4943838" y="3823800"/>
            <a:ext cx="1596300" cy="831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b="1">
                <a:solidFill>
                  <a:schemeClr val="dk1"/>
                </a:solidFill>
                <a:latin typeface="Proxima Nova"/>
                <a:ea typeface="Proxima Nova"/>
                <a:cs typeface="Proxima Nova"/>
                <a:sym typeface="Proxima Nova"/>
              </a:rPr>
              <a:t>Hydrogen Epoch of Reionization Array (HERA)</a:t>
            </a:r>
            <a:endParaRPr b="1">
              <a:solidFill>
                <a:schemeClr val="dk1"/>
              </a:solidFill>
              <a:latin typeface="Proxima Nova"/>
              <a:ea typeface="Proxima Nova"/>
              <a:cs typeface="Proxima Nova"/>
              <a:sym typeface="Proxima Nova"/>
            </a:endParaRPr>
          </a:p>
        </p:txBody>
      </p:sp>
      <p:pic>
        <p:nvPicPr>
          <p:cNvPr id="369" name="Google Shape;369;p36"/>
          <p:cNvPicPr preferRelativeResize="0"/>
          <p:nvPr/>
        </p:nvPicPr>
        <p:blipFill rotWithShape="1">
          <a:blip r:embed="rId6">
            <a:alphaModFix/>
          </a:blip>
          <a:srcRect l="4237" r="4246"/>
          <a:stretch/>
        </p:blipFill>
        <p:spPr>
          <a:xfrm>
            <a:off x="6696414" y="2599873"/>
            <a:ext cx="1596334" cy="1309918"/>
          </a:xfrm>
          <a:prstGeom prst="rect">
            <a:avLst/>
          </a:prstGeom>
          <a:noFill/>
          <a:ln>
            <a:noFill/>
          </a:ln>
        </p:spPr>
      </p:pic>
      <p:sp>
        <p:nvSpPr>
          <p:cNvPr id="370" name="Google Shape;370;p36"/>
          <p:cNvSpPr txBox="1"/>
          <p:nvPr/>
        </p:nvSpPr>
        <p:spPr>
          <a:xfrm>
            <a:off x="6696438" y="3823800"/>
            <a:ext cx="1596300" cy="831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b="1">
                <a:solidFill>
                  <a:schemeClr val="dk1"/>
                </a:solidFill>
                <a:latin typeface="Proxima Nova"/>
                <a:ea typeface="Proxima Nova"/>
                <a:cs typeface="Proxima Nova"/>
                <a:sym typeface="Proxima Nova"/>
              </a:rPr>
              <a:t>Murchison Widefield Array (MWA)</a:t>
            </a:r>
            <a:endParaRPr b="1">
              <a:solidFill>
                <a:schemeClr val="dk1"/>
              </a:solidFill>
              <a:latin typeface="Proxima Nova"/>
              <a:ea typeface="Proxima Nova"/>
              <a:cs typeface="Proxima Nova"/>
              <a:sym typeface="Proxima Nova"/>
            </a:endParaRPr>
          </a:p>
        </p:txBody>
      </p:sp>
      <p:pic>
        <p:nvPicPr>
          <p:cNvPr id="371" name="Google Shape;371;p36"/>
          <p:cNvPicPr preferRelativeResize="0"/>
          <p:nvPr/>
        </p:nvPicPr>
        <p:blipFill rotWithShape="1">
          <a:blip r:embed="rId7">
            <a:alphaModFix/>
          </a:blip>
          <a:srcRect l="27387" r="27387"/>
          <a:stretch/>
        </p:blipFill>
        <p:spPr>
          <a:xfrm>
            <a:off x="3556257" y="923466"/>
            <a:ext cx="1596334" cy="1309917"/>
          </a:xfrm>
          <a:prstGeom prst="rect">
            <a:avLst/>
          </a:prstGeom>
          <a:noFill/>
          <a:ln>
            <a:noFill/>
          </a:ln>
        </p:spPr>
      </p:pic>
      <p:sp>
        <p:nvSpPr>
          <p:cNvPr id="372" name="Google Shape;372;p36"/>
          <p:cNvSpPr txBox="1"/>
          <p:nvPr/>
        </p:nvSpPr>
        <p:spPr>
          <a:xfrm>
            <a:off x="2950100" y="2147375"/>
            <a:ext cx="2873400" cy="384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1300" b="1">
                <a:solidFill>
                  <a:schemeClr val="dk1"/>
                </a:solidFill>
                <a:latin typeface="Proxima Nova"/>
                <a:ea typeface="Proxima Nova"/>
                <a:cs typeface="Proxima Nova"/>
                <a:sym typeface="Proxima Nova"/>
              </a:rPr>
              <a:t>EDGES</a:t>
            </a:r>
            <a:endParaRPr sz="1300" b="1">
              <a:solidFill>
                <a:schemeClr val="dk1"/>
              </a:solidFill>
              <a:latin typeface="Proxima Nova"/>
              <a:ea typeface="Proxima Nova"/>
              <a:cs typeface="Proxima Nova"/>
              <a:sym typeface="Proxima Nova"/>
            </a:endParaRPr>
          </a:p>
        </p:txBody>
      </p:sp>
      <p:pic>
        <p:nvPicPr>
          <p:cNvPr id="373" name="Google Shape;373;p36"/>
          <p:cNvPicPr preferRelativeResize="0"/>
          <p:nvPr/>
        </p:nvPicPr>
        <p:blipFill rotWithShape="1">
          <a:blip r:embed="rId8">
            <a:alphaModFix/>
          </a:blip>
          <a:srcRect l="30186" t="23839" r="18362" b="35658"/>
          <a:stretch/>
        </p:blipFill>
        <p:spPr>
          <a:xfrm>
            <a:off x="6147057" y="923466"/>
            <a:ext cx="1596334" cy="1309916"/>
          </a:xfrm>
          <a:prstGeom prst="rect">
            <a:avLst/>
          </a:prstGeom>
          <a:noFill/>
          <a:ln>
            <a:noFill/>
          </a:ln>
        </p:spPr>
      </p:pic>
      <p:sp>
        <p:nvSpPr>
          <p:cNvPr id="374" name="Google Shape;374;p36"/>
          <p:cNvSpPr txBox="1"/>
          <p:nvPr/>
        </p:nvSpPr>
        <p:spPr>
          <a:xfrm>
            <a:off x="5540900" y="2147375"/>
            <a:ext cx="2873400" cy="384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1300" b="1">
                <a:solidFill>
                  <a:schemeClr val="dk1"/>
                </a:solidFill>
                <a:latin typeface="Proxima Nova"/>
                <a:ea typeface="Proxima Nova"/>
                <a:cs typeface="Proxima Nova"/>
                <a:sym typeface="Proxima Nova"/>
              </a:rPr>
              <a:t>SARAS</a:t>
            </a:r>
            <a:endParaRPr sz="1300" b="1">
              <a:solidFill>
                <a:schemeClr val="dk1"/>
              </a:solidFill>
              <a:latin typeface="Proxima Nova"/>
              <a:ea typeface="Proxima Nova"/>
              <a:cs typeface="Proxima Nova"/>
              <a:sym typeface="Proxima Nova"/>
            </a:endParaRPr>
          </a:p>
        </p:txBody>
      </p:sp>
      <p:sp>
        <p:nvSpPr>
          <p:cNvPr id="375" name="Google Shape;375;p3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GB"/>
              <a:t>26</a:t>
            </a:fld>
            <a:endParaRPr/>
          </a:p>
        </p:txBody>
      </p:sp>
      <p:sp>
        <p:nvSpPr>
          <p:cNvPr id="376" name="Google Shape;376;p36"/>
          <p:cNvSpPr/>
          <p:nvPr/>
        </p:nvSpPr>
        <p:spPr>
          <a:xfrm>
            <a:off x="756400" y="2323225"/>
            <a:ext cx="1977300" cy="2546960"/>
          </a:xfrm>
          <a:prstGeom prst="roundRect">
            <a:avLst>
              <a:gd name="adj" fmla="val 16667"/>
            </a:avLst>
          </a:prstGeom>
          <a:noFill/>
          <a:ln w="28575"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Proxima Nova"/>
              <a:ea typeface="Proxima Nova"/>
              <a:cs typeface="Proxima Nova"/>
              <a:sym typeface="Proxima Nova"/>
            </a:endParaRPr>
          </a:p>
        </p:txBody>
      </p:sp>
      <p:sp>
        <p:nvSpPr>
          <p:cNvPr id="2" name="Google Shape;239;p25">
            <a:extLst>
              <a:ext uri="{FF2B5EF4-FFF2-40B4-BE49-F238E27FC236}">
                <a16:creationId xmlns:a16="http://schemas.microsoft.com/office/drawing/2014/main" id="{A5897EDE-FECC-88BE-5D43-3CB87C472D6E}"/>
              </a:ext>
            </a:extLst>
          </p:cNvPr>
          <p:cNvSpPr txBox="1"/>
          <p:nvPr/>
        </p:nvSpPr>
        <p:spPr>
          <a:xfrm>
            <a:off x="905570" y="3823775"/>
            <a:ext cx="1710598" cy="104641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b="1" dirty="0">
                <a:solidFill>
                  <a:schemeClr val="dk1"/>
                </a:solidFill>
                <a:latin typeface="Proxima Nova"/>
                <a:ea typeface="Proxima Nova"/>
                <a:cs typeface="Proxima Nova"/>
                <a:sym typeface="Proxima Nova"/>
              </a:rPr>
              <a:t>Low frequency component of the Square Kilometre Array (SKA)</a:t>
            </a:r>
            <a:endParaRPr b="1" dirty="0">
              <a:solidFill>
                <a:schemeClr val="dk1"/>
              </a:solidFill>
              <a:latin typeface="Proxima Nova"/>
              <a:ea typeface="Proxima Nova"/>
              <a:cs typeface="Proxima Nova"/>
              <a:sym typeface="Proxima Nova"/>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80"/>
        <p:cNvGrpSpPr/>
        <p:nvPr/>
      </p:nvGrpSpPr>
      <p:grpSpPr>
        <a:xfrm>
          <a:off x="0" y="0"/>
          <a:ext cx="0" cy="0"/>
          <a:chOff x="0" y="0"/>
          <a:chExt cx="0" cy="0"/>
        </a:xfrm>
      </p:grpSpPr>
      <p:sp>
        <p:nvSpPr>
          <p:cNvPr id="381" name="Google Shape;381;p3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t>Much better Sensitivity of SKA-Low</a:t>
            </a:r>
            <a:endParaRPr/>
          </a:p>
        </p:txBody>
      </p:sp>
      <p:pic>
        <p:nvPicPr>
          <p:cNvPr id="382" name="Google Shape;382;p37"/>
          <p:cNvPicPr preferRelativeResize="0"/>
          <p:nvPr/>
        </p:nvPicPr>
        <p:blipFill rotWithShape="1">
          <a:blip r:embed="rId3">
            <a:alphaModFix/>
          </a:blip>
          <a:srcRect l="89" r="79"/>
          <a:stretch/>
        </p:blipFill>
        <p:spPr>
          <a:xfrm>
            <a:off x="0" y="1183350"/>
            <a:ext cx="4473550" cy="3343724"/>
          </a:xfrm>
          <a:prstGeom prst="rect">
            <a:avLst/>
          </a:prstGeom>
          <a:noFill/>
          <a:ln>
            <a:noFill/>
          </a:ln>
        </p:spPr>
      </p:pic>
      <p:sp>
        <p:nvSpPr>
          <p:cNvPr id="383" name="Google Shape;383;p37"/>
          <p:cNvSpPr txBox="1"/>
          <p:nvPr/>
        </p:nvSpPr>
        <p:spPr>
          <a:xfrm>
            <a:off x="301450" y="4322275"/>
            <a:ext cx="1080600" cy="324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200" b="1">
                <a:solidFill>
                  <a:schemeClr val="dk1"/>
                </a:solidFill>
                <a:latin typeface="Proxima Nova"/>
                <a:ea typeface="Proxima Nova"/>
                <a:cs typeface="Proxima Nova"/>
                <a:sym typeface="Proxima Nova"/>
              </a:rPr>
              <a:t>〜100 Mpc</a:t>
            </a:r>
            <a:endParaRPr sz="1200" b="1">
              <a:solidFill>
                <a:schemeClr val="dk1"/>
              </a:solidFill>
              <a:latin typeface="Proxima Nova"/>
              <a:ea typeface="Proxima Nova"/>
              <a:cs typeface="Proxima Nova"/>
              <a:sym typeface="Proxima Nova"/>
            </a:endParaRPr>
          </a:p>
        </p:txBody>
      </p:sp>
      <p:sp>
        <p:nvSpPr>
          <p:cNvPr id="384" name="Google Shape;384;p37"/>
          <p:cNvSpPr txBox="1"/>
          <p:nvPr/>
        </p:nvSpPr>
        <p:spPr>
          <a:xfrm>
            <a:off x="4035250" y="4322275"/>
            <a:ext cx="1080600" cy="324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200" b="1">
                <a:solidFill>
                  <a:schemeClr val="dk1"/>
                </a:solidFill>
                <a:latin typeface="Proxima Nova"/>
                <a:ea typeface="Proxima Nova"/>
                <a:cs typeface="Proxima Nova"/>
                <a:sym typeface="Proxima Nova"/>
              </a:rPr>
              <a:t>〜10 Mpc</a:t>
            </a:r>
            <a:endParaRPr sz="1200" b="1">
              <a:solidFill>
                <a:schemeClr val="dk1"/>
              </a:solidFill>
              <a:latin typeface="Proxima Nova"/>
              <a:ea typeface="Proxima Nova"/>
              <a:cs typeface="Proxima Nova"/>
              <a:sym typeface="Proxima Nova"/>
            </a:endParaRPr>
          </a:p>
        </p:txBody>
      </p:sp>
      <p:sp>
        <p:nvSpPr>
          <p:cNvPr id="2" name="Slide Number Placeholder 1">
            <a:extLst>
              <a:ext uri="{FF2B5EF4-FFF2-40B4-BE49-F238E27FC236}">
                <a16:creationId xmlns:a16="http://schemas.microsoft.com/office/drawing/2014/main" id="{FF047D68-ED35-1D9D-C498-BBC82D9EDA7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t>27</a:t>
            </a:fld>
            <a:endParaRPr lang="en-GB"/>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88"/>
        <p:cNvGrpSpPr/>
        <p:nvPr/>
      </p:nvGrpSpPr>
      <p:grpSpPr>
        <a:xfrm>
          <a:off x="0" y="0"/>
          <a:ext cx="0" cy="0"/>
          <a:chOff x="0" y="0"/>
          <a:chExt cx="0" cy="0"/>
        </a:xfrm>
      </p:grpSpPr>
      <p:sp>
        <p:nvSpPr>
          <p:cNvPr id="389" name="Google Shape;389;p38"/>
          <p:cNvSpPr txBox="1">
            <a:spLocks noGrp="1"/>
          </p:cNvSpPr>
          <p:nvPr>
            <p:ph type="title"/>
          </p:nvPr>
        </p:nvSpPr>
        <p:spPr>
          <a:xfrm>
            <a:off x="311700" y="668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t>SKA-Low can constraint the astrophysics</a:t>
            </a:r>
            <a:endParaRPr/>
          </a:p>
        </p:txBody>
      </p:sp>
      <p:pic>
        <p:nvPicPr>
          <p:cNvPr id="390" name="Google Shape;390;p38"/>
          <p:cNvPicPr preferRelativeResize="0"/>
          <p:nvPr/>
        </p:nvPicPr>
        <p:blipFill>
          <a:blip r:embed="rId3">
            <a:alphaModFix/>
          </a:blip>
          <a:stretch>
            <a:fillRect/>
          </a:stretch>
        </p:blipFill>
        <p:spPr>
          <a:xfrm>
            <a:off x="304800" y="541525"/>
            <a:ext cx="4504851" cy="4449576"/>
          </a:xfrm>
          <a:prstGeom prst="rect">
            <a:avLst/>
          </a:prstGeom>
          <a:noFill/>
          <a:ln>
            <a:noFill/>
          </a:ln>
        </p:spPr>
      </p:pic>
      <p:sp>
        <p:nvSpPr>
          <p:cNvPr id="391" name="Google Shape;391;p38"/>
          <p:cNvSpPr/>
          <p:nvPr/>
        </p:nvSpPr>
        <p:spPr>
          <a:xfrm>
            <a:off x="1178525" y="730875"/>
            <a:ext cx="849600" cy="3564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Proxima Nova"/>
              <a:ea typeface="Proxima Nova"/>
              <a:cs typeface="Proxima Nova"/>
              <a:sym typeface="Proxima Nova"/>
            </a:endParaRPr>
          </a:p>
        </p:txBody>
      </p:sp>
      <p:sp>
        <p:nvSpPr>
          <p:cNvPr id="392" name="Google Shape;392;p38"/>
          <p:cNvSpPr txBox="1"/>
          <p:nvPr/>
        </p:nvSpPr>
        <p:spPr>
          <a:xfrm>
            <a:off x="1178525" y="575775"/>
            <a:ext cx="1827300" cy="511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100" b="1">
                <a:solidFill>
                  <a:srgbClr val="0000FF"/>
                </a:solidFill>
                <a:latin typeface="Proxima Nova"/>
                <a:ea typeface="Proxima Nova"/>
                <a:cs typeface="Proxima Nova"/>
                <a:sym typeface="Proxima Nova"/>
              </a:rPr>
              <a:t>Mass dependence of the stellar-to-halo relation</a:t>
            </a:r>
            <a:endParaRPr sz="1100" b="1">
              <a:solidFill>
                <a:srgbClr val="0000FF"/>
              </a:solidFill>
              <a:latin typeface="Proxima Nova"/>
              <a:ea typeface="Proxima Nova"/>
              <a:cs typeface="Proxima Nova"/>
              <a:sym typeface="Proxima Nova"/>
            </a:endParaRPr>
          </a:p>
        </p:txBody>
      </p:sp>
      <p:sp>
        <p:nvSpPr>
          <p:cNvPr id="393" name="Google Shape;393;p38"/>
          <p:cNvSpPr txBox="1"/>
          <p:nvPr/>
        </p:nvSpPr>
        <p:spPr>
          <a:xfrm>
            <a:off x="1711925" y="1185375"/>
            <a:ext cx="1525800" cy="511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100" b="1">
                <a:solidFill>
                  <a:srgbClr val="0000FF"/>
                </a:solidFill>
                <a:latin typeface="Proxima Nova"/>
                <a:ea typeface="Proxima Nova"/>
                <a:cs typeface="Proxima Nova"/>
                <a:sym typeface="Proxima Nova"/>
              </a:rPr>
              <a:t>Minimum Mass of Haloes with Sources</a:t>
            </a:r>
            <a:endParaRPr sz="1100" b="1">
              <a:solidFill>
                <a:srgbClr val="0000FF"/>
              </a:solidFill>
              <a:latin typeface="Proxima Nova"/>
              <a:ea typeface="Proxima Nova"/>
              <a:cs typeface="Proxima Nova"/>
              <a:sym typeface="Proxima Nova"/>
            </a:endParaRPr>
          </a:p>
        </p:txBody>
      </p:sp>
      <p:sp>
        <p:nvSpPr>
          <p:cNvPr id="394" name="Google Shape;394;p38"/>
          <p:cNvSpPr txBox="1"/>
          <p:nvPr/>
        </p:nvSpPr>
        <p:spPr>
          <a:xfrm>
            <a:off x="2321525" y="1794975"/>
            <a:ext cx="1616100" cy="511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100" b="1">
                <a:solidFill>
                  <a:srgbClr val="0000FF"/>
                </a:solidFill>
                <a:latin typeface="Proxima Nova"/>
                <a:ea typeface="Proxima Nova"/>
                <a:cs typeface="Proxima Nova"/>
                <a:sym typeface="Proxima Nova"/>
              </a:rPr>
              <a:t>Amplitude of the stellar-to-halo relation</a:t>
            </a:r>
            <a:endParaRPr sz="1100" b="1">
              <a:solidFill>
                <a:srgbClr val="0000FF"/>
              </a:solidFill>
              <a:latin typeface="Proxima Nova"/>
              <a:ea typeface="Proxima Nova"/>
              <a:cs typeface="Proxima Nova"/>
              <a:sym typeface="Proxima Nova"/>
            </a:endParaRPr>
          </a:p>
        </p:txBody>
      </p:sp>
      <p:sp>
        <p:nvSpPr>
          <p:cNvPr id="395" name="Google Shape;395;p38"/>
          <p:cNvSpPr txBox="1"/>
          <p:nvPr/>
        </p:nvSpPr>
        <p:spPr>
          <a:xfrm>
            <a:off x="2931125" y="2404575"/>
            <a:ext cx="1525800" cy="511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100" b="1">
                <a:solidFill>
                  <a:srgbClr val="0000FF"/>
                </a:solidFill>
                <a:latin typeface="Proxima Nova"/>
                <a:ea typeface="Proxima Nova"/>
                <a:cs typeface="Proxima Nova"/>
                <a:sym typeface="Proxima Nova"/>
              </a:rPr>
              <a:t>Escape fraction of X-ray Photons</a:t>
            </a:r>
            <a:endParaRPr sz="1100" b="1">
              <a:solidFill>
                <a:srgbClr val="0000FF"/>
              </a:solidFill>
              <a:latin typeface="Proxima Nova"/>
              <a:ea typeface="Proxima Nova"/>
              <a:cs typeface="Proxima Nova"/>
              <a:sym typeface="Proxima Nova"/>
            </a:endParaRPr>
          </a:p>
        </p:txBody>
      </p:sp>
      <p:sp>
        <p:nvSpPr>
          <p:cNvPr id="396" name="Google Shape;396;p38"/>
          <p:cNvSpPr txBox="1"/>
          <p:nvPr/>
        </p:nvSpPr>
        <p:spPr>
          <a:xfrm>
            <a:off x="3513325" y="3014175"/>
            <a:ext cx="1525800" cy="511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100" b="1">
                <a:solidFill>
                  <a:srgbClr val="0000FF"/>
                </a:solidFill>
                <a:latin typeface="Proxima Nova"/>
                <a:ea typeface="Proxima Nova"/>
                <a:cs typeface="Proxima Nova"/>
                <a:sym typeface="Proxima Nova"/>
              </a:rPr>
              <a:t>Minimum energy of the Source SED</a:t>
            </a:r>
            <a:endParaRPr sz="1100" b="1">
              <a:solidFill>
                <a:srgbClr val="0000FF"/>
              </a:solidFill>
              <a:latin typeface="Proxima Nova"/>
              <a:ea typeface="Proxima Nova"/>
              <a:cs typeface="Proxima Nova"/>
              <a:sym typeface="Proxima Nova"/>
            </a:endParaRPr>
          </a:p>
        </p:txBody>
      </p:sp>
      <p:sp>
        <p:nvSpPr>
          <p:cNvPr id="397" name="Google Shape;397;p38"/>
          <p:cNvSpPr txBox="1"/>
          <p:nvPr/>
        </p:nvSpPr>
        <p:spPr>
          <a:xfrm>
            <a:off x="4074125" y="3623775"/>
            <a:ext cx="1525800" cy="511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100" b="1">
                <a:solidFill>
                  <a:srgbClr val="0000FF"/>
                </a:solidFill>
                <a:latin typeface="Proxima Nova"/>
                <a:ea typeface="Proxima Nova"/>
                <a:cs typeface="Proxima Nova"/>
                <a:sym typeface="Proxima Nova"/>
              </a:rPr>
              <a:t>Escape fraction of Ionising Photons</a:t>
            </a:r>
            <a:endParaRPr sz="1100" b="1">
              <a:solidFill>
                <a:srgbClr val="0000FF"/>
              </a:solidFill>
              <a:latin typeface="Proxima Nova"/>
              <a:ea typeface="Proxima Nova"/>
              <a:cs typeface="Proxima Nova"/>
              <a:sym typeface="Proxima Nova"/>
            </a:endParaRPr>
          </a:p>
        </p:txBody>
      </p:sp>
      <p:sp>
        <p:nvSpPr>
          <p:cNvPr id="398" name="Google Shape;398;p38"/>
          <p:cNvSpPr txBox="1"/>
          <p:nvPr/>
        </p:nvSpPr>
        <p:spPr>
          <a:xfrm>
            <a:off x="4683725" y="4157175"/>
            <a:ext cx="1525800" cy="511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100" b="1">
                <a:solidFill>
                  <a:srgbClr val="0000FF"/>
                </a:solidFill>
                <a:latin typeface="Proxima Nova"/>
                <a:ea typeface="Proxima Nova"/>
                <a:cs typeface="Proxima Nova"/>
                <a:sym typeface="Proxima Nova"/>
              </a:rPr>
              <a:t>Mass dependence of Escape fraction</a:t>
            </a:r>
            <a:endParaRPr sz="1100" b="1">
              <a:solidFill>
                <a:srgbClr val="0000FF"/>
              </a:solidFill>
              <a:latin typeface="Proxima Nova"/>
              <a:ea typeface="Proxima Nova"/>
              <a:cs typeface="Proxima Nova"/>
              <a:sym typeface="Proxima Nova"/>
            </a:endParaRPr>
          </a:p>
        </p:txBody>
      </p:sp>
      <p:pic>
        <p:nvPicPr>
          <p:cNvPr id="399" name="Google Shape;399;p38"/>
          <p:cNvPicPr preferRelativeResize="0"/>
          <p:nvPr/>
        </p:nvPicPr>
        <p:blipFill rotWithShape="1">
          <a:blip r:embed="rId3">
            <a:alphaModFix/>
          </a:blip>
          <a:srcRect l="19458" t="4255" r="64115" b="87129"/>
          <a:stretch/>
        </p:blipFill>
        <p:spPr>
          <a:xfrm>
            <a:off x="3645200" y="730875"/>
            <a:ext cx="1616099" cy="837206"/>
          </a:xfrm>
          <a:prstGeom prst="rect">
            <a:avLst/>
          </a:prstGeom>
          <a:noFill/>
          <a:ln>
            <a:noFill/>
          </a:ln>
        </p:spPr>
      </p:pic>
      <p:sp>
        <p:nvSpPr>
          <p:cNvPr id="400" name="Google Shape;400;p38"/>
          <p:cNvSpPr/>
          <p:nvPr/>
        </p:nvSpPr>
        <p:spPr>
          <a:xfrm>
            <a:off x="5208325" y="4721575"/>
            <a:ext cx="3382200" cy="276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500" b="1"/>
              <a:t>(Schneider, Schaeffer &amp; </a:t>
            </a:r>
            <a:r>
              <a:rPr lang="en-GB" sz="1500" b="1">
                <a:solidFill>
                  <a:srgbClr val="9900FF"/>
                </a:solidFill>
              </a:rPr>
              <a:t>Giri</a:t>
            </a:r>
            <a:r>
              <a:rPr lang="en-GB" sz="1500" b="1"/>
              <a:t> 2023)</a:t>
            </a:r>
            <a:endParaRPr sz="1500" b="1"/>
          </a:p>
        </p:txBody>
      </p:sp>
      <p:sp>
        <p:nvSpPr>
          <p:cNvPr id="2" name="Slide Number Placeholder 1">
            <a:extLst>
              <a:ext uri="{FF2B5EF4-FFF2-40B4-BE49-F238E27FC236}">
                <a16:creationId xmlns:a16="http://schemas.microsoft.com/office/drawing/2014/main" id="{CE04B3C0-6C3C-CB20-8CFA-7E316FAF69F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t>28</a:t>
            </a:fld>
            <a:endParaRPr lang="en-GB"/>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04"/>
        <p:cNvGrpSpPr/>
        <p:nvPr/>
      </p:nvGrpSpPr>
      <p:grpSpPr>
        <a:xfrm>
          <a:off x="0" y="0"/>
          <a:ext cx="0" cy="0"/>
          <a:chOff x="0" y="0"/>
          <a:chExt cx="0" cy="0"/>
        </a:xfrm>
      </p:grpSpPr>
      <p:sp>
        <p:nvSpPr>
          <p:cNvPr id="405" name="Google Shape;405;p39"/>
          <p:cNvSpPr txBox="1">
            <a:spLocks noGrp="1"/>
          </p:cNvSpPr>
          <p:nvPr>
            <p:ph type="title"/>
          </p:nvPr>
        </p:nvSpPr>
        <p:spPr>
          <a:xfrm>
            <a:off x="311700" y="668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t>SKA-Low can constraint the cosmology</a:t>
            </a:r>
            <a:endParaRPr/>
          </a:p>
        </p:txBody>
      </p:sp>
      <p:pic>
        <p:nvPicPr>
          <p:cNvPr id="406" name="Google Shape;406;p39"/>
          <p:cNvPicPr preferRelativeResize="0"/>
          <p:nvPr/>
        </p:nvPicPr>
        <p:blipFill rotWithShape="1">
          <a:blip r:embed="rId3">
            <a:alphaModFix/>
          </a:blip>
          <a:srcRect r="10"/>
          <a:stretch/>
        </p:blipFill>
        <p:spPr>
          <a:xfrm>
            <a:off x="304800" y="541525"/>
            <a:ext cx="4504851" cy="4449578"/>
          </a:xfrm>
          <a:prstGeom prst="rect">
            <a:avLst/>
          </a:prstGeom>
          <a:noFill/>
          <a:ln>
            <a:noFill/>
          </a:ln>
        </p:spPr>
      </p:pic>
      <p:sp>
        <p:nvSpPr>
          <p:cNvPr id="407" name="Google Shape;407;p39"/>
          <p:cNvSpPr/>
          <p:nvPr/>
        </p:nvSpPr>
        <p:spPr>
          <a:xfrm>
            <a:off x="1342975" y="730875"/>
            <a:ext cx="858600" cy="3930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Proxima Nova"/>
              <a:ea typeface="Proxima Nova"/>
              <a:cs typeface="Proxima Nova"/>
              <a:sym typeface="Proxima Nova"/>
            </a:endParaRPr>
          </a:p>
        </p:txBody>
      </p:sp>
      <p:sp>
        <p:nvSpPr>
          <p:cNvPr id="408" name="Google Shape;408;p39"/>
          <p:cNvSpPr txBox="1"/>
          <p:nvPr/>
        </p:nvSpPr>
        <p:spPr>
          <a:xfrm>
            <a:off x="1260750" y="639525"/>
            <a:ext cx="1397700" cy="511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100" b="1">
                <a:solidFill>
                  <a:srgbClr val="0000FF"/>
                </a:solidFill>
                <a:latin typeface="Proxima Nova"/>
                <a:ea typeface="Proxima Nova"/>
                <a:cs typeface="Proxima Nova"/>
                <a:sym typeface="Proxima Nova"/>
              </a:rPr>
              <a:t>Matter Overdensity</a:t>
            </a:r>
            <a:endParaRPr sz="1100" b="1">
              <a:solidFill>
                <a:srgbClr val="0000FF"/>
              </a:solidFill>
              <a:latin typeface="Proxima Nova"/>
              <a:ea typeface="Proxima Nova"/>
              <a:cs typeface="Proxima Nova"/>
              <a:sym typeface="Proxima Nova"/>
            </a:endParaRPr>
          </a:p>
        </p:txBody>
      </p:sp>
      <p:sp>
        <p:nvSpPr>
          <p:cNvPr id="409" name="Google Shape;409;p39"/>
          <p:cNvSpPr txBox="1"/>
          <p:nvPr/>
        </p:nvSpPr>
        <p:spPr>
          <a:xfrm>
            <a:off x="1894650" y="1215225"/>
            <a:ext cx="1056300" cy="511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100" b="1">
                <a:solidFill>
                  <a:srgbClr val="0000FF"/>
                </a:solidFill>
                <a:latin typeface="Proxima Nova"/>
                <a:ea typeface="Proxima Nova"/>
                <a:cs typeface="Proxima Nova"/>
                <a:sym typeface="Proxima Nova"/>
              </a:rPr>
              <a:t>Baryon Overdensity</a:t>
            </a:r>
            <a:endParaRPr sz="1100" b="1">
              <a:solidFill>
                <a:srgbClr val="0000FF"/>
              </a:solidFill>
              <a:latin typeface="Proxima Nova"/>
              <a:ea typeface="Proxima Nova"/>
              <a:cs typeface="Proxima Nova"/>
              <a:sym typeface="Proxima Nova"/>
            </a:endParaRPr>
          </a:p>
        </p:txBody>
      </p:sp>
      <p:sp>
        <p:nvSpPr>
          <p:cNvPr id="410" name="Google Shape;410;p39"/>
          <p:cNvSpPr txBox="1"/>
          <p:nvPr/>
        </p:nvSpPr>
        <p:spPr>
          <a:xfrm>
            <a:off x="2594500" y="1966275"/>
            <a:ext cx="1397700" cy="511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100" b="1">
                <a:solidFill>
                  <a:srgbClr val="0000FF"/>
                </a:solidFill>
                <a:latin typeface="Proxima Nova"/>
                <a:ea typeface="Proxima Nova"/>
                <a:cs typeface="Proxima Nova"/>
                <a:sym typeface="Proxima Nova"/>
              </a:rPr>
              <a:t>Matter Clustering Amplitude</a:t>
            </a:r>
            <a:endParaRPr sz="1100" b="1">
              <a:solidFill>
                <a:srgbClr val="0000FF"/>
              </a:solidFill>
              <a:latin typeface="Proxima Nova"/>
              <a:ea typeface="Proxima Nova"/>
              <a:cs typeface="Proxima Nova"/>
              <a:sym typeface="Proxima Nova"/>
            </a:endParaRPr>
          </a:p>
        </p:txBody>
      </p:sp>
      <p:sp>
        <p:nvSpPr>
          <p:cNvPr id="411" name="Google Shape;411;p39"/>
          <p:cNvSpPr txBox="1"/>
          <p:nvPr/>
        </p:nvSpPr>
        <p:spPr>
          <a:xfrm>
            <a:off x="3283850" y="2642125"/>
            <a:ext cx="1165200" cy="511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100" b="1">
                <a:solidFill>
                  <a:srgbClr val="0000FF"/>
                </a:solidFill>
                <a:latin typeface="Proxima Nova"/>
                <a:ea typeface="Proxima Nova"/>
                <a:cs typeface="Proxima Nova"/>
                <a:sym typeface="Proxima Nova"/>
              </a:rPr>
              <a:t>Hubble Constant</a:t>
            </a:r>
            <a:endParaRPr sz="1100" b="1">
              <a:solidFill>
                <a:srgbClr val="0000FF"/>
              </a:solidFill>
              <a:latin typeface="Proxima Nova"/>
              <a:ea typeface="Proxima Nova"/>
              <a:cs typeface="Proxima Nova"/>
              <a:sym typeface="Proxima Nova"/>
            </a:endParaRPr>
          </a:p>
        </p:txBody>
      </p:sp>
      <p:sp>
        <p:nvSpPr>
          <p:cNvPr id="412" name="Google Shape;412;p39"/>
          <p:cNvSpPr txBox="1"/>
          <p:nvPr/>
        </p:nvSpPr>
        <p:spPr>
          <a:xfrm>
            <a:off x="3992200" y="3317975"/>
            <a:ext cx="1525800" cy="511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100" b="1">
                <a:solidFill>
                  <a:srgbClr val="0000FF"/>
                </a:solidFill>
                <a:latin typeface="Proxima Nova"/>
                <a:ea typeface="Proxima Nova"/>
                <a:cs typeface="Proxima Nova"/>
                <a:sym typeface="Proxima Nova"/>
              </a:rPr>
              <a:t>Initial Power Spectrum Index</a:t>
            </a:r>
            <a:endParaRPr sz="1100" b="1">
              <a:solidFill>
                <a:srgbClr val="0000FF"/>
              </a:solidFill>
              <a:latin typeface="Proxima Nova"/>
              <a:ea typeface="Proxima Nova"/>
              <a:cs typeface="Proxima Nova"/>
              <a:sym typeface="Proxima Nova"/>
            </a:endParaRPr>
          </a:p>
          <a:p>
            <a:pPr marL="0" lvl="0" indent="0" algn="l" rtl="0">
              <a:spcBef>
                <a:spcPts val="0"/>
              </a:spcBef>
              <a:spcAft>
                <a:spcPts val="0"/>
              </a:spcAft>
              <a:buNone/>
            </a:pPr>
            <a:endParaRPr sz="1100" b="1">
              <a:solidFill>
                <a:srgbClr val="0000FF"/>
              </a:solidFill>
              <a:latin typeface="Proxima Nova"/>
              <a:ea typeface="Proxima Nova"/>
              <a:cs typeface="Proxima Nova"/>
              <a:sym typeface="Proxima Nova"/>
            </a:endParaRPr>
          </a:p>
        </p:txBody>
      </p:sp>
      <p:sp>
        <p:nvSpPr>
          <p:cNvPr id="413" name="Google Shape;413;p39"/>
          <p:cNvSpPr txBox="1"/>
          <p:nvPr/>
        </p:nvSpPr>
        <p:spPr>
          <a:xfrm>
            <a:off x="4674600" y="3965325"/>
            <a:ext cx="1165200" cy="511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100" b="1">
                <a:solidFill>
                  <a:srgbClr val="0000FF"/>
                </a:solidFill>
                <a:latin typeface="Proxima Nova"/>
                <a:ea typeface="Proxima Nova"/>
                <a:cs typeface="Proxima Nova"/>
                <a:sym typeface="Proxima Nova"/>
              </a:rPr>
              <a:t>Total Neutrino Mass</a:t>
            </a:r>
            <a:endParaRPr sz="1100" b="1">
              <a:solidFill>
                <a:srgbClr val="0000FF"/>
              </a:solidFill>
              <a:latin typeface="Proxima Nova"/>
              <a:ea typeface="Proxima Nova"/>
              <a:cs typeface="Proxima Nova"/>
              <a:sym typeface="Proxima Nova"/>
            </a:endParaRPr>
          </a:p>
        </p:txBody>
      </p:sp>
      <p:pic>
        <p:nvPicPr>
          <p:cNvPr id="414" name="Google Shape;414;p39"/>
          <p:cNvPicPr preferRelativeResize="0"/>
          <p:nvPr/>
        </p:nvPicPr>
        <p:blipFill rotWithShape="1">
          <a:blip r:embed="rId4">
            <a:alphaModFix/>
          </a:blip>
          <a:srcRect l="19458" t="4255" r="64115" b="87129"/>
          <a:stretch/>
        </p:blipFill>
        <p:spPr>
          <a:xfrm>
            <a:off x="3645200" y="730875"/>
            <a:ext cx="1616099" cy="837206"/>
          </a:xfrm>
          <a:prstGeom prst="rect">
            <a:avLst/>
          </a:prstGeom>
          <a:noFill/>
          <a:ln>
            <a:noFill/>
          </a:ln>
        </p:spPr>
      </p:pic>
      <p:sp>
        <p:nvSpPr>
          <p:cNvPr id="415" name="Google Shape;415;p39"/>
          <p:cNvSpPr/>
          <p:nvPr/>
        </p:nvSpPr>
        <p:spPr>
          <a:xfrm>
            <a:off x="5208325" y="4721575"/>
            <a:ext cx="3382200" cy="276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500" b="1"/>
              <a:t>(Schneider, Schaeffer &amp; </a:t>
            </a:r>
            <a:r>
              <a:rPr lang="en-GB" sz="1500" b="1">
                <a:solidFill>
                  <a:srgbClr val="9900FF"/>
                </a:solidFill>
              </a:rPr>
              <a:t>Giri</a:t>
            </a:r>
            <a:r>
              <a:rPr lang="en-GB" sz="1500" b="1"/>
              <a:t> 2023)</a:t>
            </a:r>
            <a:endParaRPr sz="1500" b="1"/>
          </a:p>
        </p:txBody>
      </p:sp>
      <p:sp>
        <p:nvSpPr>
          <p:cNvPr id="2" name="Slide Number Placeholder 1">
            <a:extLst>
              <a:ext uri="{FF2B5EF4-FFF2-40B4-BE49-F238E27FC236}">
                <a16:creationId xmlns:a16="http://schemas.microsoft.com/office/drawing/2014/main" id="{C6E65113-7EC5-4DE9-67C5-37A6349BC033}"/>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t>29</a:t>
            </a:fld>
            <a:endParaRPr lang="en-GB"/>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5"/>
        <p:cNvGrpSpPr/>
        <p:nvPr/>
      </p:nvGrpSpPr>
      <p:grpSpPr>
        <a:xfrm>
          <a:off x="0" y="0"/>
          <a:ext cx="0" cy="0"/>
          <a:chOff x="0" y="0"/>
          <a:chExt cx="0" cy="0"/>
        </a:xfrm>
      </p:grpSpPr>
      <p:pic>
        <p:nvPicPr>
          <p:cNvPr id="66" name="Google Shape;66;p14"/>
          <p:cNvPicPr preferRelativeResize="0"/>
          <p:nvPr/>
        </p:nvPicPr>
        <p:blipFill>
          <a:blip r:embed="rId3">
            <a:alphaModFix/>
          </a:blip>
          <a:stretch>
            <a:fillRect/>
          </a:stretch>
        </p:blipFill>
        <p:spPr>
          <a:xfrm>
            <a:off x="533400" y="1068525"/>
            <a:ext cx="5033975" cy="3922575"/>
          </a:xfrm>
          <a:prstGeom prst="rect">
            <a:avLst/>
          </a:prstGeom>
          <a:noFill/>
          <a:ln>
            <a:noFill/>
          </a:ln>
        </p:spPr>
      </p:pic>
      <p:sp>
        <p:nvSpPr>
          <p:cNvPr id="67" name="Google Shape;67;p1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GB" sz="2300"/>
              <a:t>Quest to know our cosmic origins</a:t>
            </a:r>
            <a:endParaRPr sz="2300"/>
          </a:p>
        </p:txBody>
      </p:sp>
      <p:sp>
        <p:nvSpPr>
          <p:cNvPr id="68" name="Google Shape;68;p14"/>
          <p:cNvSpPr txBox="1"/>
          <p:nvPr/>
        </p:nvSpPr>
        <p:spPr>
          <a:xfrm>
            <a:off x="5310650" y="4297275"/>
            <a:ext cx="1624800" cy="615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b="1">
                <a:latin typeface="Proxima Nova"/>
                <a:ea typeface="Proxima Nova"/>
                <a:cs typeface="Proxima Nova"/>
                <a:sym typeface="Proxima Nova"/>
              </a:rPr>
              <a:t>Flammarion engraving </a:t>
            </a:r>
            <a:endParaRPr>
              <a:latin typeface="Proxima Nova"/>
              <a:ea typeface="Proxima Nova"/>
              <a:cs typeface="Proxima Nova"/>
              <a:sym typeface="Proxima Nova"/>
            </a:endParaRPr>
          </a:p>
        </p:txBody>
      </p:sp>
      <p:sp>
        <p:nvSpPr>
          <p:cNvPr id="69" name="Google Shape;69;p1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GB"/>
              <a:t>3</a:t>
            </a:fld>
            <a:endParaRPr/>
          </a:p>
        </p:txBody>
      </p:sp>
      <p:sp>
        <p:nvSpPr>
          <p:cNvPr id="70" name="Google Shape;70;p14"/>
          <p:cNvSpPr txBox="1">
            <a:spLocks noGrp="1"/>
          </p:cNvSpPr>
          <p:nvPr>
            <p:ph type="body" idx="1"/>
          </p:nvPr>
        </p:nvSpPr>
        <p:spPr>
          <a:xfrm>
            <a:off x="5742250" y="1422550"/>
            <a:ext cx="3401700" cy="2564100"/>
          </a:xfrm>
          <a:prstGeom prst="rect">
            <a:avLst/>
          </a:prstGeom>
        </p:spPr>
        <p:txBody>
          <a:bodyPr spcFirstLastPara="1" wrap="square" lIns="91425" tIns="91425" rIns="91425" bIns="91425" anchor="t" anchorCtr="0">
            <a:normAutofit lnSpcReduction="10000"/>
          </a:bodyPr>
          <a:lstStyle/>
          <a:p>
            <a:pPr marL="0" lvl="0" indent="0" algn="l" rtl="0">
              <a:spcBef>
                <a:spcPts val="0"/>
              </a:spcBef>
              <a:spcAft>
                <a:spcPts val="0"/>
              </a:spcAft>
              <a:buNone/>
            </a:pPr>
            <a:r>
              <a:rPr lang="en-GB">
                <a:latin typeface="Georgia"/>
                <a:ea typeface="Georgia"/>
                <a:cs typeface="Georgia"/>
                <a:sym typeface="Georgia"/>
              </a:rPr>
              <a:t>“Man must rise above the Earth—to the top of the atmosphere and beyond—for only thus will he fully understand the world in which he lives.”</a:t>
            </a:r>
            <a:endParaRPr>
              <a:latin typeface="Georgia"/>
              <a:ea typeface="Georgia"/>
              <a:cs typeface="Georgia"/>
              <a:sym typeface="Georgia"/>
            </a:endParaRPr>
          </a:p>
          <a:p>
            <a:pPr marL="0" lvl="0" indent="0" algn="l" rtl="0">
              <a:spcBef>
                <a:spcPts val="1200"/>
              </a:spcBef>
              <a:spcAft>
                <a:spcPts val="1200"/>
              </a:spcAft>
              <a:buNone/>
            </a:pPr>
            <a:r>
              <a:rPr lang="en-GB" b="1">
                <a:latin typeface="Georgia"/>
                <a:ea typeface="Georgia"/>
                <a:cs typeface="Georgia"/>
                <a:sym typeface="Georgia"/>
              </a:rPr>
              <a:t>– Socrates</a:t>
            </a:r>
            <a:endParaRPr b="1">
              <a:latin typeface="Georgia"/>
              <a:ea typeface="Georgia"/>
              <a:cs typeface="Georgia"/>
              <a:sym typeface="Georgia"/>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19"/>
        <p:cNvGrpSpPr/>
        <p:nvPr/>
      </p:nvGrpSpPr>
      <p:grpSpPr>
        <a:xfrm>
          <a:off x="0" y="0"/>
          <a:ext cx="0" cy="0"/>
          <a:chOff x="0" y="0"/>
          <a:chExt cx="0" cy="0"/>
        </a:xfrm>
      </p:grpSpPr>
      <p:pic>
        <p:nvPicPr>
          <p:cNvPr id="420" name="Google Shape;420;p40"/>
          <p:cNvPicPr preferRelativeResize="0"/>
          <p:nvPr/>
        </p:nvPicPr>
        <p:blipFill rotWithShape="1">
          <a:blip r:embed="rId3">
            <a:alphaModFix/>
          </a:blip>
          <a:srcRect l="23462" t="83410" r="21922"/>
          <a:stretch/>
        </p:blipFill>
        <p:spPr>
          <a:xfrm>
            <a:off x="4895775" y="3271650"/>
            <a:ext cx="3645725" cy="714701"/>
          </a:xfrm>
          <a:prstGeom prst="rect">
            <a:avLst/>
          </a:prstGeom>
          <a:noFill/>
          <a:ln>
            <a:noFill/>
          </a:ln>
        </p:spPr>
      </p:pic>
      <p:sp>
        <p:nvSpPr>
          <p:cNvPr id="421" name="Google Shape;421;p40"/>
          <p:cNvSpPr txBox="1">
            <a:spLocks noGrp="1"/>
          </p:cNvSpPr>
          <p:nvPr>
            <p:ph type="title"/>
          </p:nvPr>
        </p:nvSpPr>
        <p:spPr>
          <a:xfrm>
            <a:off x="311700" y="13167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GB" sz="2300"/>
              <a:t>SKA-Low Constraining Beyond Standard Models:</a:t>
            </a:r>
            <a:br>
              <a:rPr lang="en-GB" sz="2300"/>
            </a:br>
            <a:r>
              <a:rPr lang="en-GB" sz="2300"/>
              <a:t> </a:t>
            </a:r>
            <a:r>
              <a:rPr lang="en-GB" sz="2300">
                <a:solidFill>
                  <a:schemeClr val="dk1"/>
                </a:solidFill>
              </a:rPr>
              <a:t>Warm+Cold Dark Matter </a:t>
            </a:r>
            <a:endParaRPr sz="2300">
              <a:solidFill>
                <a:schemeClr val="dk1"/>
              </a:solidFill>
            </a:endParaRPr>
          </a:p>
        </p:txBody>
      </p:sp>
      <p:pic>
        <p:nvPicPr>
          <p:cNvPr id="422" name="Google Shape;422;p40"/>
          <p:cNvPicPr preferRelativeResize="0"/>
          <p:nvPr/>
        </p:nvPicPr>
        <p:blipFill rotWithShape="1">
          <a:blip r:embed="rId3">
            <a:alphaModFix/>
          </a:blip>
          <a:srcRect t="-2109" r="50612" b="17392"/>
          <a:stretch/>
        </p:blipFill>
        <p:spPr>
          <a:xfrm>
            <a:off x="992390" y="1017725"/>
            <a:ext cx="3579608" cy="3962750"/>
          </a:xfrm>
          <a:prstGeom prst="rect">
            <a:avLst/>
          </a:prstGeom>
          <a:noFill/>
          <a:ln>
            <a:noFill/>
          </a:ln>
        </p:spPr>
      </p:pic>
      <p:pic>
        <p:nvPicPr>
          <p:cNvPr id="423" name="Google Shape;423;p40"/>
          <p:cNvPicPr preferRelativeResize="0"/>
          <p:nvPr/>
        </p:nvPicPr>
        <p:blipFill>
          <a:blip r:embed="rId4">
            <a:alphaModFix/>
          </a:blip>
          <a:stretch>
            <a:fillRect/>
          </a:stretch>
        </p:blipFill>
        <p:spPr>
          <a:xfrm>
            <a:off x="4830936" y="2285403"/>
            <a:ext cx="4170565" cy="572700"/>
          </a:xfrm>
          <a:prstGeom prst="rect">
            <a:avLst/>
          </a:prstGeom>
          <a:noFill/>
          <a:ln>
            <a:noFill/>
          </a:ln>
        </p:spPr>
      </p:pic>
      <p:sp>
        <p:nvSpPr>
          <p:cNvPr id="424" name="Google Shape;424;p4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GB"/>
              <a:t>30</a:t>
            </a:fld>
            <a:endParaRPr/>
          </a:p>
        </p:txBody>
      </p:sp>
      <p:sp>
        <p:nvSpPr>
          <p:cNvPr id="425" name="Google Shape;425;p40"/>
          <p:cNvSpPr/>
          <p:nvPr/>
        </p:nvSpPr>
        <p:spPr>
          <a:xfrm>
            <a:off x="5781025" y="4721575"/>
            <a:ext cx="2572500" cy="276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500" b="1"/>
              <a:t>(</a:t>
            </a:r>
            <a:r>
              <a:rPr lang="en-GB" sz="1500" b="1">
                <a:solidFill>
                  <a:srgbClr val="9900FF"/>
                </a:solidFill>
              </a:rPr>
              <a:t>Giri</a:t>
            </a:r>
            <a:r>
              <a:rPr lang="en-GB" sz="1500" b="1"/>
              <a:t> &amp; Schneider 2022)</a:t>
            </a:r>
            <a:endParaRPr sz="1500" b="1"/>
          </a:p>
        </p:txBody>
      </p:sp>
      <p:sp>
        <p:nvSpPr>
          <p:cNvPr id="426" name="Google Shape;426;p40"/>
          <p:cNvSpPr txBox="1"/>
          <p:nvPr/>
        </p:nvSpPr>
        <p:spPr>
          <a:xfrm>
            <a:off x="2053775" y="3746500"/>
            <a:ext cx="1324500" cy="335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100">
                <a:solidFill>
                  <a:srgbClr val="9900FF"/>
                </a:solidFill>
                <a:latin typeface="Proxima Nova"/>
                <a:ea typeface="Proxima Nova"/>
                <a:cs typeface="Proxima Nova"/>
                <a:sym typeface="Proxima Nova"/>
              </a:rPr>
              <a:t>Cold Dark Matter</a:t>
            </a:r>
            <a:endParaRPr sz="1100">
              <a:solidFill>
                <a:srgbClr val="9900FF"/>
              </a:solidFill>
              <a:latin typeface="Proxima Nova"/>
              <a:ea typeface="Proxima Nova"/>
              <a:cs typeface="Proxima Nova"/>
              <a:sym typeface="Proxima Nova"/>
            </a:endParaRPr>
          </a:p>
        </p:txBody>
      </p:sp>
      <p:cxnSp>
        <p:nvCxnSpPr>
          <p:cNvPr id="427" name="Google Shape;427;p40"/>
          <p:cNvCxnSpPr>
            <a:stCxn id="426" idx="1"/>
          </p:cNvCxnSpPr>
          <p:nvPr/>
        </p:nvCxnSpPr>
        <p:spPr>
          <a:xfrm flipH="1">
            <a:off x="1877675" y="3914350"/>
            <a:ext cx="176100" cy="204000"/>
          </a:xfrm>
          <a:prstGeom prst="straightConnector1">
            <a:avLst/>
          </a:prstGeom>
          <a:noFill/>
          <a:ln w="19050" cap="flat" cmpd="sng">
            <a:solidFill>
              <a:srgbClr val="9900FF"/>
            </a:solidFill>
            <a:prstDash val="solid"/>
            <a:round/>
            <a:headEnd type="none" w="med" len="med"/>
            <a:tailEnd type="stealth" w="med" len="med"/>
          </a:ln>
        </p:spPr>
      </p:cxn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31"/>
        <p:cNvGrpSpPr/>
        <p:nvPr/>
      </p:nvGrpSpPr>
      <p:grpSpPr>
        <a:xfrm>
          <a:off x="0" y="0"/>
          <a:ext cx="0" cy="0"/>
          <a:chOff x="0" y="0"/>
          <a:chExt cx="0" cy="0"/>
        </a:xfrm>
      </p:grpSpPr>
      <p:sp>
        <p:nvSpPr>
          <p:cNvPr id="432" name="Google Shape;432;p4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sz="2800"/>
              <a:t>SKA-Low can go beyond the Power Spectra</a:t>
            </a:r>
            <a:endParaRPr sz="2800"/>
          </a:p>
        </p:txBody>
      </p:sp>
      <p:pic>
        <p:nvPicPr>
          <p:cNvPr id="433" name="Google Shape;433;p41"/>
          <p:cNvPicPr preferRelativeResize="0"/>
          <p:nvPr/>
        </p:nvPicPr>
        <p:blipFill>
          <a:blip r:embed="rId3">
            <a:alphaModFix/>
          </a:blip>
          <a:stretch>
            <a:fillRect/>
          </a:stretch>
        </p:blipFill>
        <p:spPr>
          <a:xfrm>
            <a:off x="228600" y="1474775"/>
            <a:ext cx="8723425" cy="3318125"/>
          </a:xfrm>
          <a:prstGeom prst="rect">
            <a:avLst/>
          </a:prstGeom>
          <a:noFill/>
          <a:ln>
            <a:noFill/>
          </a:ln>
        </p:spPr>
      </p:pic>
      <p:sp>
        <p:nvSpPr>
          <p:cNvPr id="434" name="Google Shape;434;p41"/>
          <p:cNvSpPr txBox="1"/>
          <p:nvPr/>
        </p:nvSpPr>
        <p:spPr>
          <a:xfrm>
            <a:off x="3553525" y="4792900"/>
            <a:ext cx="5495400" cy="294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200" b="1"/>
              <a:t>Radiative transfer simulation (e.g. </a:t>
            </a:r>
            <a:r>
              <a:rPr lang="en-GB" sz="1200" b="1">
                <a:solidFill>
                  <a:srgbClr val="9900FF"/>
                </a:solidFill>
              </a:rPr>
              <a:t>Giri</a:t>
            </a:r>
            <a:r>
              <a:rPr lang="en-GB" sz="1200" b="1"/>
              <a:t>+2018a; </a:t>
            </a:r>
            <a:r>
              <a:rPr lang="en-GB" sz="1200" b="1">
                <a:solidFill>
                  <a:srgbClr val="9900FF"/>
                </a:solidFill>
              </a:rPr>
              <a:t>Giri</a:t>
            </a:r>
            <a:r>
              <a:rPr lang="en-GB" sz="1200" b="1"/>
              <a:t> &amp; Mellema 2021)</a:t>
            </a:r>
            <a:endParaRPr sz="1200" b="1"/>
          </a:p>
        </p:txBody>
      </p:sp>
      <p:sp>
        <p:nvSpPr>
          <p:cNvPr id="435" name="Google Shape;435;p4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GB"/>
              <a:t>31</a:t>
            </a:fld>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39"/>
        <p:cNvGrpSpPr/>
        <p:nvPr/>
      </p:nvGrpSpPr>
      <p:grpSpPr>
        <a:xfrm>
          <a:off x="0" y="0"/>
          <a:ext cx="0" cy="0"/>
          <a:chOff x="0" y="0"/>
          <a:chExt cx="0" cy="0"/>
        </a:xfrm>
      </p:grpSpPr>
      <p:sp>
        <p:nvSpPr>
          <p:cNvPr id="440" name="Google Shape;440;p4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t>Simulated SKA-Low images</a:t>
            </a:r>
            <a:endParaRPr sz="2800"/>
          </a:p>
        </p:txBody>
      </p:sp>
      <p:pic>
        <p:nvPicPr>
          <p:cNvPr id="441" name="Google Shape;441;p42"/>
          <p:cNvPicPr preferRelativeResize="0"/>
          <p:nvPr/>
        </p:nvPicPr>
        <p:blipFill rotWithShape="1">
          <a:blip r:embed="rId3">
            <a:alphaModFix/>
          </a:blip>
          <a:srcRect l="129" r="129"/>
          <a:stretch/>
        </p:blipFill>
        <p:spPr>
          <a:xfrm>
            <a:off x="228600" y="1474775"/>
            <a:ext cx="8723425" cy="3318126"/>
          </a:xfrm>
          <a:prstGeom prst="rect">
            <a:avLst/>
          </a:prstGeom>
          <a:noFill/>
          <a:ln>
            <a:noFill/>
          </a:ln>
        </p:spPr>
      </p:pic>
      <p:sp>
        <p:nvSpPr>
          <p:cNvPr id="442" name="Google Shape;442;p42"/>
          <p:cNvSpPr txBox="1"/>
          <p:nvPr/>
        </p:nvSpPr>
        <p:spPr>
          <a:xfrm>
            <a:off x="4002200" y="4792900"/>
            <a:ext cx="5046600" cy="294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200" b="1"/>
              <a:t>Instrumental effects using Tools21cm  (e.g. </a:t>
            </a:r>
            <a:r>
              <a:rPr lang="en-GB" sz="1200" b="1">
                <a:solidFill>
                  <a:srgbClr val="9900FF"/>
                </a:solidFill>
              </a:rPr>
              <a:t>Giri</a:t>
            </a:r>
            <a:r>
              <a:rPr lang="en-GB" sz="1200" b="1"/>
              <a:t>+2018b; </a:t>
            </a:r>
            <a:r>
              <a:rPr lang="en-GB" sz="1200" b="1">
                <a:solidFill>
                  <a:srgbClr val="9900FF"/>
                </a:solidFill>
              </a:rPr>
              <a:t>Giri</a:t>
            </a:r>
            <a:r>
              <a:rPr lang="en-GB" sz="1200" b="1"/>
              <a:t>+2020)</a:t>
            </a:r>
            <a:endParaRPr sz="1200" b="1"/>
          </a:p>
        </p:txBody>
      </p:sp>
      <p:sp>
        <p:nvSpPr>
          <p:cNvPr id="443" name="Google Shape;443;p4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GB"/>
              <a:t>32</a:t>
            </a:fld>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77"/>
        <p:cNvGrpSpPr/>
        <p:nvPr/>
      </p:nvGrpSpPr>
      <p:grpSpPr>
        <a:xfrm>
          <a:off x="0" y="0"/>
          <a:ext cx="0" cy="0"/>
          <a:chOff x="0" y="0"/>
          <a:chExt cx="0" cy="0"/>
        </a:xfrm>
      </p:grpSpPr>
      <p:sp>
        <p:nvSpPr>
          <p:cNvPr id="478" name="Google Shape;478;p4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sz="2600"/>
              <a:t>Derive Model-Independent Properties of the IGM</a:t>
            </a:r>
            <a:endParaRPr/>
          </a:p>
        </p:txBody>
      </p:sp>
      <p:pic>
        <p:nvPicPr>
          <p:cNvPr id="479" name="Google Shape;479;p46"/>
          <p:cNvPicPr preferRelativeResize="0"/>
          <p:nvPr/>
        </p:nvPicPr>
        <p:blipFill rotWithShape="1">
          <a:blip r:embed="rId3">
            <a:alphaModFix/>
          </a:blip>
          <a:srcRect l="1247" t="47840" r="49060" b="1117"/>
          <a:stretch/>
        </p:blipFill>
        <p:spPr>
          <a:xfrm>
            <a:off x="258600" y="1083300"/>
            <a:ext cx="4223999" cy="3525525"/>
          </a:xfrm>
          <a:prstGeom prst="rect">
            <a:avLst/>
          </a:prstGeom>
          <a:noFill/>
          <a:ln>
            <a:noFill/>
          </a:ln>
        </p:spPr>
      </p:pic>
      <p:pic>
        <p:nvPicPr>
          <p:cNvPr id="480" name="Google Shape;480;p46"/>
          <p:cNvPicPr preferRelativeResize="0"/>
          <p:nvPr/>
        </p:nvPicPr>
        <p:blipFill rotWithShape="1">
          <a:blip r:embed="rId3">
            <a:alphaModFix/>
          </a:blip>
          <a:srcRect l="50442" t="1277" r="-134" b="52267"/>
          <a:stretch/>
        </p:blipFill>
        <p:spPr>
          <a:xfrm>
            <a:off x="4525800" y="1083300"/>
            <a:ext cx="4223999" cy="3208699"/>
          </a:xfrm>
          <a:prstGeom prst="rect">
            <a:avLst/>
          </a:prstGeom>
          <a:noFill/>
          <a:ln>
            <a:noFill/>
          </a:ln>
        </p:spPr>
      </p:pic>
      <p:pic>
        <p:nvPicPr>
          <p:cNvPr id="481" name="Google Shape;481;p46"/>
          <p:cNvPicPr preferRelativeResize="0"/>
          <p:nvPr/>
        </p:nvPicPr>
        <p:blipFill rotWithShape="1">
          <a:blip r:embed="rId3">
            <a:alphaModFix/>
          </a:blip>
          <a:srcRect l="50442" t="94130" r="-134" b="473"/>
          <a:stretch/>
        </p:blipFill>
        <p:spPr>
          <a:xfrm>
            <a:off x="4572000" y="4292000"/>
            <a:ext cx="4223999" cy="372701"/>
          </a:xfrm>
          <a:prstGeom prst="rect">
            <a:avLst/>
          </a:prstGeom>
          <a:noFill/>
          <a:ln>
            <a:noFill/>
          </a:ln>
        </p:spPr>
      </p:pic>
      <p:sp>
        <p:nvSpPr>
          <p:cNvPr id="482" name="Google Shape;482;p4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GB"/>
              <a:t>33</a:t>
            </a:fld>
            <a:endParaRPr/>
          </a:p>
        </p:txBody>
      </p:sp>
      <p:sp>
        <p:nvSpPr>
          <p:cNvPr id="483" name="Google Shape;483;p46"/>
          <p:cNvSpPr txBox="1"/>
          <p:nvPr/>
        </p:nvSpPr>
        <p:spPr>
          <a:xfrm>
            <a:off x="304800" y="4737825"/>
            <a:ext cx="2209800" cy="416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b="1"/>
              <a:t>(Bianco,</a:t>
            </a:r>
            <a:r>
              <a:rPr lang="en-GB" b="1">
                <a:solidFill>
                  <a:srgbClr val="9900FF"/>
                </a:solidFill>
              </a:rPr>
              <a:t>Giri</a:t>
            </a:r>
            <a:r>
              <a:rPr lang="en-GB" b="1"/>
              <a:t>+2021;2024)</a:t>
            </a:r>
            <a:endParaRPr b="1"/>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87"/>
        <p:cNvGrpSpPr/>
        <p:nvPr/>
      </p:nvGrpSpPr>
      <p:grpSpPr>
        <a:xfrm>
          <a:off x="0" y="0"/>
          <a:ext cx="0" cy="0"/>
          <a:chOff x="0" y="0"/>
          <a:chExt cx="0" cy="0"/>
        </a:xfrm>
      </p:grpSpPr>
      <p:sp>
        <p:nvSpPr>
          <p:cNvPr id="488" name="Google Shape;488;p4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t>Estimate the mean neutral fraction</a:t>
            </a:r>
            <a:endParaRPr/>
          </a:p>
        </p:txBody>
      </p:sp>
      <p:pic>
        <p:nvPicPr>
          <p:cNvPr id="489" name="Google Shape;489;p47"/>
          <p:cNvPicPr preferRelativeResize="0"/>
          <p:nvPr/>
        </p:nvPicPr>
        <p:blipFill>
          <a:blip r:embed="rId3">
            <a:alphaModFix/>
          </a:blip>
          <a:stretch>
            <a:fillRect/>
          </a:stretch>
        </p:blipFill>
        <p:spPr>
          <a:xfrm>
            <a:off x="802725" y="1160975"/>
            <a:ext cx="4490540" cy="3820976"/>
          </a:xfrm>
          <a:prstGeom prst="rect">
            <a:avLst/>
          </a:prstGeom>
          <a:noFill/>
          <a:ln>
            <a:noFill/>
          </a:ln>
        </p:spPr>
      </p:pic>
      <p:sp>
        <p:nvSpPr>
          <p:cNvPr id="490" name="Google Shape;490;p47"/>
          <p:cNvSpPr txBox="1"/>
          <p:nvPr/>
        </p:nvSpPr>
        <p:spPr>
          <a:xfrm>
            <a:off x="5226700" y="4723250"/>
            <a:ext cx="1931100" cy="416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b="1"/>
              <a:t>(Bianco,</a:t>
            </a:r>
            <a:r>
              <a:rPr lang="en-GB" b="1">
                <a:solidFill>
                  <a:srgbClr val="9900FF"/>
                </a:solidFill>
              </a:rPr>
              <a:t>Giri</a:t>
            </a:r>
            <a:r>
              <a:rPr lang="en-GB" b="1"/>
              <a:t>+2021)</a:t>
            </a:r>
            <a:endParaRPr b="1"/>
          </a:p>
        </p:txBody>
      </p:sp>
      <p:sp>
        <p:nvSpPr>
          <p:cNvPr id="491" name="Google Shape;491;p4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GB"/>
              <a:t>34</a:t>
            </a:fld>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95"/>
        <p:cNvGrpSpPr/>
        <p:nvPr/>
      </p:nvGrpSpPr>
      <p:grpSpPr>
        <a:xfrm>
          <a:off x="0" y="0"/>
          <a:ext cx="0" cy="0"/>
          <a:chOff x="0" y="0"/>
          <a:chExt cx="0" cy="0"/>
        </a:xfrm>
      </p:grpSpPr>
      <p:sp>
        <p:nvSpPr>
          <p:cNvPr id="496" name="Google Shape;496;p4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GB" sz="2400"/>
              <a:t>Estimate number of galaxies inside ionized regions</a:t>
            </a:r>
            <a:endParaRPr sz="2400"/>
          </a:p>
        </p:txBody>
      </p:sp>
      <p:pic>
        <p:nvPicPr>
          <p:cNvPr id="497" name="Google Shape;497;p48"/>
          <p:cNvPicPr preferRelativeResize="0"/>
          <p:nvPr/>
        </p:nvPicPr>
        <p:blipFill>
          <a:blip r:embed="rId3">
            <a:alphaModFix/>
          </a:blip>
          <a:stretch>
            <a:fillRect/>
          </a:stretch>
        </p:blipFill>
        <p:spPr>
          <a:xfrm>
            <a:off x="804031" y="1322525"/>
            <a:ext cx="4600843" cy="3553125"/>
          </a:xfrm>
          <a:prstGeom prst="rect">
            <a:avLst/>
          </a:prstGeom>
          <a:noFill/>
          <a:ln>
            <a:noFill/>
          </a:ln>
        </p:spPr>
      </p:pic>
      <p:sp>
        <p:nvSpPr>
          <p:cNvPr id="498" name="Google Shape;498;p48"/>
          <p:cNvSpPr txBox="1"/>
          <p:nvPr/>
        </p:nvSpPr>
        <p:spPr>
          <a:xfrm>
            <a:off x="1273675" y="4723250"/>
            <a:ext cx="3869700" cy="2394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500" b="1">
                <a:latin typeface="Proxima Nova"/>
                <a:ea typeface="Proxima Nova"/>
                <a:cs typeface="Proxima Nova"/>
                <a:sym typeface="Proxima Nova"/>
              </a:rPr>
              <a:t>Volume of ionized regions [Mpc</a:t>
            </a:r>
            <a:r>
              <a:rPr lang="en-GB" sz="1500" b="1" baseline="30000">
                <a:latin typeface="Proxima Nova"/>
                <a:ea typeface="Proxima Nova"/>
                <a:cs typeface="Proxima Nova"/>
                <a:sym typeface="Proxima Nova"/>
              </a:rPr>
              <a:t>3</a:t>
            </a:r>
            <a:r>
              <a:rPr lang="en-GB" sz="1500" b="1">
                <a:latin typeface="Proxima Nova"/>
                <a:ea typeface="Proxima Nova"/>
                <a:cs typeface="Proxima Nova"/>
                <a:sym typeface="Proxima Nova"/>
              </a:rPr>
              <a:t>]</a:t>
            </a:r>
            <a:endParaRPr sz="1500" b="1">
              <a:latin typeface="Proxima Nova"/>
              <a:ea typeface="Proxima Nova"/>
              <a:cs typeface="Proxima Nova"/>
              <a:sym typeface="Proxima Nova"/>
            </a:endParaRPr>
          </a:p>
        </p:txBody>
      </p:sp>
      <p:sp>
        <p:nvSpPr>
          <p:cNvPr id="499" name="Google Shape;499;p48"/>
          <p:cNvSpPr txBox="1"/>
          <p:nvPr/>
        </p:nvSpPr>
        <p:spPr>
          <a:xfrm rot="-5400000">
            <a:off x="-1097350" y="2886125"/>
            <a:ext cx="3674100" cy="5469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500" b="1">
                <a:latin typeface="Proxima Nova"/>
                <a:ea typeface="Proxima Nova"/>
                <a:cs typeface="Proxima Nova"/>
                <a:sym typeface="Proxima Nova"/>
              </a:rPr>
              <a:t>Number of ionizing photons produced inside ionised region [x10</a:t>
            </a:r>
            <a:r>
              <a:rPr lang="en-GB" sz="1500" b="1" baseline="30000">
                <a:latin typeface="Proxima Nova"/>
                <a:ea typeface="Proxima Nova"/>
                <a:cs typeface="Proxima Nova"/>
                <a:sym typeface="Proxima Nova"/>
              </a:rPr>
              <a:t>30</a:t>
            </a:r>
            <a:r>
              <a:rPr lang="en-GB" sz="1500" b="1">
                <a:latin typeface="Proxima Nova"/>
                <a:ea typeface="Proxima Nova"/>
                <a:cs typeface="Proxima Nova"/>
                <a:sym typeface="Proxima Nova"/>
              </a:rPr>
              <a:t>]</a:t>
            </a:r>
            <a:endParaRPr sz="1500" b="1">
              <a:latin typeface="Proxima Nova"/>
              <a:ea typeface="Proxima Nova"/>
              <a:cs typeface="Proxima Nova"/>
              <a:sym typeface="Proxima Nova"/>
            </a:endParaRPr>
          </a:p>
        </p:txBody>
      </p:sp>
      <p:sp>
        <p:nvSpPr>
          <p:cNvPr id="500" name="Google Shape;500;p48"/>
          <p:cNvSpPr txBox="1"/>
          <p:nvPr/>
        </p:nvSpPr>
        <p:spPr>
          <a:xfrm>
            <a:off x="5226700" y="4723250"/>
            <a:ext cx="1931100" cy="416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b="1"/>
              <a:t>(Bianco,</a:t>
            </a:r>
            <a:r>
              <a:rPr lang="en-GB" b="1">
                <a:solidFill>
                  <a:srgbClr val="9900FF"/>
                </a:solidFill>
              </a:rPr>
              <a:t>Giri</a:t>
            </a:r>
            <a:r>
              <a:rPr lang="en-GB" b="1"/>
              <a:t>+2024)</a:t>
            </a:r>
            <a:endParaRPr b="1"/>
          </a:p>
        </p:txBody>
      </p:sp>
      <p:pic>
        <p:nvPicPr>
          <p:cNvPr id="501" name="Google Shape;501;p48"/>
          <p:cNvPicPr preferRelativeResize="0"/>
          <p:nvPr/>
        </p:nvPicPr>
        <p:blipFill>
          <a:blip r:embed="rId4">
            <a:alphaModFix/>
          </a:blip>
          <a:stretch>
            <a:fillRect/>
          </a:stretch>
        </p:blipFill>
        <p:spPr>
          <a:xfrm>
            <a:off x="5404875" y="1831200"/>
            <a:ext cx="3639398" cy="486908"/>
          </a:xfrm>
          <a:prstGeom prst="rect">
            <a:avLst/>
          </a:prstGeom>
          <a:noFill/>
          <a:ln>
            <a:noFill/>
          </a:ln>
        </p:spPr>
      </p:pic>
      <p:sp>
        <p:nvSpPr>
          <p:cNvPr id="502" name="Google Shape;502;p48"/>
          <p:cNvSpPr txBox="1"/>
          <p:nvPr/>
        </p:nvSpPr>
        <p:spPr>
          <a:xfrm>
            <a:off x="6162825" y="2361050"/>
            <a:ext cx="2671500" cy="416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b="1"/>
              <a:t>(Zackrisson,…,</a:t>
            </a:r>
            <a:r>
              <a:rPr lang="en-GB" b="1">
                <a:solidFill>
                  <a:srgbClr val="9900FF"/>
                </a:solidFill>
              </a:rPr>
              <a:t>Giri</a:t>
            </a:r>
            <a:r>
              <a:rPr lang="en-GB" b="1"/>
              <a:t>+2020)</a:t>
            </a:r>
            <a:endParaRPr b="1"/>
          </a:p>
        </p:txBody>
      </p:sp>
      <p:sp>
        <p:nvSpPr>
          <p:cNvPr id="503" name="Google Shape;503;p4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GB"/>
              <a:t>35</a:t>
            </a:fld>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07"/>
        <p:cNvGrpSpPr/>
        <p:nvPr/>
      </p:nvGrpSpPr>
      <p:grpSpPr>
        <a:xfrm>
          <a:off x="0" y="0"/>
          <a:ext cx="0" cy="0"/>
          <a:chOff x="0" y="0"/>
          <a:chExt cx="0" cy="0"/>
        </a:xfrm>
      </p:grpSpPr>
      <p:sp>
        <p:nvSpPr>
          <p:cNvPr id="508" name="Google Shape;508;p49"/>
          <p:cNvSpPr txBox="1">
            <a:spLocks noGrp="1"/>
          </p:cNvSpPr>
          <p:nvPr>
            <p:ph type="title"/>
          </p:nvPr>
        </p:nvSpPr>
        <p:spPr>
          <a:xfrm>
            <a:off x="228600" y="434225"/>
            <a:ext cx="8859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GB" sz="2500"/>
              <a:t>How to compare these with astrophysical models?</a:t>
            </a:r>
            <a:endParaRPr sz="2500"/>
          </a:p>
        </p:txBody>
      </p:sp>
      <p:sp>
        <p:nvSpPr>
          <p:cNvPr id="509" name="Google Shape;509;p4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GB"/>
              <a:t>36</a:t>
            </a:fld>
            <a:endParaRPr/>
          </a:p>
        </p:txBody>
      </p:sp>
      <p:pic>
        <p:nvPicPr>
          <p:cNvPr id="510" name="Google Shape;510;p49"/>
          <p:cNvPicPr preferRelativeResize="0"/>
          <p:nvPr/>
        </p:nvPicPr>
        <p:blipFill rotWithShape="1">
          <a:blip r:embed="rId3">
            <a:alphaModFix/>
          </a:blip>
          <a:srcRect l="50442" t="1277" r="-134" b="52267"/>
          <a:stretch/>
        </p:blipFill>
        <p:spPr>
          <a:xfrm>
            <a:off x="4525800" y="1388100"/>
            <a:ext cx="4223999" cy="3208699"/>
          </a:xfrm>
          <a:prstGeom prst="rect">
            <a:avLst/>
          </a:prstGeom>
          <a:noFill/>
          <a:ln>
            <a:noFill/>
          </a:ln>
        </p:spPr>
      </p:pic>
      <p:pic>
        <p:nvPicPr>
          <p:cNvPr id="511" name="Google Shape;511;p49"/>
          <p:cNvPicPr preferRelativeResize="0"/>
          <p:nvPr/>
        </p:nvPicPr>
        <p:blipFill rotWithShape="1">
          <a:blip r:embed="rId3">
            <a:alphaModFix/>
          </a:blip>
          <a:srcRect l="50442" t="94130" r="-134" b="473"/>
          <a:stretch/>
        </p:blipFill>
        <p:spPr>
          <a:xfrm>
            <a:off x="4572000" y="4596800"/>
            <a:ext cx="4223999" cy="372701"/>
          </a:xfrm>
          <a:prstGeom prst="rect">
            <a:avLst/>
          </a:prstGeom>
          <a:noFill/>
          <a:ln>
            <a:noFill/>
          </a:ln>
        </p:spPr>
      </p:pic>
      <p:sp>
        <p:nvSpPr>
          <p:cNvPr id="512" name="Google Shape;512;p49"/>
          <p:cNvSpPr txBox="1"/>
          <p:nvPr/>
        </p:nvSpPr>
        <p:spPr>
          <a:xfrm>
            <a:off x="304800" y="4737825"/>
            <a:ext cx="2209800" cy="416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b="1"/>
              <a:t>(Bianco,</a:t>
            </a:r>
            <a:r>
              <a:rPr lang="en-GB" b="1">
                <a:solidFill>
                  <a:srgbClr val="9900FF"/>
                </a:solidFill>
              </a:rPr>
              <a:t>Giri</a:t>
            </a:r>
            <a:r>
              <a:rPr lang="en-GB" b="1"/>
              <a:t>+2021;2024)</a:t>
            </a:r>
            <a:endParaRPr b="1"/>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16"/>
        <p:cNvGrpSpPr/>
        <p:nvPr/>
      </p:nvGrpSpPr>
      <p:grpSpPr>
        <a:xfrm>
          <a:off x="0" y="0"/>
          <a:ext cx="0" cy="0"/>
          <a:chOff x="0" y="0"/>
          <a:chExt cx="0" cy="0"/>
        </a:xfrm>
      </p:grpSpPr>
      <p:sp>
        <p:nvSpPr>
          <p:cNvPr id="517" name="Google Shape;517;p5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t>Size distributions of ionized regions</a:t>
            </a:r>
            <a:endParaRPr/>
          </a:p>
        </p:txBody>
      </p:sp>
      <p:sp>
        <p:nvSpPr>
          <p:cNvPr id="518" name="Google Shape;518;p50"/>
          <p:cNvSpPr txBox="1"/>
          <p:nvPr/>
        </p:nvSpPr>
        <p:spPr>
          <a:xfrm>
            <a:off x="7610325" y="908050"/>
            <a:ext cx="1352700" cy="416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b="1"/>
              <a:t>(</a:t>
            </a:r>
            <a:r>
              <a:rPr lang="en-GB" b="1">
                <a:solidFill>
                  <a:srgbClr val="9900FF"/>
                </a:solidFill>
              </a:rPr>
              <a:t>Giri</a:t>
            </a:r>
            <a:r>
              <a:rPr lang="en-GB" b="1"/>
              <a:t>+2018a)</a:t>
            </a:r>
            <a:endParaRPr b="1"/>
          </a:p>
        </p:txBody>
      </p:sp>
      <p:pic>
        <p:nvPicPr>
          <p:cNvPr id="519" name="Google Shape;519;p50"/>
          <p:cNvPicPr preferRelativeResize="0"/>
          <p:nvPr/>
        </p:nvPicPr>
        <p:blipFill rotWithShape="1">
          <a:blip r:embed="rId3">
            <a:alphaModFix/>
          </a:blip>
          <a:srcRect t="48280"/>
          <a:stretch/>
        </p:blipFill>
        <p:spPr>
          <a:xfrm>
            <a:off x="0" y="1713794"/>
            <a:ext cx="8359936" cy="2526650"/>
          </a:xfrm>
          <a:prstGeom prst="rect">
            <a:avLst/>
          </a:prstGeom>
          <a:noFill/>
          <a:ln>
            <a:noFill/>
          </a:ln>
        </p:spPr>
      </p:pic>
      <p:pic>
        <p:nvPicPr>
          <p:cNvPr id="520" name="Google Shape;520;p50"/>
          <p:cNvPicPr preferRelativeResize="0"/>
          <p:nvPr/>
        </p:nvPicPr>
        <p:blipFill rotWithShape="1">
          <a:blip r:embed="rId3">
            <a:alphaModFix/>
          </a:blip>
          <a:srcRect b="94558"/>
          <a:stretch/>
        </p:blipFill>
        <p:spPr>
          <a:xfrm>
            <a:off x="152424" y="1447950"/>
            <a:ext cx="8359909" cy="265845"/>
          </a:xfrm>
          <a:prstGeom prst="rect">
            <a:avLst/>
          </a:prstGeom>
          <a:noFill/>
          <a:ln>
            <a:noFill/>
          </a:ln>
        </p:spPr>
      </p:pic>
      <p:pic>
        <p:nvPicPr>
          <p:cNvPr id="521" name="Google Shape;521;p50"/>
          <p:cNvPicPr preferRelativeResize="0"/>
          <p:nvPr/>
        </p:nvPicPr>
        <p:blipFill rotWithShape="1">
          <a:blip r:embed="rId3">
            <a:alphaModFix/>
          </a:blip>
          <a:srcRect l="8976" t="25758" r="76054" b="54130"/>
          <a:stretch/>
        </p:blipFill>
        <p:spPr>
          <a:xfrm>
            <a:off x="7892638" y="3977315"/>
            <a:ext cx="1251363" cy="982486"/>
          </a:xfrm>
          <a:prstGeom prst="rect">
            <a:avLst/>
          </a:prstGeom>
          <a:noFill/>
          <a:ln>
            <a:noFill/>
          </a:ln>
        </p:spPr>
      </p:pic>
      <p:sp>
        <p:nvSpPr>
          <p:cNvPr id="522" name="Google Shape;522;p50"/>
          <p:cNvSpPr/>
          <p:nvPr/>
        </p:nvSpPr>
        <p:spPr>
          <a:xfrm>
            <a:off x="172900" y="1577625"/>
            <a:ext cx="432300" cy="1836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Proxima Nova"/>
              <a:ea typeface="Proxima Nova"/>
              <a:cs typeface="Proxima Nova"/>
              <a:sym typeface="Proxima Nova"/>
            </a:endParaRPr>
          </a:p>
        </p:txBody>
      </p:sp>
      <p:sp>
        <p:nvSpPr>
          <p:cNvPr id="2" name="Slide Number Placeholder 1">
            <a:extLst>
              <a:ext uri="{FF2B5EF4-FFF2-40B4-BE49-F238E27FC236}">
                <a16:creationId xmlns:a16="http://schemas.microsoft.com/office/drawing/2014/main" id="{1665D228-FFDD-7C1C-4C87-D5423B60636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t>37</a:t>
            </a:fld>
            <a:endParaRPr lang="en-GB"/>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26"/>
        <p:cNvGrpSpPr/>
        <p:nvPr/>
      </p:nvGrpSpPr>
      <p:grpSpPr>
        <a:xfrm>
          <a:off x="0" y="0"/>
          <a:ext cx="0" cy="0"/>
          <a:chOff x="0" y="0"/>
          <a:chExt cx="0" cy="0"/>
        </a:xfrm>
      </p:grpSpPr>
      <p:sp>
        <p:nvSpPr>
          <p:cNvPr id="527" name="Google Shape;527;p51"/>
          <p:cNvSpPr txBox="1">
            <a:spLocks noGrp="1"/>
          </p:cNvSpPr>
          <p:nvPr>
            <p:ph type="title"/>
          </p:nvPr>
        </p:nvSpPr>
        <p:spPr>
          <a:xfrm>
            <a:off x="311700" y="99250"/>
            <a:ext cx="8520600" cy="159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2500"/>
              <a:t>Topology: </a:t>
            </a:r>
            <a:br>
              <a:rPr lang="en-GB" sz="2500"/>
            </a:br>
            <a:r>
              <a:rPr lang="en-GB" sz="2100">
                <a:solidFill>
                  <a:srgbClr val="4A86E8"/>
                </a:solidFill>
              </a:rPr>
              <a:t>any geometrical property that is unaffected by the continuous change of shape or size of the structure</a:t>
            </a:r>
            <a:endParaRPr sz="2100">
              <a:solidFill>
                <a:srgbClr val="4A86E8"/>
              </a:solidFill>
            </a:endParaRPr>
          </a:p>
        </p:txBody>
      </p:sp>
      <p:pic>
        <p:nvPicPr>
          <p:cNvPr id="528" name="Google Shape;528;p51"/>
          <p:cNvPicPr preferRelativeResize="0"/>
          <p:nvPr/>
        </p:nvPicPr>
        <p:blipFill>
          <a:blip r:embed="rId3">
            <a:alphaModFix/>
          </a:blip>
          <a:stretch>
            <a:fillRect/>
          </a:stretch>
        </p:blipFill>
        <p:spPr>
          <a:xfrm>
            <a:off x="841700" y="1592725"/>
            <a:ext cx="2838275" cy="2838275"/>
          </a:xfrm>
          <a:prstGeom prst="rect">
            <a:avLst/>
          </a:prstGeom>
          <a:noFill/>
          <a:ln>
            <a:noFill/>
          </a:ln>
        </p:spPr>
      </p:pic>
      <p:sp>
        <p:nvSpPr>
          <p:cNvPr id="529" name="Google Shape;529;p51"/>
          <p:cNvSpPr/>
          <p:nvPr/>
        </p:nvSpPr>
        <p:spPr>
          <a:xfrm>
            <a:off x="1113500" y="1631500"/>
            <a:ext cx="2715000" cy="28383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30" name="Google Shape;530;p51"/>
          <p:cNvPicPr preferRelativeResize="0"/>
          <p:nvPr/>
        </p:nvPicPr>
        <p:blipFill rotWithShape="1">
          <a:blip r:embed="rId4">
            <a:alphaModFix/>
          </a:blip>
          <a:srcRect l="50442" t="1277" r="-134" b="52267"/>
          <a:stretch/>
        </p:blipFill>
        <p:spPr>
          <a:xfrm>
            <a:off x="4525800" y="1388100"/>
            <a:ext cx="4223999" cy="3208699"/>
          </a:xfrm>
          <a:prstGeom prst="rect">
            <a:avLst/>
          </a:prstGeom>
          <a:noFill/>
          <a:ln>
            <a:noFill/>
          </a:ln>
        </p:spPr>
      </p:pic>
      <p:pic>
        <p:nvPicPr>
          <p:cNvPr id="531" name="Google Shape;531;p51"/>
          <p:cNvPicPr preferRelativeResize="0"/>
          <p:nvPr/>
        </p:nvPicPr>
        <p:blipFill rotWithShape="1">
          <a:blip r:embed="rId4">
            <a:alphaModFix/>
          </a:blip>
          <a:srcRect l="50442" t="94130" r="-134" b="473"/>
          <a:stretch/>
        </p:blipFill>
        <p:spPr>
          <a:xfrm>
            <a:off x="4572000" y="4596800"/>
            <a:ext cx="4223999" cy="372701"/>
          </a:xfrm>
          <a:prstGeom prst="rect">
            <a:avLst/>
          </a:prstGeom>
          <a:noFill/>
          <a:ln>
            <a:noFill/>
          </a:ln>
        </p:spPr>
      </p:pic>
      <p:sp>
        <p:nvSpPr>
          <p:cNvPr id="2" name="Slide Number Placeholder 1">
            <a:extLst>
              <a:ext uri="{FF2B5EF4-FFF2-40B4-BE49-F238E27FC236}">
                <a16:creationId xmlns:a16="http://schemas.microsoft.com/office/drawing/2014/main" id="{ABF9CD09-F719-0D7A-E29A-A6C81B1D9F14}"/>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t>38</a:t>
            </a:fld>
            <a:endParaRPr lang="en-GB"/>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35"/>
        <p:cNvGrpSpPr/>
        <p:nvPr/>
      </p:nvGrpSpPr>
      <p:grpSpPr>
        <a:xfrm>
          <a:off x="0" y="0"/>
          <a:ext cx="0" cy="0"/>
          <a:chOff x="0" y="0"/>
          <a:chExt cx="0" cy="0"/>
        </a:xfrm>
      </p:grpSpPr>
      <p:sp>
        <p:nvSpPr>
          <p:cNvPr id="536" name="Google Shape;536;p5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t>Better measure of topology: </a:t>
            </a:r>
            <a:r>
              <a:rPr lang="en-GB">
                <a:solidFill>
                  <a:srgbClr val="4A86E8"/>
                </a:solidFill>
              </a:rPr>
              <a:t>Betti numbers</a:t>
            </a:r>
            <a:endParaRPr>
              <a:solidFill>
                <a:srgbClr val="4A86E8"/>
              </a:solidFill>
            </a:endParaRPr>
          </a:p>
        </p:txBody>
      </p:sp>
      <p:pic>
        <p:nvPicPr>
          <p:cNvPr id="537" name="Google Shape;537;p52"/>
          <p:cNvPicPr preferRelativeResize="0"/>
          <p:nvPr/>
        </p:nvPicPr>
        <p:blipFill>
          <a:blip r:embed="rId3">
            <a:alphaModFix/>
          </a:blip>
          <a:stretch>
            <a:fillRect/>
          </a:stretch>
        </p:blipFill>
        <p:spPr>
          <a:xfrm>
            <a:off x="1714675" y="1131300"/>
            <a:ext cx="4149975" cy="2328225"/>
          </a:xfrm>
          <a:prstGeom prst="rect">
            <a:avLst/>
          </a:prstGeom>
          <a:noFill/>
          <a:ln>
            <a:noFill/>
          </a:ln>
        </p:spPr>
      </p:pic>
      <p:pic>
        <p:nvPicPr>
          <p:cNvPr id="538" name="Google Shape;538;p52"/>
          <p:cNvPicPr preferRelativeResize="0"/>
          <p:nvPr/>
        </p:nvPicPr>
        <p:blipFill>
          <a:blip r:embed="rId4">
            <a:alphaModFix/>
          </a:blip>
          <a:stretch>
            <a:fillRect/>
          </a:stretch>
        </p:blipFill>
        <p:spPr>
          <a:xfrm>
            <a:off x="1714675" y="4076727"/>
            <a:ext cx="5145650" cy="678625"/>
          </a:xfrm>
          <a:prstGeom prst="rect">
            <a:avLst/>
          </a:prstGeom>
          <a:noFill/>
          <a:ln>
            <a:noFill/>
          </a:ln>
        </p:spPr>
      </p:pic>
      <p:sp>
        <p:nvSpPr>
          <p:cNvPr id="2" name="Slide Number Placeholder 1">
            <a:extLst>
              <a:ext uri="{FF2B5EF4-FFF2-40B4-BE49-F238E27FC236}">
                <a16:creationId xmlns:a16="http://schemas.microsoft.com/office/drawing/2014/main" id="{E4248C4A-476D-7629-DCC4-9C1B3E14393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t>39</a:t>
            </a:fld>
            <a:endParaRPr lang="en-GB"/>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Google Shape;89;p1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GB" sz="2300"/>
              <a:t>Content</a:t>
            </a:r>
            <a:endParaRPr sz="2300"/>
          </a:p>
        </p:txBody>
      </p:sp>
      <p:sp>
        <p:nvSpPr>
          <p:cNvPr id="90" name="Google Shape;90;p16"/>
          <p:cNvSpPr txBox="1">
            <a:spLocks noGrp="1"/>
          </p:cNvSpPr>
          <p:nvPr>
            <p:ph type="body" idx="1"/>
          </p:nvPr>
        </p:nvSpPr>
        <p:spPr>
          <a:xfrm>
            <a:off x="691350" y="1132275"/>
            <a:ext cx="7761300" cy="3416400"/>
          </a:xfrm>
          <a:prstGeom prst="rect">
            <a:avLst/>
          </a:prstGeom>
        </p:spPr>
        <p:txBody>
          <a:bodyPr spcFirstLastPara="1" wrap="square" lIns="91425" tIns="91425" rIns="91425" bIns="91425" anchor="t" anchorCtr="0">
            <a:normAutofit/>
          </a:bodyPr>
          <a:lstStyle/>
          <a:p>
            <a:pPr marL="457200" lvl="0" indent="-342900" algn="l" rtl="0">
              <a:lnSpc>
                <a:spcPct val="150000"/>
              </a:lnSpc>
              <a:spcBef>
                <a:spcPts val="0"/>
              </a:spcBef>
              <a:spcAft>
                <a:spcPts val="0"/>
              </a:spcAft>
              <a:buSzPts val="1800"/>
              <a:buChar char="●"/>
            </a:pPr>
            <a:r>
              <a:rPr lang="en-GB"/>
              <a:t>The Birth of the First Galaxies </a:t>
            </a:r>
            <a:endParaRPr/>
          </a:p>
          <a:p>
            <a:pPr marL="457200" lvl="0" indent="-342900" algn="l" rtl="0">
              <a:lnSpc>
                <a:spcPct val="150000"/>
              </a:lnSpc>
              <a:spcBef>
                <a:spcPts val="0"/>
              </a:spcBef>
              <a:spcAft>
                <a:spcPts val="0"/>
              </a:spcAft>
              <a:buSzPts val="1800"/>
              <a:buChar char="●"/>
            </a:pPr>
            <a:r>
              <a:rPr lang="en-GB"/>
              <a:t>Probing the Early Universe with the 21-cm Signal </a:t>
            </a:r>
            <a:endParaRPr/>
          </a:p>
          <a:p>
            <a:pPr marL="457200" lvl="0" indent="-342900" algn="l" rtl="0">
              <a:lnSpc>
                <a:spcPct val="150000"/>
              </a:lnSpc>
              <a:spcBef>
                <a:spcPts val="0"/>
              </a:spcBef>
              <a:spcAft>
                <a:spcPts val="0"/>
              </a:spcAft>
              <a:buSzPts val="1800"/>
              <a:buChar char="●"/>
            </a:pPr>
            <a:r>
              <a:rPr lang="en-GB"/>
              <a:t>Current Constraints on the 21-cm Signal </a:t>
            </a:r>
            <a:endParaRPr/>
          </a:p>
          <a:p>
            <a:pPr marL="457200" lvl="0" indent="-342900" algn="l" rtl="0">
              <a:lnSpc>
                <a:spcPct val="150000"/>
              </a:lnSpc>
              <a:spcBef>
                <a:spcPts val="0"/>
              </a:spcBef>
              <a:spcAft>
                <a:spcPts val="0"/>
              </a:spcAft>
              <a:buSzPts val="1800"/>
              <a:buChar char="●"/>
            </a:pPr>
            <a:r>
              <a:rPr lang="en-GB"/>
              <a:t>Future Prospects with the SKA Telescope</a:t>
            </a:r>
            <a:endParaRPr/>
          </a:p>
        </p:txBody>
      </p:sp>
      <p:sp>
        <p:nvSpPr>
          <p:cNvPr id="91" name="Google Shape;91;p1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GB"/>
              <a:t>4</a:t>
            </a:fld>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42"/>
        <p:cNvGrpSpPr/>
        <p:nvPr/>
      </p:nvGrpSpPr>
      <p:grpSpPr>
        <a:xfrm>
          <a:off x="0" y="0"/>
          <a:ext cx="0" cy="0"/>
          <a:chOff x="0" y="0"/>
          <a:chExt cx="0" cy="0"/>
        </a:xfrm>
      </p:grpSpPr>
      <p:pic>
        <p:nvPicPr>
          <p:cNvPr id="543" name="Google Shape;543;p53"/>
          <p:cNvPicPr preferRelativeResize="0"/>
          <p:nvPr/>
        </p:nvPicPr>
        <p:blipFill rotWithShape="1">
          <a:blip r:embed="rId3">
            <a:alphaModFix/>
          </a:blip>
          <a:srcRect r="27028"/>
          <a:stretch/>
        </p:blipFill>
        <p:spPr>
          <a:xfrm>
            <a:off x="7902300" y="4022825"/>
            <a:ext cx="1027226" cy="1035074"/>
          </a:xfrm>
          <a:prstGeom prst="rect">
            <a:avLst/>
          </a:prstGeom>
          <a:noFill/>
          <a:ln>
            <a:noFill/>
          </a:ln>
        </p:spPr>
      </p:pic>
      <p:sp>
        <p:nvSpPr>
          <p:cNvPr id="544" name="Google Shape;544;p53"/>
          <p:cNvSpPr txBox="1"/>
          <p:nvPr/>
        </p:nvSpPr>
        <p:spPr>
          <a:xfrm>
            <a:off x="7414825" y="3761475"/>
            <a:ext cx="12618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b="1">
                <a:solidFill>
                  <a:srgbClr val="FF0000"/>
                </a:solidFill>
                <a:latin typeface="Proxima Nova"/>
                <a:ea typeface="Proxima Nova"/>
                <a:cs typeface="Proxima Nova"/>
                <a:sym typeface="Proxima Nova"/>
              </a:rPr>
              <a:t>Post-overlap stage</a:t>
            </a:r>
            <a:endParaRPr b="1">
              <a:solidFill>
                <a:srgbClr val="FF0000"/>
              </a:solidFill>
              <a:latin typeface="Proxima Nova"/>
              <a:ea typeface="Proxima Nova"/>
              <a:cs typeface="Proxima Nova"/>
              <a:sym typeface="Proxima Nova"/>
            </a:endParaRPr>
          </a:p>
        </p:txBody>
      </p:sp>
      <p:sp>
        <p:nvSpPr>
          <p:cNvPr id="545" name="Google Shape;545;p5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t>Different stages of reionization</a:t>
            </a:r>
            <a:endParaRPr/>
          </a:p>
        </p:txBody>
      </p:sp>
      <p:pic>
        <p:nvPicPr>
          <p:cNvPr id="546" name="Google Shape;546;p53"/>
          <p:cNvPicPr preferRelativeResize="0"/>
          <p:nvPr/>
        </p:nvPicPr>
        <p:blipFill>
          <a:blip r:embed="rId4">
            <a:alphaModFix/>
          </a:blip>
          <a:stretch>
            <a:fillRect/>
          </a:stretch>
        </p:blipFill>
        <p:spPr>
          <a:xfrm>
            <a:off x="1533750" y="1017725"/>
            <a:ext cx="5207875" cy="3944701"/>
          </a:xfrm>
          <a:prstGeom prst="rect">
            <a:avLst/>
          </a:prstGeom>
          <a:noFill/>
          <a:ln>
            <a:noFill/>
          </a:ln>
        </p:spPr>
      </p:pic>
      <p:pic>
        <p:nvPicPr>
          <p:cNvPr id="547" name="Google Shape;547;p53"/>
          <p:cNvPicPr preferRelativeResize="0"/>
          <p:nvPr/>
        </p:nvPicPr>
        <p:blipFill>
          <a:blip r:embed="rId5">
            <a:alphaModFix/>
          </a:blip>
          <a:stretch>
            <a:fillRect/>
          </a:stretch>
        </p:blipFill>
        <p:spPr>
          <a:xfrm>
            <a:off x="142650" y="1704925"/>
            <a:ext cx="1551825" cy="1035076"/>
          </a:xfrm>
          <a:prstGeom prst="rect">
            <a:avLst/>
          </a:prstGeom>
          <a:noFill/>
          <a:ln>
            <a:noFill/>
          </a:ln>
        </p:spPr>
      </p:pic>
      <p:sp>
        <p:nvSpPr>
          <p:cNvPr id="548" name="Google Shape;548;p53"/>
          <p:cNvSpPr/>
          <p:nvPr/>
        </p:nvSpPr>
        <p:spPr>
          <a:xfrm>
            <a:off x="1309900" y="1189725"/>
            <a:ext cx="1862400" cy="336600"/>
          </a:xfrm>
          <a:prstGeom prst="curvedDownArrow">
            <a:avLst>
              <a:gd name="adj1" fmla="val 25000"/>
              <a:gd name="adj2" fmla="val 50000"/>
              <a:gd name="adj3" fmla="val 25000"/>
            </a:avLst>
          </a:prstGeom>
          <a:solidFill>
            <a:srgbClr val="0000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53"/>
          <p:cNvSpPr txBox="1"/>
          <p:nvPr/>
        </p:nvSpPr>
        <p:spPr>
          <a:xfrm>
            <a:off x="372550" y="2740000"/>
            <a:ext cx="12618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b="1">
                <a:solidFill>
                  <a:srgbClr val="FF0000"/>
                </a:solidFill>
                <a:latin typeface="Proxima Nova"/>
                <a:ea typeface="Proxima Nova"/>
                <a:cs typeface="Proxima Nova"/>
                <a:sym typeface="Proxima Nova"/>
              </a:rPr>
              <a:t>Pre-overlap stage</a:t>
            </a:r>
            <a:endParaRPr b="1">
              <a:solidFill>
                <a:srgbClr val="FF0000"/>
              </a:solidFill>
              <a:latin typeface="Proxima Nova"/>
              <a:ea typeface="Proxima Nova"/>
              <a:cs typeface="Proxima Nova"/>
              <a:sym typeface="Proxima Nova"/>
            </a:endParaRPr>
          </a:p>
        </p:txBody>
      </p:sp>
      <p:pic>
        <p:nvPicPr>
          <p:cNvPr id="550" name="Google Shape;550;p53"/>
          <p:cNvPicPr preferRelativeResize="0"/>
          <p:nvPr/>
        </p:nvPicPr>
        <p:blipFill>
          <a:blip r:embed="rId6">
            <a:alphaModFix/>
          </a:blip>
          <a:stretch>
            <a:fillRect/>
          </a:stretch>
        </p:blipFill>
        <p:spPr>
          <a:xfrm>
            <a:off x="6928250" y="840488"/>
            <a:ext cx="1476219" cy="1035074"/>
          </a:xfrm>
          <a:prstGeom prst="rect">
            <a:avLst/>
          </a:prstGeom>
          <a:noFill/>
          <a:ln>
            <a:noFill/>
          </a:ln>
        </p:spPr>
      </p:pic>
      <p:sp>
        <p:nvSpPr>
          <p:cNvPr id="551" name="Google Shape;551;p53"/>
          <p:cNvSpPr/>
          <p:nvPr/>
        </p:nvSpPr>
        <p:spPr>
          <a:xfrm rot="10800000">
            <a:off x="4338325" y="1914663"/>
            <a:ext cx="3280800" cy="615600"/>
          </a:xfrm>
          <a:prstGeom prst="curvedDownArrow">
            <a:avLst>
              <a:gd name="adj1" fmla="val 25000"/>
              <a:gd name="adj2" fmla="val 50000"/>
              <a:gd name="adj3" fmla="val 25000"/>
            </a:avLst>
          </a:prstGeom>
          <a:solidFill>
            <a:srgbClr val="FF99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53"/>
          <p:cNvSpPr txBox="1"/>
          <p:nvPr/>
        </p:nvSpPr>
        <p:spPr>
          <a:xfrm>
            <a:off x="7711425" y="1956150"/>
            <a:ext cx="12618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b="1">
                <a:solidFill>
                  <a:srgbClr val="FF0000"/>
                </a:solidFill>
                <a:latin typeface="Proxima Nova"/>
                <a:ea typeface="Proxima Nova"/>
                <a:cs typeface="Proxima Nova"/>
                <a:sym typeface="Proxima Nova"/>
              </a:rPr>
              <a:t>Overlap stage</a:t>
            </a:r>
            <a:endParaRPr b="1">
              <a:solidFill>
                <a:srgbClr val="FF0000"/>
              </a:solidFill>
              <a:latin typeface="Proxima Nova"/>
              <a:ea typeface="Proxima Nova"/>
              <a:cs typeface="Proxima Nova"/>
              <a:sym typeface="Proxima Nova"/>
            </a:endParaRPr>
          </a:p>
        </p:txBody>
      </p:sp>
      <p:sp>
        <p:nvSpPr>
          <p:cNvPr id="553" name="Google Shape;553;p53"/>
          <p:cNvSpPr/>
          <p:nvPr/>
        </p:nvSpPr>
        <p:spPr>
          <a:xfrm rot="10800000">
            <a:off x="5876575" y="3244600"/>
            <a:ext cx="2139000" cy="336600"/>
          </a:xfrm>
          <a:prstGeom prst="curvedUpArrow">
            <a:avLst>
              <a:gd name="adj1" fmla="val 25000"/>
              <a:gd name="adj2" fmla="val 50000"/>
              <a:gd name="adj3" fmla="val 25000"/>
            </a:avLst>
          </a:prstGeom>
          <a:solidFill>
            <a:srgbClr val="93C4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53"/>
          <p:cNvSpPr txBox="1"/>
          <p:nvPr/>
        </p:nvSpPr>
        <p:spPr>
          <a:xfrm>
            <a:off x="142650" y="4569275"/>
            <a:ext cx="2052600" cy="416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b="1"/>
              <a:t>(</a:t>
            </a:r>
            <a:r>
              <a:rPr lang="en-GB" b="1">
                <a:solidFill>
                  <a:srgbClr val="9900FF"/>
                </a:solidFill>
              </a:rPr>
              <a:t>Giri</a:t>
            </a:r>
            <a:r>
              <a:rPr lang="en-GB" b="1"/>
              <a:t> &amp; Mellema 2021)</a:t>
            </a:r>
            <a:endParaRPr b="1"/>
          </a:p>
        </p:txBody>
      </p:sp>
      <p:sp>
        <p:nvSpPr>
          <p:cNvPr id="2" name="Slide Number Placeholder 1">
            <a:extLst>
              <a:ext uri="{FF2B5EF4-FFF2-40B4-BE49-F238E27FC236}">
                <a16:creationId xmlns:a16="http://schemas.microsoft.com/office/drawing/2014/main" id="{C07EABCF-398F-D3AF-2313-B76F7C2492FC}"/>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t>40</a:t>
            </a:fld>
            <a:endParaRPr lang="en-GB"/>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48"/>
                                        </p:tgtEl>
                                        <p:attrNameLst>
                                          <p:attrName>style.visibility</p:attrName>
                                        </p:attrNameLst>
                                      </p:cBhvr>
                                      <p:to>
                                        <p:strVal val="visible"/>
                                      </p:to>
                                    </p:set>
                                    <p:animEffect transition="in" filter="fade">
                                      <p:cBhvr>
                                        <p:cTn id="7" dur="1000"/>
                                        <p:tgtEl>
                                          <p:spTgt spid="548"/>
                                        </p:tgtEl>
                                      </p:cBhvr>
                                    </p:animEffect>
                                  </p:childTnLst>
                                </p:cTn>
                              </p:par>
                              <p:par>
                                <p:cTn id="8" presetID="10" presetClass="entr" presetSubtype="0" fill="hold" nodeType="withEffect">
                                  <p:stCondLst>
                                    <p:cond delay="0"/>
                                  </p:stCondLst>
                                  <p:childTnLst>
                                    <p:set>
                                      <p:cBhvr>
                                        <p:cTn id="9" dur="1" fill="hold">
                                          <p:stCondLst>
                                            <p:cond delay="0"/>
                                          </p:stCondLst>
                                        </p:cTn>
                                        <p:tgtEl>
                                          <p:spTgt spid="547"/>
                                        </p:tgtEl>
                                        <p:attrNameLst>
                                          <p:attrName>style.visibility</p:attrName>
                                        </p:attrNameLst>
                                      </p:cBhvr>
                                      <p:to>
                                        <p:strVal val="visible"/>
                                      </p:to>
                                    </p:set>
                                    <p:animEffect transition="in" filter="fade">
                                      <p:cBhvr>
                                        <p:cTn id="10" dur="1000"/>
                                        <p:tgtEl>
                                          <p:spTgt spid="547"/>
                                        </p:tgtEl>
                                      </p:cBhvr>
                                    </p:animEffect>
                                  </p:childTnLst>
                                </p:cTn>
                              </p:par>
                              <p:par>
                                <p:cTn id="11" presetID="10" presetClass="entr" presetSubtype="0" fill="hold" nodeType="withEffect">
                                  <p:stCondLst>
                                    <p:cond delay="0"/>
                                  </p:stCondLst>
                                  <p:childTnLst>
                                    <p:set>
                                      <p:cBhvr>
                                        <p:cTn id="12" dur="1" fill="hold">
                                          <p:stCondLst>
                                            <p:cond delay="0"/>
                                          </p:stCondLst>
                                        </p:cTn>
                                        <p:tgtEl>
                                          <p:spTgt spid="549"/>
                                        </p:tgtEl>
                                        <p:attrNameLst>
                                          <p:attrName>style.visibility</p:attrName>
                                        </p:attrNameLst>
                                      </p:cBhvr>
                                      <p:to>
                                        <p:strVal val="visible"/>
                                      </p:to>
                                    </p:set>
                                    <p:animEffect transition="in" filter="fade">
                                      <p:cBhvr>
                                        <p:cTn id="13" dur="1000"/>
                                        <p:tgtEl>
                                          <p:spTgt spid="54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550"/>
                                        </p:tgtEl>
                                        <p:attrNameLst>
                                          <p:attrName>style.visibility</p:attrName>
                                        </p:attrNameLst>
                                      </p:cBhvr>
                                      <p:to>
                                        <p:strVal val="visible"/>
                                      </p:to>
                                    </p:set>
                                    <p:animEffect transition="in" filter="fade">
                                      <p:cBhvr>
                                        <p:cTn id="18" dur="1000"/>
                                        <p:tgtEl>
                                          <p:spTgt spid="550"/>
                                        </p:tgtEl>
                                      </p:cBhvr>
                                    </p:animEffect>
                                  </p:childTnLst>
                                </p:cTn>
                              </p:par>
                              <p:par>
                                <p:cTn id="19" presetID="10" presetClass="entr" presetSubtype="0" fill="hold" nodeType="withEffect">
                                  <p:stCondLst>
                                    <p:cond delay="0"/>
                                  </p:stCondLst>
                                  <p:childTnLst>
                                    <p:set>
                                      <p:cBhvr>
                                        <p:cTn id="20" dur="1" fill="hold">
                                          <p:stCondLst>
                                            <p:cond delay="0"/>
                                          </p:stCondLst>
                                        </p:cTn>
                                        <p:tgtEl>
                                          <p:spTgt spid="551"/>
                                        </p:tgtEl>
                                        <p:attrNameLst>
                                          <p:attrName>style.visibility</p:attrName>
                                        </p:attrNameLst>
                                      </p:cBhvr>
                                      <p:to>
                                        <p:strVal val="visible"/>
                                      </p:to>
                                    </p:set>
                                    <p:animEffect transition="in" filter="fade">
                                      <p:cBhvr>
                                        <p:cTn id="21" dur="1000"/>
                                        <p:tgtEl>
                                          <p:spTgt spid="551"/>
                                        </p:tgtEl>
                                      </p:cBhvr>
                                    </p:animEffect>
                                  </p:childTnLst>
                                </p:cTn>
                              </p:par>
                              <p:par>
                                <p:cTn id="22" presetID="10" presetClass="entr" presetSubtype="0" fill="hold" nodeType="withEffect">
                                  <p:stCondLst>
                                    <p:cond delay="0"/>
                                  </p:stCondLst>
                                  <p:childTnLst>
                                    <p:set>
                                      <p:cBhvr>
                                        <p:cTn id="23" dur="1" fill="hold">
                                          <p:stCondLst>
                                            <p:cond delay="0"/>
                                          </p:stCondLst>
                                        </p:cTn>
                                        <p:tgtEl>
                                          <p:spTgt spid="552"/>
                                        </p:tgtEl>
                                        <p:attrNameLst>
                                          <p:attrName>style.visibility</p:attrName>
                                        </p:attrNameLst>
                                      </p:cBhvr>
                                      <p:to>
                                        <p:strVal val="visible"/>
                                      </p:to>
                                    </p:set>
                                    <p:animEffect transition="in" filter="fade">
                                      <p:cBhvr>
                                        <p:cTn id="24" dur="1000"/>
                                        <p:tgtEl>
                                          <p:spTgt spid="552"/>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553"/>
                                        </p:tgtEl>
                                        <p:attrNameLst>
                                          <p:attrName>style.visibility</p:attrName>
                                        </p:attrNameLst>
                                      </p:cBhvr>
                                      <p:to>
                                        <p:strVal val="visible"/>
                                      </p:to>
                                    </p:set>
                                    <p:animEffect transition="in" filter="fade">
                                      <p:cBhvr>
                                        <p:cTn id="29" dur="1000"/>
                                        <p:tgtEl>
                                          <p:spTgt spid="553"/>
                                        </p:tgtEl>
                                      </p:cBhvr>
                                    </p:animEffect>
                                  </p:childTnLst>
                                </p:cTn>
                              </p:par>
                              <p:par>
                                <p:cTn id="30" presetID="10" presetClass="entr" presetSubtype="0" fill="hold" nodeType="withEffect">
                                  <p:stCondLst>
                                    <p:cond delay="0"/>
                                  </p:stCondLst>
                                  <p:childTnLst>
                                    <p:set>
                                      <p:cBhvr>
                                        <p:cTn id="31" dur="1" fill="hold">
                                          <p:stCondLst>
                                            <p:cond delay="0"/>
                                          </p:stCondLst>
                                        </p:cTn>
                                        <p:tgtEl>
                                          <p:spTgt spid="544"/>
                                        </p:tgtEl>
                                        <p:attrNameLst>
                                          <p:attrName>style.visibility</p:attrName>
                                        </p:attrNameLst>
                                      </p:cBhvr>
                                      <p:to>
                                        <p:strVal val="visible"/>
                                      </p:to>
                                    </p:set>
                                    <p:animEffect transition="in" filter="fade">
                                      <p:cBhvr>
                                        <p:cTn id="32" dur="1000"/>
                                        <p:tgtEl>
                                          <p:spTgt spid="544"/>
                                        </p:tgtEl>
                                      </p:cBhvr>
                                    </p:animEffect>
                                  </p:childTnLst>
                                </p:cTn>
                              </p:par>
                              <p:par>
                                <p:cTn id="33" presetID="10" presetClass="entr" presetSubtype="0" fill="hold" nodeType="withEffect">
                                  <p:stCondLst>
                                    <p:cond delay="0"/>
                                  </p:stCondLst>
                                  <p:childTnLst>
                                    <p:set>
                                      <p:cBhvr>
                                        <p:cTn id="34" dur="1" fill="hold">
                                          <p:stCondLst>
                                            <p:cond delay="0"/>
                                          </p:stCondLst>
                                        </p:cTn>
                                        <p:tgtEl>
                                          <p:spTgt spid="543"/>
                                        </p:tgtEl>
                                        <p:attrNameLst>
                                          <p:attrName>style.visibility</p:attrName>
                                        </p:attrNameLst>
                                      </p:cBhvr>
                                      <p:to>
                                        <p:strVal val="visible"/>
                                      </p:to>
                                    </p:set>
                                    <p:animEffect transition="in" filter="fade">
                                      <p:cBhvr>
                                        <p:cTn id="35" dur="1000"/>
                                        <p:tgtEl>
                                          <p:spTgt spid="5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58"/>
        <p:cNvGrpSpPr/>
        <p:nvPr/>
      </p:nvGrpSpPr>
      <p:grpSpPr>
        <a:xfrm>
          <a:off x="0" y="0"/>
          <a:ext cx="0" cy="0"/>
          <a:chOff x="0" y="0"/>
          <a:chExt cx="0" cy="0"/>
        </a:xfrm>
      </p:grpSpPr>
      <p:sp>
        <p:nvSpPr>
          <p:cNvPr id="559" name="Google Shape;559;p5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2300"/>
              <a:t>Distinguish between different reionization scenarios</a:t>
            </a:r>
            <a:endParaRPr sz="2300"/>
          </a:p>
        </p:txBody>
      </p:sp>
      <p:pic>
        <p:nvPicPr>
          <p:cNvPr id="560" name="Google Shape;560;p54"/>
          <p:cNvPicPr preferRelativeResize="0"/>
          <p:nvPr/>
        </p:nvPicPr>
        <p:blipFill>
          <a:blip r:embed="rId3">
            <a:alphaModFix/>
          </a:blip>
          <a:stretch>
            <a:fillRect/>
          </a:stretch>
        </p:blipFill>
        <p:spPr>
          <a:xfrm>
            <a:off x="152400" y="1170125"/>
            <a:ext cx="8839199" cy="2906762"/>
          </a:xfrm>
          <a:prstGeom prst="rect">
            <a:avLst/>
          </a:prstGeom>
          <a:noFill/>
          <a:ln>
            <a:noFill/>
          </a:ln>
        </p:spPr>
      </p:pic>
      <p:sp>
        <p:nvSpPr>
          <p:cNvPr id="561" name="Google Shape;561;p54"/>
          <p:cNvSpPr txBox="1"/>
          <p:nvPr/>
        </p:nvSpPr>
        <p:spPr>
          <a:xfrm>
            <a:off x="142650" y="4569275"/>
            <a:ext cx="2052600" cy="416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b="1"/>
              <a:t>(</a:t>
            </a:r>
            <a:r>
              <a:rPr lang="en-GB" b="1">
                <a:solidFill>
                  <a:srgbClr val="9900FF"/>
                </a:solidFill>
              </a:rPr>
              <a:t>Giri</a:t>
            </a:r>
            <a:r>
              <a:rPr lang="en-GB" b="1"/>
              <a:t> &amp; Mellema 2021)</a:t>
            </a:r>
            <a:endParaRPr b="1"/>
          </a:p>
        </p:txBody>
      </p:sp>
      <p:sp>
        <p:nvSpPr>
          <p:cNvPr id="2" name="Slide Number Placeholder 1">
            <a:extLst>
              <a:ext uri="{FF2B5EF4-FFF2-40B4-BE49-F238E27FC236}">
                <a16:creationId xmlns:a16="http://schemas.microsoft.com/office/drawing/2014/main" id="{D250AEBC-1599-FCB5-B07D-CA24AE84BD34}"/>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t>41</a:t>
            </a:fld>
            <a:endParaRPr lang="en-GB"/>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65"/>
        <p:cNvGrpSpPr/>
        <p:nvPr/>
      </p:nvGrpSpPr>
      <p:grpSpPr>
        <a:xfrm>
          <a:off x="0" y="0"/>
          <a:ext cx="0" cy="0"/>
          <a:chOff x="0" y="0"/>
          <a:chExt cx="0" cy="0"/>
        </a:xfrm>
      </p:grpSpPr>
      <p:sp>
        <p:nvSpPr>
          <p:cNvPr id="566" name="Google Shape;566;p5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t>Towards Field-Level Inference</a:t>
            </a:r>
            <a:endParaRPr/>
          </a:p>
        </p:txBody>
      </p:sp>
      <p:pic>
        <p:nvPicPr>
          <p:cNvPr id="567" name="Google Shape;567;p55"/>
          <p:cNvPicPr preferRelativeResize="0"/>
          <p:nvPr/>
        </p:nvPicPr>
        <p:blipFill rotWithShape="1">
          <a:blip r:embed="rId3">
            <a:alphaModFix/>
          </a:blip>
          <a:srcRect l="50442" t="1277" r="-134" b="52267"/>
          <a:stretch/>
        </p:blipFill>
        <p:spPr>
          <a:xfrm>
            <a:off x="304800" y="2906725"/>
            <a:ext cx="2447727" cy="1935261"/>
          </a:xfrm>
          <a:prstGeom prst="rect">
            <a:avLst/>
          </a:prstGeom>
          <a:noFill/>
          <a:ln>
            <a:noFill/>
          </a:ln>
        </p:spPr>
      </p:pic>
      <p:pic>
        <p:nvPicPr>
          <p:cNvPr id="568" name="Google Shape;568;p55"/>
          <p:cNvPicPr preferRelativeResize="0"/>
          <p:nvPr/>
        </p:nvPicPr>
        <p:blipFill rotWithShape="1">
          <a:blip r:embed="rId3">
            <a:alphaModFix/>
          </a:blip>
          <a:srcRect l="50442" t="94130" r="-134" b="473"/>
          <a:stretch/>
        </p:blipFill>
        <p:spPr>
          <a:xfrm>
            <a:off x="331572" y="4841988"/>
            <a:ext cx="2447727" cy="224788"/>
          </a:xfrm>
          <a:prstGeom prst="rect">
            <a:avLst/>
          </a:prstGeom>
          <a:noFill/>
          <a:ln>
            <a:noFill/>
          </a:ln>
        </p:spPr>
      </p:pic>
      <p:pic>
        <p:nvPicPr>
          <p:cNvPr id="569" name="Google Shape;569;p55"/>
          <p:cNvPicPr preferRelativeResize="0"/>
          <p:nvPr/>
        </p:nvPicPr>
        <p:blipFill>
          <a:blip r:embed="rId4">
            <a:alphaModFix/>
          </a:blip>
          <a:stretch>
            <a:fillRect/>
          </a:stretch>
        </p:blipFill>
        <p:spPr>
          <a:xfrm>
            <a:off x="2614975" y="1260508"/>
            <a:ext cx="6529026" cy="1850917"/>
          </a:xfrm>
          <a:prstGeom prst="rect">
            <a:avLst/>
          </a:prstGeom>
          <a:noFill/>
          <a:ln>
            <a:noFill/>
          </a:ln>
        </p:spPr>
      </p:pic>
      <p:sp>
        <p:nvSpPr>
          <p:cNvPr id="570" name="Google Shape;570;p55"/>
          <p:cNvSpPr txBox="1"/>
          <p:nvPr/>
        </p:nvSpPr>
        <p:spPr>
          <a:xfrm>
            <a:off x="6615250" y="3272600"/>
            <a:ext cx="2052600" cy="416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b="1"/>
              <a:t>(Zhao et al. 2022)</a:t>
            </a:r>
            <a:endParaRPr b="1"/>
          </a:p>
        </p:txBody>
      </p:sp>
      <p:sp>
        <p:nvSpPr>
          <p:cNvPr id="2" name="Slide Number Placeholder 1">
            <a:extLst>
              <a:ext uri="{FF2B5EF4-FFF2-40B4-BE49-F238E27FC236}">
                <a16:creationId xmlns:a16="http://schemas.microsoft.com/office/drawing/2014/main" id="{E1D8D08B-18A1-A8D1-AE89-9FA3F47477E5}"/>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t>42</a:t>
            </a:fld>
            <a:endParaRPr lang="en-GB"/>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74"/>
        <p:cNvGrpSpPr/>
        <p:nvPr/>
      </p:nvGrpSpPr>
      <p:grpSpPr>
        <a:xfrm>
          <a:off x="0" y="0"/>
          <a:ext cx="0" cy="0"/>
          <a:chOff x="0" y="0"/>
          <a:chExt cx="0" cy="0"/>
        </a:xfrm>
      </p:grpSpPr>
      <p:sp>
        <p:nvSpPr>
          <p:cNvPr id="575" name="Google Shape;575;p5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t>Improved constraints using 3D CNNs</a:t>
            </a:r>
            <a:endParaRPr/>
          </a:p>
        </p:txBody>
      </p:sp>
      <p:sp>
        <p:nvSpPr>
          <p:cNvPr id="576" name="Google Shape;576;p56"/>
          <p:cNvSpPr txBox="1"/>
          <p:nvPr/>
        </p:nvSpPr>
        <p:spPr>
          <a:xfrm>
            <a:off x="142650" y="4569275"/>
            <a:ext cx="2052600" cy="416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b="1"/>
              <a:t>(Zhao et al. 2022)</a:t>
            </a:r>
            <a:endParaRPr b="1"/>
          </a:p>
        </p:txBody>
      </p:sp>
      <p:pic>
        <p:nvPicPr>
          <p:cNvPr id="577" name="Google Shape;577;p56"/>
          <p:cNvPicPr preferRelativeResize="0"/>
          <p:nvPr/>
        </p:nvPicPr>
        <p:blipFill>
          <a:blip r:embed="rId3">
            <a:alphaModFix/>
          </a:blip>
          <a:stretch>
            <a:fillRect/>
          </a:stretch>
        </p:blipFill>
        <p:spPr>
          <a:xfrm>
            <a:off x="2723025" y="1124400"/>
            <a:ext cx="3584099" cy="3335725"/>
          </a:xfrm>
          <a:prstGeom prst="rect">
            <a:avLst/>
          </a:prstGeom>
          <a:noFill/>
          <a:ln>
            <a:noFill/>
          </a:ln>
        </p:spPr>
      </p:pic>
      <p:sp>
        <p:nvSpPr>
          <p:cNvPr id="578" name="Google Shape;578;p56"/>
          <p:cNvSpPr txBox="1"/>
          <p:nvPr/>
        </p:nvSpPr>
        <p:spPr>
          <a:xfrm>
            <a:off x="1685725" y="3122825"/>
            <a:ext cx="1275000" cy="785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1300" b="1">
                <a:solidFill>
                  <a:srgbClr val="0000FF"/>
                </a:solidFill>
                <a:latin typeface="Proxima Nova"/>
                <a:ea typeface="Proxima Nova"/>
                <a:cs typeface="Proxima Nova"/>
                <a:sym typeface="Proxima Nova"/>
              </a:rPr>
              <a:t>Photon Production Efficiency</a:t>
            </a:r>
            <a:endParaRPr sz="1300" b="1">
              <a:solidFill>
                <a:srgbClr val="0000FF"/>
              </a:solidFill>
              <a:latin typeface="Proxima Nova"/>
              <a:ea typeface="Proxima Nova"/>
              <a:cs typeface="Proxima Nova"/>
              <a:sym typeface="Proxima Nova"/>
            </a:endParaRPr>
          </a:p>
        </p:txBody>
      </p:sp>
      <p:sp>
        <p:nvSpPr>
          <p:cNvPr id="579" name="Google Shape;579;p56"/>
          <p:cNvSpPr txBox="1"/>
          <p:nvPr/>
        </p:nvSpPr>
        <p:spPr>
          <a:xfrm>
            <a:off x="3036375" y="4354175"/>
            <a:ext cx="1794900" cy="585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1300" b="1">
                <a:solidFill>
                  <a:srgbClr val="0000FF"/>
                </a:solidFill>
                <a:latin typeface="Proxima Nova"/>
                <a:ea typeface="Proxima Nova"/>
                <a:cs typeface="Proxima Nova"/>
                <a:sym typeface="Proxima Nova"/>
              </a:rPr>
              <a:t>Minimum Halo Mass with Sources</a:t>
            </a:r>
            <a:endParaRPr sz="1300" b="1">
              <a:solidFill>
                <a:srgbClr val="0000FF"/>
              </a:solidFill>
              <a:latin typeface="Proxima Nova"/>
              <a:ea typeface="Proxima Nova"/>
              <a:cs typeface="Proxima Nova"/>
              <a:sym typeface="Proxima Nova"/>
            </a:endParaRPr>
          </a:p>
        </p:txBody>
      </p:sp>
      <p:sp>
        <p:nvSpPr>
          <p:cNvPr id="2" name="Slide Number Placeholder 1">
            <a:extLst>
              <a:ext uri="{FF2B5EF4-FFF2-40B4-BE49-F238E27FC236}">
                <a16:creationId xmlns:a16="http://schemas.microsoft.com/office/drawing/2014/main" id="{4BFDF73C-EE1C-6C53-DC7E-34031AABA41C}"/>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t>43</a:t>
            </a:fld>
            <a:endParaRPr lang="en-GB"/>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83"/>
        <p:cNvGrpSpPr/>
        <p:nvPr/>
      </p:nvGrpSpPr>
      <p:grpSpPr>
        <a:xfrm>
          <a:off x="0" y="0"/>
          <a:ext cx="0" cy="0"/>
          <a:chOff x="0" y="0"/>
          <a:chExt cx="0" cy="0"/>
        </a:xfrm>
      </p:grpSpPr>
      <p:sp>
        <p:nvSpPr>
          <p:cNvPr id="584" name="Google Shape;584;p5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t>Summary</a:t>
            </a:r>
            <a:endParaRPr/>
          </a:p>
        </p:txBody>
      </p:sp>
      <p:sp>
        <p:nvSpPr>
          <p:cNvPr id="585" name="Google Shape;585;p57"/>
          <p:cNvSpPr txBox="1">
            <a:spLocks noGrp="1"/>
          </p:cNvSpPr>
          <p:nvPr>
            <p:ph type="body" idx="1"/>
          </p:nvPr>
        </p:nvSpPr>
        <p:spPr>
          <a:xfrm>
            <a:off x="668725" y="1017725"/>
            <a:ext cx="7882500" cy="3794100"/>
          </a:xfrm>
          <a:prstGeom prst="rect">
            <a:avLst/>
          </a:prstGeom>
        </p:spPr>
        <p:txBody>
          <a:bodyPr spcFirstLastPara="1" wrap="square" lIns="91425" tIns="91425" rIns="91425" bIns="91425" anchor="ctr" anchorCtr="0">
            <a:normAutofit/>
          </a:bodyPr>
          <a:lstStyle/>
          <a:p>
            <a:pPr marL="457200" lvl="0" indent="-342900" algn="l" rtl="0">
              <a:lnSpc>
                <a:spcPct val="100000"/>
              </a:lnSpc>
              <a:spcBef>
                <a:spcPts val="0"/>
              </a:spcBef>
              <a:spcAft>
                <a:spcPts val="0"/>
              </a:spcAft>
              <a:buSzPts val="1800"/>
              <a:buChar char="●"/>
            </a:pPr>
            <a:r>
              <a:rPr lang="en-GB"/>
              <a:t>Current upper limits of the 21-cm signal have put </a:t>
            </a:r>
            <a:r>
              <a:rPr lang="en-GB">
                <a:solidFill>
                  <a:schemeClr val="dk1"/>
                </a:solidFill>
              </a:rPr>
              <a:t>useful constraints on the properties of the IGM</a:t>
            </a:r>
            <a:endParaRPr>
              <a:solidFill>
                <a:schemeClr val="dk1"/>
              </a:solidFill>
            </a:endParaRPr>
          </a:p>
          <a:p>
            <a:pPr marL="457200" lvl="0" indent="-342900" algn="l" rtl="0">
              <a:lnSpc>
                <a:spcPct val="100000"/>
              </a:lnSpc>
              <a:spcBef>
                <a:spcPts val="1000"/>
              </a:spcBef>
              <a:spcAft>
                <a:spcPts val="0"/>
              </a:spcAft>
              <a:buSzPts val="1800"/>
              <a:buChar char="●"/>
            </a:pPr>
            <a:r>
              <a:rPr lang="en-GB"/>
              <a:t>SKA-Low will be capable of </a:t>
            </a:r>
            <a:r>
              <a:rPr lang="en-GB">
                <a:solidFill>
                  <a:schemeClr val="dk1"/>
                </a:solidFill>
              </a:rPr>
              <a:t>not only detecting the signal but also imaging</a:t>
            </a:r>
            <a:r>
              <a:rPr lang="en-GB"/>
              <a:t> its distribution on the sky</a:t>
            </a:r>
            <a:endParaRPr/>
          </a:p>
          <a:p>
            <a:pPr marL="457200" lvl="0" indent="-342900" algn="l" rtl="0">
              <a:lnSpc>
                <a:spcPct val="100000"/>
              </a:lnSpc>
              <a:spcBef>
                <a:spcPts val="1000"/>
              </a:spcBef>
              <a:spcAft>
                <a:spcPts val="0"/>
              </a:spcAft>
              <a:buSzPts val="1800"/>
              <a:buChar char="●"/>
            </a:pPr>
            <a:r>
              <a:rPr lang="en-GB">
                <a:solidFill>
                  <a:schemeClr val="dk1"/>
                </a:solidFill>
              </a:rPr>
              <a:t>21-cm images will allow model independent constraints</a:t>
            </a:r>
            <a:r>
              <a:rPr lang="en-GB"/>
              <a:t> on the properties of the IGM</a:t>
            </a:r>
            <a:endParaRPr/>
          </a:p>
          <a:p>
            <a:pPr marL="457200" lvl="0" indent="-342900" algn="l" rtl="0">
              <a:lnSpc>
                <a:spcPct val="100000"/>
              </a:lnSpc>
              <a:spcBef>
                <a:spcPts val="1000"/>
              </a:spcBef>
              <a:spcAft>
                <a:spcPts val="1000"/>
              </a:spcAft>
              <a:buSzPts val="1800"/>
              <a:buChar char="●"/>
            </a:pPr>
            <a:r>
              <a:rPr lang="en-GB"/>
              <a:t>We can </a:t>
            </a:r>
            <a:r>
              <a:rPr lang="en-GB">
                <a:solidFill>
                  <a:schemeClr val="dk1"/>
                </a:solidFill>
              </a:rPr>
              <a:t>explore the non-Gaussian information</a:t>
            </a:r>
            <a:r>
              <a:rPr lang="en-GB"/>
              <a:t> contained in the signal with SKA-Low</a:t>
            </a:r>
            <a:endParaRPr/>
          </a:p>
        </p:txBody>
      </p:sp>
      <p:sp>
        <p:nvSpPr>
          <p:cNvPr id="586" name="Google Shape;586;p5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GB"/>
              <a:t>44</a:t>
            </a:fld>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90"/>
        <p:cNvGrpSpPr/>
        <p:nvPr/>
      </p:nvGrpSpPr>
      <p:grpSpPr>
        <a:xfrm>
          <a:off x="0" y="0"/>
          <a:ext cx="0" cy="0"/>
          <a:chOff x="0" y="0"/>
          <a:chExt cx="0" cy="0"/>
        </a:xfrm>
      </p:grpSpPr>
      <p:pic>
        <p:nvPicPr>
          <p:cNvPr id="591" name="Google Shape;591;p58"/>
          <p:cNvPicPr preferRelativeResize="0"/>
          <p:nvPr/>
        </p:nvPicPr>
        <p:blipFill>
          <a:blip r:embed="rId3">
            <a:alphaModFix/>
          </a:blip>
          <a:stretch>
            <a:fillRect/>
          </a:stretch>
        </p:blipFill>
        <p:spPr>
          <a:xfrm>
            <a:off x="533400" y="1068525"/>
            <a:ext cx="5033975" cy="3922575"/>
          </a:xfrm>
          <a:prstGeom prst="rect">
            <a:avLst/>
          </a:prstGeom>
          <a:noFill/>
          <a:ln>
            <a:noFill/>
          </a:ln>
        </p:spPr>
      </p:pic>
      <p:sp>
        <p:nvSpPr>
          <p:cNvPr id="592" name="Google Shape;592;p5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GB" sz="2300"/>
              <a:t>Modern methods for exploring our cosmic origins</a:t>
            </a:r>
            <a:endParaRPr sz="2300"/>
          </a:p>
        </p:txBody>
      </p:sp>
      <p:sp>
        <p:nvSpPr>
          <p:cNvPr id="593" name="Google Shape;593;p58"/>
          <p:cNvSpPr txBox="1"/>
          <p:nvPr/>
        </p:nvSpPr>
        <p:spPr>
          <a:xfrm>
            <a:off x="5567375" y="3941525"/>
            <a:ext cx="1993800" cy="1046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b="1">
                <a:latin typeface="Proxima Nova"/>
                <a:ea typeface="Proxima Nova"/>
                <a:cs typeface="Proxima Nova"/>
                <a:sym typeface="Proxima Nova"/>
              </a:rPr>
              <a:t>A modern rendition of Flammarion engraving</a:t>
            </a:r>
            <a:br>
              <a:rPr lang="en-GB" b="1">
                <a:latin typeface="Proxima Nova"/>
                <a:ea typeface="Proxima Nova"/>
                <a:cs typeface="Proxima Nova"/>
                <a:sym typeface="Proxima Nova"/>
              </a:rPr>
            </a:br>
            <a:r>
              <a:rPr lang="en-GB" b="1">
                <a:latin typeface="Proxima Nova"/>
                <a:ea typeface="Proxima Nova"/>
                <a:cs typeface="Proxima Nova"/>
                <a:sym typeface="Proxima Nova"/>
              </a:rPr>
              <a:t>(H. E. Ross &amp; </a:t>
            </a:r>
            <a:r>
              <a:rPr lang="en-GB" b="1">
                <a:solidFill>
                  <a:srgbClr val="9900FF"/>
                </a:solidFill>
                <a:latin typeface="Proxima Nova"/>
                <a:ea typeface="Proxima Nova"/>
                <a:cs typeface="Proxima Nova"/>
                <a:sym typeface="Proxima Nova"/>
              </a:rPr>
              <a:t>S. K. Giri</a:t>
            </a:r>
            <a:r>
              <a:rPr lang="en-GB" b="1">
                <a:latin typeface="Proxima Nova"/>
                <a:ea typeface="Proxima Nova"/>
                <a:cs typeface="Proxima Nova"/>
                <a:sym typeface="Proxima Nova"/>
              </a:rPr>
              <a:t>)</a:t>
            </a:r>
            <a:endParaRPr>
              <a:latin typeface="Proxima Nova"/>
              <a:ea typeface="Proxima Nova"/>
              <a:cs typeface="Proxima Nova"/>
              <a:sym typeface="Proxima Nova"/>
            </a:endParaRPr>
          </a:p>
        </p:txBody>
      </p:sp>
      <p:pic>
        <p:nvPicPr>
          <p:cNvPr id="594" name="Google Shape;594;p58"/>
          <p:cNvPicPr preferRelativeResize="0"/>
          <p:nvPr/>
        </p:nvPicPr>
        <p:blipFill rotWithShape="1">
          <a:blip r:embed="rId4">
            <a:alphaModFix/>
          </a:blip>
          <a:srcRect t="6169" b="4289"/>
          <a:stretch/>
        </p:blipFill>
        <p:spPr>
          <a:xfrm>
            <a:off x="784050" y="1257050"/>
            <a:ext cx="4546900" cy="3477149"/>
          </a:xfrm>
          <a:prstGeom prst="rect">
            <a:avLst/>
          </a:prstGeom>
          <a:noFill/>
          <a:ln>
            <a:noFill/>
          </a:ln>
        </p:spPr>
      </p:pic>
      <p:sp>
        <p:nvSpPr>
          <p:cNvPr id="595" name="Google Shape;595;p5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GB"/>
              <a:t>45</a:t>
            </a:fld>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599"/>
        <p:cNvGrpSpPr/>
        <p:nvPr/>
      </p:nvGrpSpPr>
      <p:grpSpPr>
        <a:xfrm>
          <a:off x="0" y="0"/>
          <a:ext cx="0" cy="0"/>
          <a:chOff x="0" y="0"/>
          <a:chExt cx="0" cy="0"/>
        </a:xfrm>
      </p:grpSpPr>
      <p:sp>
        <p:nvSpPr>
          <p:cNvPr id="600" name="Google Shape;600;p5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solidFill>
                  <a:schemeClr val="dk1"/>
                </a:solidFill>
              </a:rPr>
              <a:t>Backup slides</a:t>
            </a:r>
            <a:endParaRPr>
              <a:solidFill>
                <a:schemeClr val="dk1"/>
              </a:solidFill>
            </a:endParaRPr>
          </a:p>
        </p:txBody>
      </p:sp>
      <p:sp>
        <p:nvSpPr>
          <p:cNvPr id="601" name="Google Shape;601;p5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GB"/>
              <a:t>46</a:t>
            </a:fld>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Shape 447"/>
        <p:cNvGrpSpPr/>
        <p:nvPr/>
      </p:nvGrpSpPr>
      <p:grpSpPr>
        <a:xfrm>
          <a:off x="0" y="0"/>
          <a:ext cx="0" cy="0"/>
          <a:chOff x="0" y="0"/>
          <a:chExt cx="0" cy="0"/>
        </a:xfrm>
      </p:grpSpPr>
      <p:sp>
        <p:nvSpPr>
          <p:cNvPr id="448" name="Google Shape;448;p4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GB" sz="2400"/>
              <a:t>Why should we care about these ionized regions?</a:t>
            </a:r>
            <a:endParaRPr sz="2400"/>
          </a:p>
        </p:txBody>
      </p:sp>
      <p:pic>
        <p:nvPicPr>
          <p:cNvPr id="449" name="Google Shape;449;p43"/>
          <p:cNvPicPr preferRelativeResize="0"/>
          <p:nvPr/>
        </p:nvPicPr>
        <p:blipFill rotWithShape="1">
          <a:blip r:embed="rId3">
            <a:alphaModFix/>
          </a:blip>
          <a:srcRect l="9832" t="9747" r="15624"/>
          <a:stretch/>
        </p:blipFill>
        <p:spPr>
          <a:xfrm>
            <a:off x="2767948" y="1372975"/>
            <a:ext cx="3608100" cy="3450801"/>
          </a:xfrm>
          <a:prstGeom prst="rect">
            <a:avLst/>
          </a:prstGeom>
          <a:noFill/>
          <a:ln>
            <a:noFill/>
          </a:ln>
        </p:spPr>
      </p:pic>
      <p:pic>
        <p:nvPicPr>
          <p:cNvPr id="450" name="Google Shape;450;p43"/>
          <p:cNvPicPr preferRelativeResize="0"/>
          <p:nvPr/>
        </p:nvPicPr>
        <p:blipFill>
          <a:blip r:embed="rId4">
            <a:alphaModFix/>
          </a:blip>
          <a:stretch>
            <a:fillRect/>
          </a:stretch>
        </p:blipFill>
        <p:spPr>
          <a:xfrm>
            <a:off x="3525135" y="1617728"/>
            <a:ext cx="342100" cy="336765"/>
          </a:xfrm>
          <a:prstGeom prst="rect">
            <a:avLst/>
          </a:prstGeom>
          <a:noFill/>
          <a:ln>
            <a:noFill/>
          </a:ln>
        </p:spPr>
      </p:pic>
      <p:pic>
        <p:nvPicPr>
          <p:cNvPr id="451" name="Google Shape;451;p43"/>
          <p:cNvPicPr preferRelativeResize="0"/>
          <p:nvPr/>
        </p:nvPicPr>
        <p:blipFill>
          <a:blip r:embed="rId4">
            <a:alphaModFix/>
          </a:blip>
          <a:stretch>
            <a:fillRect/>
          </a:stretch>
        </p:blipFill>
        <p:spPr>
          <a:xfrm>
            <a:off x="3525135" y="2929991"/>
            <a:ext cx="342100" cy="336765"/>
          </a:xfrm>
          <a:prstGeom prst="rect">
            <a:avLst/>
          </a:prstGeom>
          <a:noFill/>
          <a:ln>
            <a:noFill/>
          </a:ln>
        </p:spPr>
      </p:pic>
      <p:pic>
        <p:nvPicPr>
          <p:cNvPr id="452" name="Google Shape;452;p43"/>
          <p:cNvPicPr preferRelativeResize="0"/>
          <p:nvPr/>
        </p:nvPicPr>
        <p:blipFill>
          <a:blip r:embed="rId4">
            <a:alphaModFix/>
          </a:blip>
          <a:stretch>
            <a:fillRect/>
          </a:stretch>
        </p:blipFill>
        <p:spPr>
          <a:xfrm>
            <a:off x="4648046" y="2808449"/>
            <a:ext cx="342100" cy="336765"/>
          </a:xfrm>
          <a:prstGeom prst="rect">
            <a:avLst/>
          </a:prstGeom>
          <a:noFill/>
          <a:ln>
            <a:noFill/>
          </a:ln>
        </p:spPr>
      </p:pic>
      <p:pic>
        <p:nvPicPr>
          <p:cNvPr id="453" name="Google Shape;453;p43"/>
          <p:cNvPicPr preferRelativeResize="0"/>
          <p:nvPr/>
        </p:nvPicPr>
        <p:blipFill>
          <a:blip r:embed="rId4">
            <a:alphaModFix/>
          </a:blip>
          <a:stretch>
            <a:fillRect/>
          </a:stretch>
        </p:blipFill>
        <p:spPr>
          <a:xfrm>
            <a:off x="3525135" y="3818630"/>
            <a:ext cx="342100" cy="336765"/>
          </a:xfrm>
          <a:prstGeom prst="rect">
            <a:avLst/>
          </a:prstGeom>
          <a:noFill/>
          <a:ln>
            <a:noFill/>
          </a:ln>
        </p:spPr>
      </p:pic>
      <p:pic>
        <p:nvPicPr>
          <p:cNvPr id="454" name="Google Shape;454;p43"/>
          <p:cNvPicPr preferRelativeResize="0"/>
          <p:nvPr/>
        </p:nvPicPr>
        <p:blipFill>
          <a:blip r:embed="rId4">
            <a:alphaModFix/>
          </a:blip>
          <a:stretch>
            <a:fillRect/>
          </a:stretch>
        </p:blipFill>
        <p:spPr>
          <a:xfrm>
            <a:off x="4893817" y="1954495"/>
            <a:ext cx="342100" cy="336765"/>
          </a:xfrm>
          <a:prstGeom prst="rect">
            <a:avLst/>
          </a:prstGeom>
          <a:noFill/>
          <a:ln>
            <a:noFill/>
          </a:ln>
        </p:spPr>
      </p:pic>
      <p:pic>
        <p:nvPicPr>
          <p:cNvPr id="455" name="Google Shape;455;p43"/>
          <p:cNvPicPr preferRelativeResize="0"/>
          <p:nvPr/>
        </p:nvPicPr>
        <p:blipFill>
          <a:blip r:embed="rId4">
            <a:alphaModFix/>
          </a:blip>
          <a:stretch>
            <a:fillRect/>
          </a:stretch>
        </p:blipFill>
        <p:spPr>
          <a:xfrm>
            <a:off x="4893817" y="3766664"/>
            <a:ext cx="342100" cy="336765"/>
          </a:xfrm>
          <a:prstGeom prst="rect">
            <a:avLst/>
          </a:prstGeom>
          <a:noFill/>
          <a:ln>
            <a:noFill/>
          </a:ln>
        </p:spPr>
      </p:pic>
      <p:sp>
        <p:nvSpPr>
          <p:cNvPr id="456" name="Google Shape;456;p4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GB"/>
              <a:t>47</a:t>
            </a:fld>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Shape 460"/>
        <p:cNvGrpSpPr/>
        <p:nvPr/>
      </p:nvGrpSpPr>
      <p:grpSpPr>
        <a:xfrm>
          <a:off x="0" y="0"/>
          <a:ext cx="0" cy="0"/>
          <a:chOff x="0" y="0"/>
          <a:chExt cx="0" cy="0"/>
        </a:xfrm>
      </p:grpSpPr>
      <p:sp>
        <p:nvSpPr>
          <p:cNvPr id="461" name="Google Shape;461;p4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Clr>
                <a:srgbClr val="000000"/>
              </a:buClr>
              <a:buSzPts val="990"/>
              <a:buFont typeface="Arial"/>
              <a:buNone/>
            </a:pPr>
            <a:r>
              <a:rPr lang="en-GB" sz="2400"/>
              <a:t>Why should we care about these ionized regions?</a:t>
            </a:r>
            <a:endParaRPr sz="2400"/>
          </a:p>
        </p:txBody>
      </p:sp>
      <p:pic>
        <p:nvPicPr>
          <p:cNvPr id="462" name="Google Shape;462;p44"/>
          <p:cNvPicPr preferRelativeResize="0"/>
          <p:nvPr/>
        </p:nvPicPr>
        <p:blipFill rotWithShape="1">
          <a:blip r:embed="rId3">
            <a:alphaModFix/>
          </a:blip>
          <a:srcRect t="13829" r="48119" b="13422"/>
          <a:stretch/>
        </p:blipFill>
        <p:spPr>
          <a:xfrm>
            <a:off x="311700" y="1090600"/>
            <a:ext cx="4260301" cy="3757025"/>
          </a:xfrm>
          <a:prstGeom prst="rect">
            <a:avLst/>
          </a:prstGeom>
          <a:noFill/>
          <a:ln>
            <a:noFill/>
          </a:ln>
        </p:spPr>
      </p:pic>
      <p:pic>
        <p:nvPicPr>
          <p:cNvPr id="463" name="Google Shape;463;p44"/>
          <p:cNvPicPr preferRelativeResize="0"/>
          <p:nvPr/>
        </p:nvPicPr>
        <p:blipFill rotWithShape="1">
          <a:blip r:embed="rId4">
            <a:alphaModFix/>
          </a:blip>
          <a:srcRect/>
          <a:stretch/>
        </p:blipFill>
        <p:spPr>
          <a:xfrm>
            <a:off x="5099725" y="1555534"/>
            <a:ext cx="3871174" cy="2903381"/>
          </a:xfrm>
          <a:prstGeom prst="rect">
            <a:avLst/>
          </a:prstGeom>
          <a:noFill/>
          <a:ln>
            <a:noFill/>
          </a:ln>
        </p:spPr>
      </p:pic>
      <p:sp>
        <p:nvSpPr>
          <p:cNvPr id="464" name="Google Shape;464;p44"/>
          <p:cNvSpPr txBox="1"/>
          <p:nvPr/>
        </p:nvSpPr>
        <p:spPr>
          <a:xfrm>
            <a:off x="6990775" y="3011700"/>
            <a:ext cx="1443600" cy="752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1300" b="1">
                <a:solidFill>
                  <a:srgbClr val="6AA84F"/>
                </a:solidFill>
                <a:latin typeface="Proxima Nova"/>
                <a:ea typeface="Proxima Nova"/>
                <a:cs typeface="Proxima Nova"/>
                <a:sym typeface="Proxima Nova"/>
              </a:rPr>
              <a:t>LOFAR, MWA etc. are trying to detect it</a:t>
            </a:r>
            <a:endParaRPr sz="1300" b="1">
              <a:solidFill>
                <a:srgbClr val="6AA84F"/>
              </a:solidFill>
              <a:latin typeface="Proxima Nova"/>
              <a:ea typeface="Proxima Nova"/>
              <a:cs typeface="Proxima Nova"/>
              <a:sym typeface="Proxima Nova"/>
            </a:endParaRPr>
          </a:p>
        </p:txBody>
      </p:sp>
      <p:sp>
        <p:nvSpPr>
          <p:cNvPr id="465" name="Google Shape;465;p4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GB"/>
              <a:t>48</a:t>
            </a:fld>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Shape 469"/>
        <p:cNvGrpSpPr/>
        <p:nvPr/>
      </p:nvGrpSpPr>
      <p:grpSpPr>
        <a:xfrm>
          <a:off x="0" y="0"/>
          <a:ext cx="0" cy="0"/>
          <a:chOff x="0" y="0"/>
          <a:chExt cx="0" cy="0"/>
        </a:xfrm>
      </p:grpSpPr>
      <p:sp>
        <p:nvSpPr>
          <p:cNvPr id="470" name="Google Shape;470;p4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GB" sz="2400"/>
              <a:t>Power spectrum will not give complete description</a:t>
            </a:r>
            <a:endParaRPr sz="2400"/>
          </a:p>
        </p:txBody>
      </p:sp>
      <p:sp>
        <p:nvSpPr>
          <p:cNvPr id="471" name="Google Shape;471;p45"/>
          <p:cNvSpPr txBox="1"/>
          <p:nvPr/>
        </p:nvSpPr>
        <p:spPr>
          <a:xfrm>
            <a:off x="5583925" y="4765375"/>
            <a:ext cx="3248400" cy="203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200" b="1">
              <a:solidFill>
                <a:srgbClr val="FF9900"/>
              </a:solidFill>
            </a:endParaRPr>
          </a:p>
        </p:txBody>
      </p:sp>
      <p:pic>
        <p:nvPicPr>
          <p:cNvPr id="472" name="Google Shape;472;p45"/>
          <p:cNvPicPr preferRelativeResize="0"/>
          <p:nvPr/>
        </p:nvPicPr>
        <p:blipFill rotWithShape="1">
          <a:blip r:embed="rId3">
            <a:alphaModFix/>
          </a:blip>
          <a:srcRect t="13829" b="13422"/>
          <a:stretch/>
        </p:blipFill>
        <p:spPr>
          <a:xfrm>
            <a:off x="311700" y="1090607"/>
            <a:ext cx="8211850" cy="3757019"/>
          </a:xfrm>
          <a:prstGeom prst="rect">
            <a:avLst/>
          </a:prstGeom>
          <a:noFill/>
          <a:ln>
            <a:noFill/>
          </a:ln>
        </p:spPr>
      </p:pic>
      <p:sp>
        <p:nvSpPr>
          <p:cNvPr id="473" name="Google Shape;473;p4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GB"/>
              <a:t>49</a:t>
            </a:fld>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6" name="Google Shape;96;p1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sz="2800"/>
              <a:t>Simple picture of reionization</a:t>
            </a:r>
            <a:endParaRPr sz="2800"/>
          </a:p>
        </p:txBody>
      </p:sp>
      <p:sp>
        <p:nvSpPr>
          <p:cNvPr id="97" name="Google Shape;97;p17"/>
          <p:cNvSpPr txBox="1"/>
          <p:nvPr/>
        </p:nvSpPr>
        <p:spPr>
          <a:xfrm>
            <a:off x="5779225" y="4269400"/>
            <a:ext cx="1098000" cy="837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000"/>
          </a:p>
        </p:txBody>
      </p:sp>
      <p:sp>
        <p:nvSpPr>
          <p:cNvPr id="98" name="Google Shape;98;p17"/>
          <p:cNvSpPr txBox="1"/>
          <p:nvPr/>
        </p:nvSpPr>
        <p:spPr>
          <a:xfrm>
            <a:off x="1173700" y="5106700"/>
            <a:ext cx="1567500" cy="317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000"/>
          </a:p>
        </p:txBody>
      </p:sp>
      <p:sp>
        <p:nvSpPr>
          <p:cNvPr id="99" name="Google Shape;99;p17"/>
          <p:cNvSpPr txBox="1"/>
          <p:nvPr/>
        </p:nvSpPr>
        <p:spPr>
          <a:xfrm>
            <a:off x="3036900" y="1961900"/>
            <a:ext cx="1682700" cy="762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b="1">
                <a:latin typeface="Proxima Nova"/>
                <a:ea typeface="Proxima Nova"/>
                <a:cs typeface="Proxima Nova"/>
                <a:sym typeface="Proxima Nova"/>
              </a:rPr>
              <a:t>Blue represents neutral hydrogen</a:t>
            </a:r>
            <a:endParaRPr b="1">
              <a:latin typeface="Proxima Nova"/>
              <a:ea typeface="Proxima Nova"/>
              <a:cs typeface="Proxima Nova"/>
              <a:sym typeface="Proxima Nova"/>
            </a:endParaRPr>
          </a:p>
        </p:txBody>
      </p:sp>
      <p:pic>
        <p:nvPicPr>
          <p:cNvPr id="100" name="Google Shape;100;p17"/>
          <p:cNvPicPr preferRelativeResize="0"/>
          <p:nvPr/>
        </p:nvPicPr>
        <p:blipFill rotWithShape="1">
          <a:blip r:embed="rId3">
            <a:alphaModFix/>
          </a:blip>
          <a:srcRect l="8762" t="10104" r="15634"/>
          <a:stretch/>
        </p:blipFill>
        <p:spPr>
          <a:xfrm>
            <a:off x="85325" y="1178125"/>
            <a:ext cx="2945200" cy="2810076"/>
          </a:xfrm>
          <a:prstGeom prst="rect">
            <a:avLst/>
          </a:prstGeom>
          <a:noFill/>
          <a:ln>
            <a:noFill/>
          </a:ln>
        </p:spPr>
      </p:pic>
      <p:pic>
        <p:nvPicPr>
          <p:cNvPr id="101" name="Google Shape;101;p17"/>
          <p:cNvPicPr preferRelativeResize="0"/>
          <p:nvPr/>
        </p:nvPicPr>
        <p:blipFill rotWithShape="1">
          <a:blip r:embed="rId4">
            <a:alphaModFix/>
          </a:blip>
          <a:srcRect l="33406" r="61486"/>
          <a:stretch/>
        </p:blipFill>
        <p:spPr>
          <a:xfrm>
            <a:off x="85325" y="1107400"/>
            <a:ext cx="458527" cy="2869376"/>
          </a:xfrm>
          <a:prstGeom prst="rect">
            <a:avLst/>
          </a:prstGeom>
          <a:noFill/>
          <a:ln>
            <a:noFill/>
          </a:ln>
        </p:spPr>
      </p:pic>
      <p:pic>
        <p:nvPicPr>
          <p:cNvPr id="102" name="Google Shape;102;p17"/>
          <p:cNvPicPr preferRelativeResize="0"/>
          <p:nvPr/>
        </p:nvPicPr>
        <p:blipFill rotWithShape="1">
          <a:blip r:embed="rId4">
            <a:alphaModFix/>
          </a:blip>
          <a:srcRect l="37993" t="88643" r="32895"/>
          <a:stretch/>
        </p:blipFill>
        <p:spPr>
          <a:xfrm>
            <a:off x="492100" y="3637450"/>
            <a:ext cx="2554849" cy="343625"/>
          </a:xfrm>
          <a:prstGeom prst="rect">
            <a:avLst/>
          </a:prstGeom>
          <a:noFill/>
          <a:ln>
            <a:noFill/>
          </a:ln>
        </p:spPr>
      </p:pic>
      <p:sp>
        <p:nvSpPr>
          <p:cNvPr id="103" name="Google Shape;103;p1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GB"/>
              <a:t>5</a:t>
            </a:fld>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605"/>
        <p:cNvGrpSpPr/>
        <p:nvPr/>
      </p:nvGrpSpPr>
      <p:grpSpPr>
        <a:xfrm>
          <a:off x="0" y="0"/>
          <a:ext cx="0" cy="0"/>
          <a:chOff x="0" y="0"/>
          <a:chExt cx="0" cy="0"/>
        </a:xfrm>
      </p:grpSpPr>
      <p:sp>
        <p:nvSpPr>
          <p:cNvPr id="606" name="Google Shape;606;p6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t>Superpixel method</a:t>
            </a:r>
            <a:endParaRPr/>
          </a:p>
        </p:txBody>
      </p:sp>
      <p:pic>
        <p:nvPicPr>
          <p:cNvPr id="607" name="Google Shape;607;p60"/>
          <p:cNvPicPr preferRelativeResize="0"/>
          <p:nvPr/>
        </p:nvPicPr>
        <p:blipFill>
          <a:blip r:embed="rId3">
            <a:alphaModFix/>
          </a:blip>
          <a:stretch>
            <a:fillRect/>
          </a:stretch>
        </p:blipFill>
        <p:spPr>
          <a:xfrm>
            <a:off x="2209800" y="1170125"/>
            <a:ext cx="3898602" cy="3820975"/>
          </a:xfrm>
          <a:prstGeom prst="rect">
            <a:avLst/>
          </a:prstGeom>
          <a:noFill/>
          <a:ln>
            <a:noFill/>
          </a:ln>
        </p:spPr>
      </p:pic>
      <p:sp>
        <p:nvSpPr>
          <p:cNvPr id="608" name="Google Shape;608;p6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GB"/>
              <a:t>50</a:t>
            </a:fld>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612"/>
        <p:cNvGrpSpPr/>
        <p:nvPr/>
      </p:nvGrpSpPr>
      <p:grpSpPr>
        <a:xfrm>
          <a:off x="0" y="0"/>
          <a:ext cx="0" cy="0"/>
          <a:chOff x="0" y="0"/>
          <a:chExt cx="0" cy="0"/>
        </a:xfrm>
      </p:grpSpPr>
      <p:sp>
        <p:nvSpPr>
          <p:cNvPr id="613" name="Google Shape;613;p61"/>
          <p:cNvSpPr txBox="1">
            <a:spLocks noGrp="1"/>
          </p:cNvSpPr>
          <p:nvPr>
            <p:ph type="title"/>
          </p:nvPr>
        </p:nvSpPr>
        <p:spPr>
          <a:xfrm>
            <a:off x="172400" y="445025"/>
            <a:ext cx="8907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GB" sz="2600"/>
              <a:t>SERENet recovering the 21-cm power spectrum</a:t>
            </a:r>
            <a:endParaRPr sz="2600"/>
          </a:p>
        </p:txBody>
      </p:sp>
      <p:sp>
        <p:nvSpPr>
          <p:cNvPr id="614" name="Google Shape;614;p6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GB"/>
              <a:t>51</a:t>
            </a:fld>
            <a:endParaRPr/>
          </a:p>
        </p:txBody>
      </p:sp>
      <p:pic>
        <p:nvPicPr>
          <p:cNvPr id="615" name="Google Shape;615;p61"/>
          <p:cNvPicPr preferRelativeResize="0"/>
          <p:nvPr/>
        </p:nvPicPr>
        <p:blipFill rotWithShape="1">
          <a:blip r:embed="rId3">
            <a:alphaModFix/>
          </a:blip>
          <a:srcRect t="-255" r="50485" b="68288"/>
          <a:stretch/>
        </p:blipFill>
        <p:spPr>
          <a:xfrm>
            <a:off x="228600" y="1017725"/>
            <a:ext cx="7767975" cy="3513450"/>
          </a:xfrm>
          <a:prstGeom prst="rect">
            <a:avLst/>
          </a:prstGeom>
          <a:noFill/>
          <a:ln>
            <a:noFill/>
          </a:ln>
        </p:spPr>
      </p:pic>
      <p:pic>
        <p:nvPicPr>
          <p:cNvPr id="616" name="Google Shape;616;p61"/>
          <p:cNvPicPr preferRelativeResize="0"/>
          <p:nvPr/>
        </p:nvPicPr>
        <p:blipFill rotWithShape="1">
          <a:blip r:embed="rId3">
            <a:alphaModFix/>
          </a:blip>
          <a:srcRect l="93677" t="1131" r="19" b="66901"/>
          <a:stretch/>
        </p:blipFill>
        <p:spPr>
          <a:xfrm>
            <a:off x="7998350" y="1170125"/>
            <a:ext cx="988825" cy="3513450"/>
          </a:xfrm>
          <a:prstGeom prst="rect">
            <a:avLst/>
          </a:prstGeom>
          <a:noFill/>
          <a:ln>
            <a:noFill/>
          </a:ln>
        </p:spPr>
      </p:pic>
      <p:pic>
        <p:nvPicPr>
          <p:cNvPr id="617" name="Google Shape;617;p61"/>
          <p:cNvPicPr preferRelativeResize="0"/>
          <p:nvPr/>
        </p:nvPicPr>
        <p:blipFill rotWithShape="1">
          <a:blip r:embed="rId3">
            <a:alphaModFix/>
          </a:blip>
          <a:srcRect l="4684" t="94732" r="50486" b="-386"/>
          <a:stretch/>
        </p:blipFill>
        <p:spPr>
          <a:xfrm>
            <a:off x="963575" y="4492450"/>
            <a:ext cx="7033000" cy="621499"/>
          </a:xfrm>
          <a:prstGeom prst="rect">
            <a:avLst/>
          </a:prstGeom>
          <a:noFill/>
          <a:ln>
            <a:noFill/>
          </a:ln>
        </p:spPr>
      </p:pic>
      <p:sp>
        <p:nvSpPr>
          <p:cNvPr id="618" name="Google Shape;618;p61"/>
          <p:cNvSpPr txBox="1"/>
          <p:nvPr/>
        </p:nvSpPr>
        <p:spPr>
          <a:xfrm>
            <a:off x="6830125" y="4697550"/>
            <a:ext cx="2026500" cy="416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b="1">
                <a:solidFill>
                  <a:srgbClr val="9900FF"/>
                </a:solidFill>
              </a:rPr>
              <a:t>(Bianco,</a:t>
            </a:r>
            <a:r>
              <a:rPr lang="en-GB" b="1"/>
              <a:t>Giri</a:t>
            </a:r>
            <a:r>
              <a:rPr lang="en-GB" b="1">
                <a:solidFill>
                  <a:srgbClr val="9900FF"/>
                </a:solidFill>
              </a:rPr>
              <a:t>+in prep)</a:t>
            </a:r>
            <a:endParaRPr b="1">
              <a:solidFill>
                <a:srgbClr val="9900FF"/>
              </a:solidFill>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622"/>
        <p:cNvGrpSpPr/>
        <p:nvPr/>
      </p:nvGrpSpPr>
      <p:grpSpPr>
        <a:xfrm>
          <a:off x="0" y="0"/>
          <a:ext cx="0" cy="0"/>
          <a:chOff x="0" y="0"/>
          <a:chExt cx="0" cy="0"/>
        </a:xfrm>
      </p:grpSpPr>
      <p:sp>
        <p:nvSpPr>
          <p:cNvPr id="623" name="Google Shape;623;p62"/>
          <p:cNvSpPr txBox="1">
            <a:spLocks noGrp="1"/>
          </p:cNvSpPr>
          <p:nvPr>
            <p:ph type="title"/>
          </p:nvPr>
        </p:nvSpPr>
        <p:spPr>
          <a:xfrm>
            <a:off x="172400" y="445025"/>
            <a:ext cx="8907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GB" sz="2600"/>
              <a:t>SERENet learns the topology quite well</a:t>
            </a:r>
            <a:endParaRPr sz="2600"/>
          </a:p>
        </p:txBody>
      </p:sp>
      <p:sp>
        <p:nvSpPr>
          <p:cNvPr id="624" name="Google Shape;624;p6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GB"/>
              <a:t>52</a:t>
            </a:fld>
            <a:endParaRPr/>
          </a:p>
        </p:txBody>
      </p:sp>
      <p:pic>
        <p:nvPicPr>
          <p:cNvPr id="625" name="Google Shape;625;p62"/>
          <p:cNvPicPr preferRelativeResize="0"/>
          <p:nvPr/>
        </p:nvPicPr>
        <p:blipFill rotWithShape="1">
          <a:blip r:embed="rId3">
            <a:alphaModFix/>
          </a:blip>
          <a:srcRect l="70183" t="10706" r="32"/>
          <a:stretch/>
        </p:blipFill>
        <p:spPr>
          <a:xfrm>
            <a:off x="4445050" y="1393925"/>
            <a:ext cx="4301558" cy="3303625"/>
          </a:xfrm>
          <a:prstGeom prst="rect">
            <a:avLst/>
          </a:prstGeom>
          <a:noFill/>
          <a:ln>
            <a:noFill/>
          </a:ln>
        </p:spPr>
      </p:pic>
      <p:sp>
        <p:nvSpPr>
          <p:cNvPr id="626" name="Google Shape;626;p62"/>
          <p:cNvSpPr txBox="1"/>
          <p:nvPr/>
        </p:nvSpPr>
        <p:spPr>
          <a:xfrm>
            <a:off x="6830125" y="4697550"/>
            <a:ext cx="2026500" cy="416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b="1">
                <a:solidFill>
                  <a:srgbClr val="9900FF"/>
                </a:solidFill>
              </a:rPr>
              <a:t>(Bianco,</a:t>
            </a:r>
            <a:r>
              <a:rPr lang="en-GB" b="1"/>
              <a:t>Giri</a:t>
            </a:r>
            <a:r>
              <a:rPr lang="en-GB" b="1">
                <a:solidFill>
                  <a:srgbClr val="9900FF"/>
                </a:solidFill>
              </a:rPr>
              <a:t>+in prep)</a:t>
            </a:r>
            <a:endParaRPr b="1">
              <a:solidFill>
                <a:srgbClr val="9900FF"/>
              </a:solidFill>
            </a:endParaRPr>
          </a:p>
        </p:txBody>
      </p:sp>
      <p:pic>
        <p:nvPicPr>
          <p:cNvPr id="627" name="Google Shape;627;p62"/>
          <p:cNvPicPr preferRelativeResize="0"/>
          <p:nvPr/>
        </p:nvPicPr>
        <p:blipFill rotWithShape="1">
          <a:blip r:embed="rId4">
            <a:alphaModFix/>
          </a:blip>
          <a:srcRect l="70958" t="10225" r="502"/>
          <a:stretch/>
        </p:blipFill>
        <p:spPr>
          <a:xfrm>
            <a:off x="334975" y="1393925"/>
            <a:ext cx="4068224" cy="3303625"/>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631"/>
        <p:cNvGrpSpPr/>
        <p:nvPr/>
      </p:nvGrpSpPr>
      <p:grpSpPr>
        <a:xfrm>
          <a:off x="0" y="0"/>
          <a:ext cx="0" cy="0"/>
          <a:chOff x="0" y="0"/>
          <a:chExt cx="0" cy="0"/>
        </a:xfrm>
      </p:grpSpPr>
      <p:sp>
        <p:nvSpPr>
          <p:cNvPr id="632" name="Google Shape;632;p63"/>
          <p:cNvSpPr txBox="1">
            <a:spLocks noGrp="1"/>
          </p:cNvSpPr>
          <p:nvPr>
            <p:ph type="title"/>
          </p:nvPr>
        </p:nvSpPr>
        <p:spPr>
          <a:xfrm>
            <a:off x="172400" y="445025"/>
            <a:ext cx="8907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GB" sz="2600"/>
              <a:t>SERENet for foreground mitigation</a:t>
            </a:r>
            <a:endParaRPr sz="2600"/>
          </a:p>
        </p:txBody>
      </p:sp>
      <p:pic>
        <p:nvPicPr>
          <p:cNvPr id="633" name="Google Shape;633;p63"/>
          <p:cNvPicPr preferRelativeResize="0"/>
          <p:nvPr/>
        </p:nvPicPr>
        <p:blipFill>
          <a:blip r:embed="rId3">
            <a:alphaModFix/>
          </a:blip>
          <a:stretch>
            <a:fillRect/>
          </a:stretch>
        </p:blipFill>
        <p:spPr>
          <a:xfrm>
            <a:off x="914400" y="1017725"/>
            <a:ext cx="7552710" cy="3820973"/>
          </a:xfrm>
          <a:prstGeom prst="rect">
            <a:avLst/>
          </a:prstGeom>
          <a:noFill/>
          <a:ln>
            <a:noFill/>
          </a:ln>
        </p:spPr>
      </p:pic>
      <p:sp>
        <p:nvSpPr>
          <p:cNvPr id="634" name="Google Shape;634;p63"/>
          <p:cNvSpPr txBox="1"/>
          <p:nvPr/>
        </p:nvSpPr>
        <p:spPr>
          <a:xfrm>
            <a:off x="6753925" y="4697550"/>
            <a:ext cx="2026500" cy="416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b="1">
                <a:solidFill>
                  <a:srgbClr val="9900FF"/>
                </a:solidFill>
              </a:rPr>
              <a:t>(Bianco,</a:t>
            </a:r>
            <a:r>
              <a:rPr lang="en-GB" b="1"/>
              <a:t>Giri</a:t>
            </a:r>
            <a:r>
              <a:rPr lang="en-GB" b="1">
                <a:solidFill>
                  <a:srgbClr val="9900FF"/>
                </a:solidFill>
              </a:rPr>
              <a:t>+in prep)</a:t>
            </a:r>
            <a:endParaRPr b="1">
              <a:solidFill>
                <a:srgbClr val="9900FF"/>
              </a:solidFill>
            </a:endParaRPr>
          </a:p>
        </p:txBody>
      </p:sp>
      <p:sp>
        <p:nvSpPr>
          <p:cNvPr id="635" name="Google Shape;635;p6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GB"/>
              <a:t>53</a:t>
            </a:fld>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639"/>
        <p:cNvGrpSpPr/>
        <p:nvPr/>
      </p:nvGrpSpPr>
      <p:grpSpPr>
        <a:xfrm>
          <a:off x="0" y="0"/>
          <a:ext cx="0" cy="0"/>
          <a:chOff x="0" y="0"/>
          <a:chExt cx="0" cy="0"/>
        </a:xfrm>
      </p:grpSpPr>
      <p:sp>
        <p:nvSpPr>
          <p:cNvPr id="640" name="Google Shape;640;p64"/>
          <p:cNvSpPr txBox="1">
            <a:spLocks noGrp="1"/>
          </p:cNvSpPr>
          <p:nvPr>
            <p:ph type="title"/>
          </p:nvPr>
        </p:nvSpPr>
        <p:spPr>
          <a:xfrm>
            <a:off x="172400" y="445025"/>
            <a:ext cx="8907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GB" sz="2600"/>
              <a:t>SERENet recovering the 21-cm image</a:t>
            </a:r>
            <a:endParaRPr sz="2600"/>
          </a:p>
        </p:txBody>
      </p:sp>
      <p:sp>
        <p:nvSpPr>
          <p:cNvPr id="641" name="Google Shape;641;p6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GB"/>
              <a:t>54</a:t>
            </a:fld>
            <a:endParaRPr/>
          </a:p>
        </p:txBody>
      </p:sp>
      <p:pic>
        <p:nvPicPr>
          <p:cNvPr id="642" name="Google Shape;642;p64"/>
          <p:cNvPicPr preferRelativeResize="0"/>
          <p:nvPr/>
        </p:nvPicPr>
        <p:blipFill rotWithShape="1">
          <a:blip r:embed="rId3">
            <a:alphaModFix/>
          </a:blip>
          <a:srcRect r="51045" b="67208"/>
          <a:stretch/>
        </p:blipFill>
        <p:spPr>
          <a:xfrm>
            <a:off x="228600" y="941525"/>
            <a:ext cx="7769977" cy="3643774"/>
          </a:xfrm>
          <a:prstGeom prst="rect">
            <a:avLst/>
          </a:prstGeom>
          <a:noFill/>
          <a:ln>
            <a:noFill/>
          </a:ln>
        </p:spPr>
      </p:pic>
      <p:pic>
        <p:nvPicPr>
          <p:cNvPr id="643" name="Google Shape;643;p64"/>
          <p:cNvPicPr preferRelativeResize="0"/>
          <p:nvPr/>
        </p:nvPicPr>
        <p:blipFill rotWithShape="1">
          <a:blip r:embed="rId3">
            <a:alphaModFix/>
          </a:blip>
          <a:srcRect l="93644" r="191" b="67208"/>
          <a:stretch/>
        </p:blipFill>
        <p:spPr>
          <a:xfrm>
            <a:off x="7934551" y="941525"/>
            <a:ext cx="978425" cy="3643774"/>
          </a:xfrm>
          <a:prstGeom prst="rect">
            <a:avLst/>
          </a:prstGeom>
          <a:noFill/>
          <a:ln>
            <a:noFill/>
          </a:ln>
        </p:spPr>
      </p:pic>
      <p:pic>
        <p:nvPicPr>
          <p:cNvPr id="644" name="Google Shape;644;p64"/>
          <p:cNvPicPr preferRelativeResize="0"/>
          <p:nvPr/>
        </p:nvPicPr>
        <p:blipFill rotWithShape="1">
          <a:blip r:embed="rId3">
            <a:alphaModFix/>
          </a:blip>
          <a:srcRect l="4210" t="95668" r="51046" b="45"/>
          <a:stretch/>
        </p:blipFill>
        <p:spPr>
          <a:xfrm>
            <a:off x="897125" y="4490050"/>
            <a:ext cx="7101452" cy="476250"/>
          </a:xfrm>
          <a:prstGeom prst="rect">
            <a:avLst/>
          </a:prstGeom>
          <a:noFill/>
          <a:ln>
            <a:noFill/>
          </a:ln>
        </p:spPr>
      </p:pic>
      <p:sp>
        <p:nvSpPr>
          <p:cNvPr id="645" name="Google Shape;645;p64"/>
          <p:cNvSpPr txBox="1"/>
          <p:nvPr/>
        </p:nvSpPr>
        <p:spPr>
          <a:xfrm>
            <a:off x="6830125" y="4697550"/>
            <a:ext cx="2026500" cy="416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b="1">
                <a:solidFill>
                  <a:srgbClr val="9900FF"/>
                </a:solidFill>
              </a:rPr>
              <a:t>(Bianco,</a:t>
            </a:r>
            <a:r>
              <a:rPr lang="en-GB" b="1"/>
              <a:t>Giri</a:t>
            </a:r>
            <a:r>
              <a:rPr lang="en-GB" b="1">
                <a:solidFill>
                  <a:srgbClr val="9900FF"/>
                </a:solidFill>
              </a:rPr>
              <a:t>+in prep)</a:t>
            </a:r>
            <a:endParaRPr b="1">
              <a:solidFill>
                <a:srgbClr val="9900FF"/>
              </a:solidFill>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649"/>
        <p:cNvGrpSpPr/>
        <p:nvPr/>
      </p:nvGrpSpPr>
      <p:grpSpPr>
        <a:xfrm>
          <a:off x="0" y="0"/>
          <a:ext cx="0" cy="0"/>
          <a:chOff x="0" y="0"/>
          <a:chExt cx="0" cy="0"/>
        </a:xfrm>
      </p:grpSpPr>
      <p:sp>
        <p:nvSpPr>
          <p:cNvPr id="650" name="Google Shape;650;p65"/>
          <p:cNvSpPr txBox="1">
            <a:spLocks noGrp="1"/>
          </p:cNvSpPr>
          <p:nvPr>
            <p:ph type="title"/>
          </p:nvPr>
        </p:nvSpPr>
        <p:spPr>
          <a:xfrm>
            <a:off x="172400" y="445025"/>
            <a:ext cx="8907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GB" sz="2600"/>
              <a:t>SERENet with prior knowledge (ionized regions)</a:t>
            </a:r>
            <a:endParaRPr sz="2600"/>
          </a:p>
        </p:txBody>
      </p:sp>
      <p:pic>
        <p:nvPicPr>
          <p:cNvPr id="651" name="Google Shape;651;p65"/>
          <p:cNvPicPr preferRelativeResize="0"/>
          <p:nvPr/>
        </p:nvPicPr>
        <p:blipFill>
          <a:blip r:embed="rId3">
            <a:alphaModFix/>
          </a:blip>
          <a:stretch>
            <a:fillRect/>
          </a:stretch>
        </p:blipFill>
        <p:spPr>
          <a:xfrm>
            <a:off x="914400" y="1017725"/>
            <a:ext cx="7552710" cy="3820973"/>
          </a:xfrm>
          <a:prstGeom prst="rect">
            <a:avLst/>
          </a:prstGeom>
          <a:noFill/>
          <a:ln>
            <a:noFill/>
          </a:ln>
        </p:spPr>
      </p:pic>
      <p:sp>
        <p:nvSpPr>
          <p:cNvPr id="652" name="Google Shape;652;p65"/>
          <p:cNvSpPr txBox="1"/>
          <p:nvPr/>
        </p:nvSpPr>
        <p:spPr>
          <a:xfrm>
            <a:off x="6830125" y="4697550"/>
            <a:ext cx="2026500" cy="416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b="1">
                <a:solidFill>
                  <a:srgbClr val="9900FF"/>
                </a:solidFill>
              </a:rPr>
              <a:t>(Bianco,</a:t>
            </a:r>
            <a:r>
              <a:rPr lang="en-GB" b="1"/>
              <a:t>Giri</a:t>
            </a:r>
            <a:r>
              <a:rPr lang="en-GB" b="1">
                <a:solidFill>
                  <a:srgbClr val="9900FF"/>
                </a:solidFill>
              </a:rPr>
              <a:t>+in prep)</a:t>
            </a:r>
            <a:endParaRPr b="1">
              <a:solidFill>
                <a:srgbClr val="9900FF"/>
              </a:solidFill>
            </a:endParaRPr>
          </a:p>
        </p:txBody>
      </p:sp>
      <p:sp>
        <p:nvSpPr>
          <p:cNvPr id="653" name="Google Shape;653;p6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GB"/>
              <a:t>55</a:t>
            </a:fld>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657"/>
        <p:cNvGrpSpPr/>
        <p:nvPr/>
      </p:nvGrpSpPr>
      <p:grpSpPr>
        <a:xfrm>
          <a:off x="0" y="0"/>
          <a:ext cx="0" cy="0"/>
          <a:chOff x="0" y="0"/>
          <a:chExt cx="0" cy="0"/>
        </a:xfrm>
      </p:grpSpPr>
      <p:pic>
        <p:nvPicPr>
          <p:cNvPr id="658" name="Google Shape;658;p66"/>
          <p:cNvPicPr preferRelativeResize="0"/>
          <p:nvPr/>
        </p:nvPicPr>
        <p:blipFill rotWithShape="1">
          <a:blip r:embed="rId3">
            <a:alphaModFix/>
          </a:blip>
          <a:srcRect l="49008" r="28427" b="67208"/>
          <a:stretch/>
        </p:blipFill>
        <p:spPr>
          <a:xfrm>
            <a:off x="4419150" y="941525"/>
            <a:ext cx="3581401" cy="3643774"/>
          </a:xfrm>
          <a:prstGeom prst="rect">
            <a:avLst/>
          </a:prstGeom>
          <a:noFill/>
          <a:ln>
            <a:noFill/>
          </a:ln>
        </p:spPr>
      </p:pic>
      <p:sp>
        <p:nvSpPr>
          <p:cNvPr id="659" name="Google Shape;659;p66"/>
          <p:cNvSpPr txBox="1">
            <a:spLocks noGrp="1"/>
          </p:cNvSpPr>
          <p:nvPr>
            <p:ph type="title"/>
          </p:nvPr>
        </p:nvSpPr>
        <p:spPr>
          <a:xfrm>
            <a:off x="172400" y="445025"/>
            <a:ext cx="8907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GB" sz="2600"/>
              <a:t>SERENet recovering the 21-cm image with prior</a:t>
            </a:r>
            <a:endParaRPr sz="2600"/>
          </a:p>
        </p:txBody>
      </p:sp>
      <p:sp>
        <p:nvSpPr>
          <p:cNvPr id="660" name="Google Shape;660;p6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GB"/>
              <a:t>56</a:t>
            </a:fld>
            <a:endParaRPr/>
          </a:p>
        </p:txBody>
      </p:sp>
      <p:pic>
        <p:nvPicPr>
          <p:cNvPr id="661" name="Google Shape;661;p66"/>
          <p:cNvPicPr preferRelativeResize="0"/>
          <p:nvPr/>
        </p:nvPicPr>
        <p:blipFill rotWithShape="1">
          <a:blip r:embed="rId3">
            <a:alphaModFix/>
          </a:blip>
          <a:srcRect r="73597" b="67208"/>
          <a:stretch/>
        </p:blipFill>
        <p:spPr>
          <a:xfrm>
            <a:off x="228600" y="941525"/>
            <a:ext cx="4190549" cy="3643774"/>
          </a:xfrm>
          <a:prstGeom prst="rect">
            <a:avLst/>
          </a:prstGeom>
          <a:noFill/>
          <a:ln>
            <a:noFill/>
          </a:ln>
        </p:spPr>
      </p:pic>
      <p:pic>
        <p:nvPicPr>
          <p:cNvPr id="662" name="Google Shape;662;p66"/>
          <p:cNvPicPr preferRelativeResize="0"/>
          <p:nvPr/>
        </p:nvPicPr>
        <p:blipFill rotWithShape="1">
          <a:blip r:embed="rId3">
            <a:alphaModFix/>
          </a:blip>
          <a:srcRect l="93644" r="191" b="67208"/>
          <a:stretch/>
        </p:blipFill>
        <p:spPr>
          <a:xfrm>
            <a:off x="7934551" y="941525"/>
            <a:ext cx="978425" cy="3643774"/>
          </a:xfrm>
          <a:prstGeom prst="rect">
            <a:avLst/>
          </a:prstGeom>
          <a:noFill/>
          <a:ln>
            <a:noFill/>
          </a:ln>
        </p:spPr>
      </p:pic>
      <p:pic>
        <p:nvPicPr>
          <p:cNvPr id="663" name="Google Shape;663;p66"/>
          <p:cNvPicPr preferRelativeResize="0"/>
          <p:nvPr/>
        </p:nvPicPr>
        <p:blipFill rotWithShape="1">
          <a:blip r:embed="rId3">
            <a:alphaModFix/>
          </a:blip>
          <a:srcRect l="4210" t="95668" r="51046" b="45"/>
          <a:stretch/>
        </p:blipFill>
        <p:spPr>
          <a:xfrm>
            <a:off x="897125" y="4490050"/>
            <a:ext cx="7101452" cy="476250"/>
          </a:xfrm>
          <a:prstGeom prst="rect">
            <a:avLst/>
          </a:prstGeom>
          <a:noFill/>
          <a:ln>
            <a:noFill/>
          </a:ln>
        </p:spPr>
      </p:pic>
      <p:sp>
        <p:nvSpPr>
          <p:cNvPr id="664" name="Google Shape;664;p66"/>
          <p:cNvSpPr txBox="1"/>
          <p:nvPr/>
        </p:nvSpPr>
        <p:spPr>
          <a:xfrm>
            <a:off x="6830125" y="4697550"/>
            <a:ext cx="2026500" cy="416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b="1">
                <a:solidFill>
                  <a:srgbClr val="9900FF"/>
                </a:solidFill>
              </a:rPr>
              <a:t>(Bianco,</a:t>
            </a:r>
            <a:r>
              <a:rPr lang="en-GB" b="1"/>
              <a:t>Giri</a:t>
            </a:r>
            <a:r>
              <a:rPr lang="en-GB" b="1">
                <a:solidFill>
                  <a:srgbClr val="9900FF"/>
                </a:solidFill>
              </a:rPr>
              <a:t>+in prep)</a:t>
            </a:r>
            <a:endParaRPr b="1">
              <a:solidFill>
                <a:srgbClr val="9900FF"/>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8" name="Google Shape;108;p1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sz="2800"/>
              <a:t>Galaxy formation in a metal-poor universe</a:t>
            </a:r>
            <a:endParaRPr sz="2800"/>
          </a:p>
        </p:txBody>
      </p:sp>
      <p:sp>
        <p:nvSpPr>
          <p:cNvPr id="109" name="Google Shape;109;p18"/>
          <p:cNvSpPr txBox="1"/>
          <p:nvPr/>
        </p:nvSpPr>
        <p:spPr>
          <a:xfrm>
            <a:off x="5779225" y="4269400"/>
            <a:ext cx="1098000" cy="837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000"/>
          </a:p>
        </p:txBody>
      </p:sp>
      <p:sp>
        <p:nvSpPr>
          <p:cNvPr id="110" name="Google Shape;110;p18"/>
          <p:cNvSpPr txBox="1"/>
          <p:nvPr/>
        </p:nvSpPr>
        <p:spPr>
          <a:xfrm>
            <a:off x="1173700" y="5106700"/>
            <a:ext cx="1567500" cy="317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000"/>
          </a:p>
        </p:txBody>
      </p:sp>
      <p:sp>
        <p:nvSpPr>
          <p:cNvPr id="111" name="Google Shape;111;p18"/>
          <p:cNvSpPr txBox="1"/>
          <p:nvPr/>
        </p:nvSpPr>
        <p:spPr>
          <a:xfrm>
            <a:off x="3036900" y="1961900"/>
            <a:ext cx="1682700" cy="762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b="1">
                <a:latin typeface="Proxima Nova"/>
                <a:ea typeface="Proxima Nova"/>
                <a:cs typeface="Proxima Nova"/>
                <a:sym typeface="Proxima Nova"/>
              </a:rPr>
              <a:t>Blue represents neutral hydrogen</a:t>
            </a:r>
            <a:endParaRPr b="1">
              <a:latin typeface="Proxima Nova"/>
              <a:ea typeface="Proxima Nova"/>
              <a:cs typeface="Proxima Nova"/>
              <a:sym typeface="Proxima Nova"/>
            </a:endParaRPr>
          </a:p>
        </p:txBody>
      </p:sp>
      <p:pic>
        <p:nvPicPr>
          <p:cNvPr id="112" name="Google Shape;112;p18"/>
          <p:cNvPicPr preferRelativeResize="0"/>
          <p:nvPr/>
        </p:nvPicPr>
        <p:blipFill rotWithShape="1">
          <a:blip r:embed="rId3">
            <a:alphaModFix/>
          </a:blip>
          <a:srcRect l="8762" t="10104" r="15634"/>
          <a:stretch/>
        </p:blipFill>
        <p:spPr>
          <a:xfrm>
            <a:off x="85325" y="1178125"/>
            <a:ext cx="2945200" cy="2810076"/>
          </a:xfrm>
          <a:prstGeom prst="rect">
            <a:avLst/>
          </a:prstGeom>
          <a:noFill/>
          <a:ln>
            <a:noFill/>
          </a:ln>
        </p:spPr>
      </p:pic>
      <p:pic>
        <p:nvPicPr>
          <p:cNvPr id="113" name="Google Shape;113;p18"/>
          <p:cNvPicPr preferRelativeResize="0"/>
          <p:nvPr/>
        </p:nvPicPr>
        <p:blipFill rotWithShape="1">
          <a:blip r:embed="rId4">
            <a:alphaModFix/>
          </a:blip>
          <a:srcRect l="33406" r="61486"/>
          <a:stretch/>
        </p:blipFill>
        <p:spPr>
          <a:xfrm>
            <a:off x="85325" y="1107400"/>
            <a:ext cx="458527" cy="2869376"/>
          </a:xfrm>
          <a:prstGeom prst="rect">
            <a:avLst/>
          </a:prstGeom>
          <a:noFill/>
          <a:ln>
            <a:noFill/>
          </a:ln>
        </p:spPr>
      </p:pic>
      <p:pic>
        <p:nvPicPr>
          <p:cNvPr id="114" name="Google Shape;114;p18"/>
          <p:cNvPicPr preferRelativeResize="0"/>
          <p:nvPr/>
        </p:nvPicPr>
        <p:blipFill rotWithShape="1">
          <a:blip r:embed="rId4">
            <a:alphaModFix/>
          </a:blip>
          <a:srcRect l="37993" t="88643" r="32895"/>
          <a:stretch/>
        </p:blipFill>
        <p:spPr>
          <a:xfrm>
            <a:off x="492100" y="3637450"/>
            <a:ext cx="2554849" cy="343625"/>
          </a:xfrm>
          <a:prstGeom prst="rect">
            <a:avLst/>
          </a:prstGeom>
          <a:noFill/>
          <a:ln>
            <a:noFill/>
          </a:ln>
        </p:spPr>
      </p:pic>
      <p:sp>
        <p:nvSpPr>
          <p:cNvPr id="115" name="Google Shape;115;p1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GB"/>
              <a:t>6</a:t>
            </a:fld>
            <a:endParaRPr/>
          </a:p>
        </p:txBody>
      </p:sp>
      <p:pic>
        <p:nvPicPr>
          <p:cNvPr id="116" name="Google Shape;116;p18"/>
          <p:cNvPicPr preferRelativeResize="0"/>
          <p:nvPr/>
        </p:nvPicPr>
        <p:blipFill rotWithShape="1">
          <a:blip r:embed="rId5">
            <a:alphaModFix/>
          </a:blip>
          <a:srcRect t="5766" r="59871" b="5933"/>
          <a:stretch/>
        </p:blipFill>
        <p:spPr>
          <a:xfrm>
            <a:off x="5038325" y="1089825"/>
            <a:ext cx="3669299" cy="3161875"/>
          </a:xfrm>
          <a:prstGeom prst="rect">
            <a:avLst/>
          </a:prstGeom>
          <a:noFill/>
          <a:ln>
            <a:noFill/>
          </a:ln>
        </p:spPr>
      </p:pic>
      <p:sp>
        <p:nvSpPr>
          <p:cNvPr id="117" name="Google Shape;117;p18"/>
          <p:cNvSpPr txBox="1"/>
          <p:nvPr/>
        </p:nvSpPr>
        <p:spPr>
          <a:xfrm>
            <a:off x="5504575" y="4585425"/>
            <a:ext cx="2841300" cy="416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b="1" dirty="0">
                <a:solidFill>
                  <a:schemeClr val="tx2">
                    <a:lumMod val="10000"/>
                  </a:schemeClr>
                </a:solidFill>
              </a:rPr>
              <a:t>(</a:t>
            </a:r>
            <a:r>
              <a:rPr lang="en-GB" b="1" dirty="0" err="1">
                <a:solidFill>
                  <a:schemeClr val="tx2">
                    <a:lumMod val="10000"/>
                  </a:schemeClr>
                </a:solidFill>
              </a:rPr>
              <a:t>Nebrin</a:t>
            </a:r>
            <a:r>
              <a:rPr lang="en-GB" b="1" dirty="0">
                <a:solidFill>
                  <a:schemeClr val="tx2">
                    <a:lumMod val="10000"/>
                  </a:schemeClr>
                </a:solidFill>
              </a:rPr>
              <a:t>, </a:t>
            </a:r>
            <a:r>
              <a:rPr lang="en-GB" b="1" dirty="0">
                <a:solidFill>
                  <a:srgbClr val="7030A0"/>
                </a:solidFill>
              </a:rPr>
              <a:t>Giri</a:t>
            </a:r>
            <a:r>
              <a:rPr lang="en-GB" b="1" dirty="0">
                <a:solidFill>
                  <a:schemeClr val="tx2">
                    <a:lumMod val="10000"/>
                  </a:schemeClr>
                </a:solidFill>
              </a:rPr>
              <a:t> &amp; </a:t>
            </a:r>
            <a:r>
              <a:rPr lang="en-GB" b="1" dirty="0" err="1">
                <a:solidFill>
                  <a:schemeClr val="tx2">
                    <a:lumMod val="10000"/>
                  </a:schemeClr>
                </a:solidFill>
              </a:rPr>
              <a:t>Mellema</a:t>
            </a:r>
            <a:r>
              <a:rPr lang="en-GB" b="1" dirty="0">
                <a:solidFill>
                  <a:schemeClr val="tx2">
                    <a:lumMod val="10000"/>
                  </a:schemeClr>
                </a:solidFill>
              </a:rPr>
              <a:t> 2023)</a:t>
            </a:r>
            <a:endParaRPr b="1" dirty="0">
              <a:solidFill>
                <a:schemeClr val="tx2">
                  <a:lumMod val="10000"/>
                </a:schemeClr>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7">
          <a:extLst>
            <a:ext uri="{FF2B5EF4-FFF2-40B4-BE49-F238E27FC236}">
              <a16:creationId xmlns:a16="http://schemas.microsoft.com/office/drawing/2014/main" id="{08D9AD65-E42E-8B7F-9F07-C0C45A28E347}"/>
            </a:ext>
          </a:extLst>
        </p:cNvPr>
        <p:cNvGrpSpPr/>
        <p:nvPr/>
      </p:nvGrpSpPr>
      <p:grpSpPr>
        <a:xfrm>
          <a:off x="0" y="0"/>
          <a:ext cx="0" cy="0"/>
          <a:chOff x="0" y="0"/>
          <a:chExt cx="0" cy="0"/>
        </a:xfrm>
      </p:grpSpPr>
      <p:sp>
        <p:nvSpPr>
          <p:cNvPr id="108" name="Google Shape;108;p18">
            <a:extLst>
              <a:ext uri="{FF2B5EF4-FFF2-40B4-BE49-F238E27FC236}">
                <a16:creationId xmlns:a16="http://schemas.microsoft.com/office/drawing/2014/main" id="{A570AAD8-1743-0877-45CB-0C075A5D3A6E}"/>
              </a:ext>
            </a:extLst>
          </p:cNvPr>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sz="2800"/>
              <a:t>Galaxy formation in a metal-poor universe</a:t>
            </a:r>
            <a:endParaRPr sz="2800"/>
          </a:p>
        </p:txBody>
      </p:sp>
      <p:sp>
        <p:nvSpPr>
          <p:cNvPr id="109" name="Google Shape;109;p18">
            <a:extLst>
              <a:ext uri="{FF2B5EF4-FFF2-40B4-BE49-F238E27FC236}">
                <a16:creationId xmlns:a16="http://schemas.microsoft.com/office/drawing/2014/main" id="{E74B8A63-89DB-8E4F-4F79-30CD440705D3}"/>
              </a:ext>
            </a:extLst>
          </p:cNvPr>
          <p:cNvSpPr txBox="1"/>
          <p:nvPr/>
        </p:nvSpPr>
        <p:spPr>
          <a:xfrm>
            <a:off x="5779225" y="4269400"/>
            <a:ext cx="1098000" cy="837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000"/>
          </a:p>
        </p:txBody>
      </p:sp>
      <p:sp>
        <p:nvSpPr>
          <p:cNvPr id="110" name="Google Shape;110;p18">
            <a:extLst>
              <a:ext uri="{FF2B5EF4-FFF2-40B4-BE49-F238E27FC236}">
                <a16:creationId xmlns:a16="http://schemas.microsoft.com/office/drawing/2014/main" id="{59A05A78-1F7F-AB7B-87E1-59A270A26EA5}"/>
              </a:ext>
            </a:extLst>
          </p:cNvPr>
          <p:cNvSpPr txBox="1"/>
          <p:nvPr/>
        </p:nvSpPr>
        <p:spPr>
          <a:xfrm>
            <a:off x="1173700" y="5106700"/>
            <a:ext cx="1567500" cy="317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000"/>
          </a:p>
        </p:txBody>
      </p:sp>
      <p:sp>
        <p:nvSpPr>
          <p:cNvPr id="111" name="Google Shape;111;p18">
            <a:extLst>
              <a:ext uri="{FF2B5EF4-FFF2-40B4-BE49-F238E27FC236}">
                <a16:creationId xmlns:a16="http://schemas.microsoft.com/office/drawing/2014/main" id="{82E7CB86-2A27-9298-9C3E-733C18E6DC54}"/>
              </a:ext>
            </a:extLst>
          </p:cNvPr>
          <p:cNvSpPr txBox="1"/>
          <p:nvPr/>
        </p:nvSpPr>
        <p:spPr>
          <a:xfrm>
            <a:off x="3036900" y="1961900"/>
            <a:ext cx="1682700" cy="762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b="1">
                <a:latin typeface="Proxima Nova"/>
                <a:ea typeface="Proxima Nova"/>
                <a:cs typeface="Proxima Nova"/>
                <a:sym typeface="Proxima Nova"/>
              </a:rPr>
              <a:t>Blue represents neutral hydrogen</a:t>
            </a:r>
            <a:endParaRPr b="1">
              <a:latin typeface="Proxima Nova"/>
              <a:ea typeface="Proxima Nova"/>
              <a:cs typeface="Proxima Nova"/>
              <a:sym typeface="Proxima Nova"/>
            </a:endParaRPr>
          </a:p>
        </p:txBody>
      </p:sp>
      <p:pic>
        <p:nvPicPr>
          <p:cNvPr id="112" name="Google Shape;112;p18">
            <a:extLst>
              <a:ext uri="{FF2B5EF4-FFF2-40B4-BE49-F238E27FC236}">
                <a16:creationId xmlns:a16="http://schemas.microsoft.com/office/drawing/2014/main" id="{4A02BAF4-A2F6-3360-E5C2-E0F862BA04BE}"/>
              </a:ext>
            </a:extLst>
          </p:cNvPr>
          <p:cNvPicPr preferRelativeResize="0"/>
          <p:nvPr/>
        </p:nvPicPr>
        <p:blipFill rotWithShape="1">
          <a:blip r:embed="rId3">
            <a:alphaModFix/>
          </a:blip>
          <a:srcRect l="8762" t="10104" r="15634"/>
          <a:stretch/>
        </p:blipFill>
        <p:spPr>
          <a:xfrm>
            <a:off x="85325" y="1178125"/>
            <a:ext cx="2945200" cy="2810076"/>
          </a:xfrm>
          <a:prstGeom prst="rect">
            <a:avLst/>
          </a:prstGeom>
          <a:noFill/>
          <a:ln>
            <a:noFill/>
          </a:ln>
        </p:spPr>
      </p:pic>
      <p:pic>
        <p:nvPicPr>
          <p:cNvPr id="113" name="Google Shape;113;p18">
            <a:extLst>
              <a:ext uri="{FF2B5EF4-FFF2-40B4-BE49-F238E27FC236}">
                <a16:creationId xmlns:a16="http://schemas.microsoft.com/office/drawing/2014/main" id="{07B6A536-BCF4-CB3D-63C8-16EA707E0EDD}"/>
              </a:ext>
            </a:extLst>
          </p:cNvPr>
          <p:cNvPicPr preferRelativeResize="0"/>
          <p:nvPr/>
        </p:nvPicPr>
        <p:blipFill rotWithShape="1">
          <a:blip r:embed="rId4">
            <a:alphaModFix/>
          </a:blip>
          <a:srcRect l="33406" r="61486"/>
          <a:stretch/>
        </p:blipFill>
        <p:spPr>
          <a:xfrm>
            <a:off x="85325" y="1107400"/>
            <a:ext cx="458527" cy="2869376"/>
          </a:xfrm>
          <a:prstGeom prst="rect">
            <a:avLst/>
          </a:prstGeom>
          <a:noFill/>
          <a:ln>
            <a:noFill/>
          </a:ln>
        </p:spPr>
      </p:pic>
      <p:pic>
        <p:nvPicPr>
          <p:cNvPr id="114" name="Google Shape;114;p18">
            <a:extLst>
              <a:ext uri="{FF2B5EF4-FFF2-40B4-BE49-F238E27FC236}">
                <a16:creationId xmlns:a16="http://schemas.microsoft.com/office/drawing/2014/main" id="{50CC83D0-6F8E-4A59-AFCE-D4A443214E36}"/>
              </a:ext>
            </a:extLst>
          </p:cNvPr>
          <p:cNvPicPr preferRelativeResize="0"/>
          <p:nvPr/>
        </p:nvPicPr>
        <p:blipFill rotWithShape="1">
          <a:blip r:embed="rId4">
            <a:alphaModFix/>
          </a:blip>
          <a:srcRect l="37993" t="88643" r="32895"/>
          <a:stretch/>
        </p:blipFill>
        <p:spPr>
          <a:xfrm>
            <a:off x="492100" y="3637450"/>
            <a:ext cx="2554849" cy="343625"/>
          </a:xfrm>
          <a:prstGeom prst="rect">
            <a:avLst/>
          </a:prstGeom>
          <a:noFill/>
          <a:ln>
            <a:noFill/>
          </a:ln>
        </p:spPr>
      </p:pic>
      <p:sp>
        <p:nvSpPr>
          <p:cNvPr id="115" name="Google Shape;115;p18">
            <a:extLst>
              <a:ext uri="{FF2B5EF4-FFF2-40B4-BE49-F238E27FC236}">
                <a16:creationId xmlns:a16="http://schemas.microsoft.com/office/drawing/2014/main" id="{56A4B938-C64B-441F-88E2-8059B410E160}"/>
              </a:ext>
            </a:extLst>
          </p:cNvPr>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GB"/>
              <a:t>7</a:t>
            </a:fld>
            <a:endParaRPr/>
          </a:p>
        </p:txBody>
      </p:sp>
      <p:pic>
        <p:nvPicPr>
          <p:cNvPr id="116" name="Google Shape;116;p18">
            <a:extLst>
              <a:ext uri="{FF2B5EF4-FFF2-40B4-BE49-F238E27FC236}">
                <a16:creationId xmlns:a16="http://schemas.microsoft.com/office/drawing/2014/main" id="{D36BF3BA-01D7-9540-9EF5-CB34E094F8EE}"/>
              </a:ext>
            </a:extLst>
          </p:cNvPr>
          <p:cNvPicPr preferRelativeResize="0"/>
          <p:nvPr/>
        </p:nvPicPr>
        <p:blipFill rotWithShape="1">
          <a:blip r:embed="rId5">
            <a:alphaModFix/>
          </a:blip>
          <a:srcRect t="5766" r="59871" b="5933"/>
          <a:stretch/>
        </p:blipFill>
        <p:spPr>
          <a:xfrm>
            <a:off x="5038325" y="1089825"/>
            <a:ext cx="3669299" cy="3161875"/>
          </a:xfrm>
          <a:prstGeom prst="rect">
            <a:avLst/>
          </a:prstGeom>
          <a:noFill/>
          <a:ln>
            <a:noFill/>
          </a:ln>
        </p:spPr>
      </p:pic>
      <p:sp>
        <p:nvSpPr>
          <p:cNvPr id="117" name="Google Shape;117;p18">
            <a:extLst>
              <a:ext uri="{FF2B5EF4-FFF2-40B4-BE49-F238E27FC236}">
                <a16:creationId xmlns:a16="http://schemas.microsoft.com/office/drawing/2014/main" id="{5D9A5DB1-7409-7031-01FE-02BF17599338}"/>
              </a:ext>
            </a:extLst>
          </p:cNvPr>
          <p:cNvSpPr txBox="1"/>
          <p:nvPr/>
        </p:nvSpPr>
        <p:spPr>
          <a:xfrm>
            <a:off x="5504575" y="4585425"/>
            <a:ext cx="2841300" cy="416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b="1" dirty="0">
                <a:solidFill>
                  <a:schemeClr val="tx2">
                    <a:lumMod val="10000"/>
                  </a:schemeClr>
                </a:solidFill>
              </a:rPr>
              <a:t>(</a:t>
            </a:r>
            <a:r>
              <a:rPr lang="en-GB" b="1" dirty="0" err="1">
                <a:solidFill>
                  <a:schemeClr val="tx2">
                    <a:lumMod val="10000"/>
                  </a:schemeClr>
                </a:solidFill>
              </a:rPr>
              <a:t>Nebrin</a:t>
            </a:r>
            <a:r>
              <a:rPr lang="en-GB" b="1" dirty="0">
                <a:solidFill>
                  <a:schemeClr val="tx2">
                    <a:lumMod val="10000"/>
                  </a:schemeClr>
                </a:solidFill>
              </a:rPr>
              <a:t>, </a:t>
            </a:r>
            <a:r>
              <a:rPr lang="en-GB" b="1" dirty="0">
                <a:solidFill>
                  <a:srgbClr val="7030A0"/>
                </a:solidFill>
              </a:rPr>
              <a:t>Giri</a:t>
            </a:r>
            <a:r>
              <a:rPr lang="en-GB" b="1" dirty="0">
                <a:solidFill>
                  <a:schemeClr val="tx2">
                    <a:lumMod val="10000"/>
                  </a:schemeClr>
                </a:solidFill>
              </a:rPr>
              <a:t> &amp; </a:t>
            </a:r>
            <a:r>
              <a:rPr lang="en-GB" b="1" dirty="0" err="1">
                <a:solidFill>
                  <a:schemeClr val="tx2">
                    <a:lumMod val="10000"/>
                  </a:schemeClr>
                </a:solidFill>
              </a:rPr>
              <a:t>Mellema</a:t>
            </a:r>
            <a:r>
              <a:rPr lang="en-GB" b="1" dirty="0">
                <a:solidFill>
                  <a:schemeClr val="tx2">
                    <a:lumMod val="10000"/>
                  </a:schemeClr>
                </a:solidFill>
              </a:rPr>
              <a:t> 2023)</a:t>
            </a:r>
            <a:endParaRPr b="1" dirty="0">
              <a:solidFill>
                <a:schemeClr val="tx2">
                  <a:lumMod val="10000"/>
                </a:schemeClr>
              </a:solidFill>
            </a:endParaRPr>
          </a:p>
        </p:txBody>
      </p:sp>
      <p:sp>
        <p:nvSpPr>
          <p:cNvPr id="2" name="TextBox 1">
            <a:extLst>
              <a:ext uri="{FF2B5EF4-FFF2-40B4-BE49-F238E27FC236}">
                <a16:creationId xmlns:a16="http://schemas.microsoft.com/office/drawing/2014/main" id="{C461F165-D675-5E14-208A-B339CA73B15B}"/>
              </a:ext>
            </a:extLst>
          </p:cNvPr>
          <p:cNvSpPr txBox="1"/>
          <p:nvPr/>
        </p:nvSpPr>
        <p:spPr>
          <a:xfrm>
            <a:off x="492099" y="4092166"/>
            <a:ext cx="3283195" cy="954107"/>
          </a:xfrm>
          <a:prstGeom prst="rect">
            <a:avLst/>
          </a:prstGeom>
          <a:noFill/>
        </p:spPr>
        <p:txBody>
          <a:bodyPr wrap="square" rtlCol="0">
            <a:spAutoFit/>
          </a:bodyPr>
          <a:lstStyle/>
          <a:p>
            <a:pPr marL="285750" indent="-285750">
              <a:buFontTx/>
              <a:buChar char="-"/>
            </a:pPr>
            <a:r>
              <a:rPr lang="en-SE" dirty="0"/>
              <a:t>Molecular Hydrogen Cooling </a:t>
            </a:r>
            <a:br>
              <a:rPr lang="en-SE" dirty="0"/>
            </a:br>
            <a:r>
              <a:rPr lang="en-SE" dirty="0"/>
              <a:t>(e.g. Tegmark et al. 1999)</a:t>
            </a:r>
          </a:p>
          <a:p>
            <a:pPr marL="285750" indent="-285750">
              <a:buFontTx/>
              <a:buChar char="-"/>
            </a:pPr>
            <a:r>
              <a:rPr lang="en-SE" dirty="0"/>
              <a:t>Dark Stars (e.g. Freese et al. 2016)</a:t>
            </a:r>
          </a:p>
          <a:p>
            <a:pPr marL="285750" indent="-285750">
              <a:buFontTx/>
              <a:buChar char="-"/>
            </a:pPr>
            <a:r>
              <a:rPr lang="en-SE" dirty="0"/>
              <a:t>…</a:t>
            </a:r>
          </a:p>
        </p:txBody>
      </p:sp>
    </p:spTree>
    <p:extLst>
      <p:ext uri="{BB962C8B-B14F-4D97-AF65-F5344CB8AC3E}">
        <p14:creationId xmlns:p14="http://schemas.microsoft.com/office/powerpoint/2010/main" val="29792348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Google Shape;122;p19"/>
          <p:cNvSpPr txBox="1">
            <a:spLocks noGrp="1"/>
          </p:cNvSpPr>
          <p:nvPr>
            <p:ph type="title"/>
          </p:nvPr>
        </p:nvSpPr>
        <p:spPr>
          <a:xfrm>
            <a:off x="363575" y="467250"/>
            <a:ext cx="85632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sz="2800"/>
              <a:t>First galaxies form and ionized the IGM</a:t>
            </a:r>
            <a:endParaRPr sz="2800"/>
          </a:p>
        </p:txBody>
      </p:sp>
      <p:sp>
        <p:nvSpPr>
          <p:cNvPr id="123" name="Google Shape;123;p19"/>
          <p:cNvSpPr txBox="1"/>
          <p:nvPr/>
        </p:nvSpPr>
        <p:spPr>
          <a:xfrm>
            <a:off x="1173700" y="5106700"/>
            <a:ext cx="1567500" cy="317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000"/>
          </a:p>
        </p:txBody>
      </p:sp>
      <p:pic>
        <p:nvPicPr>
          <p:cNvPr id="124" name="Google Shape;124;p19"/>
          <p:cNvPicPr preferRelativeResize="0"/>
          <p:nvPr/>
        </p:nvPicPr>
        <p:blipFill rotWithShape="1">
          <a:blip r:embed="rId3">
            <a:alphaModFix/>
          </a:blip>
          <a:srcRect l="8762" t="10104" r="15634"/>
          <a:stretch/>
        </p:blipFill>
        <p:spPr>
          <a:xfrm>
            <a:off x="85325" y="1178125"/>
            <a:ext cx="2945200" cy="2810076"/>
          </a:xfrm>
          <a:prstGeom prst="rect">
            <a:avLst/>
          </a:prstGeom>
          <a:noFill/>
          <a:ln>
            <a:noFill/>
          </a:ln>
        </p:spPr>
      </p:pic>
      <p:pic>
        <p:nvPicPr>
          <p:cNvPr id="125" name="Google Shape;125;p19"/>
          <p:cNvPicPr preferRelativeResize="0"/>
          <p:nvPr/>
        </p:nvPicPr>
        <p:blipFill rotWithShape="1">
          <a:blip r:embed="rId4">
            <a:alphaModFix/>
          </a:blip>
          <a:srcRect l="10162" t="9046" r="17088" b="578"/>
          <a:stretch/>
        </p:blipFill>
        <p:spPr>
          <a:xfrm>
            <a:off x="3131087" y="1135401"/>
            <a:ext cx="2881824" cy="2872704"/>
          </a:xfrm>
          <a:prstGeom prst="rect">
            <a:avLst/>
          </a:prstGeom>
          <a:noFill/>
          <a:ln>
            <a:noFill/>
          </a:ln>
        </p:spPr>
      </p:pic>
      <p:pic>
        <p:nvPicPr>
          <p:cNvPr id="126" name="Google Shape;126;p19"/>
          <p:cNvPicPr preferRelativeResize="0"/>
          <p:nvPr/>
        </p:nvPicPr>
        <p:blipFill rotWithShape="1">
          <a:blip r:embed="rId5">
            <a:alphaModFix/>
          </a:blip>
          <a:srcRect l="8326" t="9444" r="12977"/>
          <a:stretch/>
        </p:blipFill>
        <p:spPr>
          <a:xfrm>
            <a:off x="6012900" y="1135400"/>
            <a:ext cx="3111112" cy="2872699"/>
          </a:xfrm>
          <a:prstGeom prst="rect">
            <a:avLst/>
          </a:prstGeom>
          <a:noFill/>
          <a:ln>
            <a:noFill/>
          </a:ln>
        </p:spPr>
      </p:pic>
      <p:pic>
        <p:nvPicPr>
          <p:cNvPr id="127" name="Google Shape;127;p19"/>
          <p:cNvPicPr preferRelativeResize="0"/>
          <p:nvPr/>
        </p:nvPicPr>
        <p:blipFill>
          <a:blip r:embed="rId6">
            <a:alphaModFix/>
          </a:blip>
          <a:stretch>
            <a:fillRect/>
          </a:stretch>
        </p:blipFill>
        <p:spPr>
          <a:xfrm>
            <a:off x="4637025" y="2275575"/>
            <a:ext cx="282550" cy="282550"/>
          </a:xfrm>
          <a:prstGeom prst="rect">
            <a:avLst/>
          </a:prstGeom>
          <a:noFill/>
          <a:ln>
            <a:noFill/>
          </a:ln>
        </p:spPr>
      </p:pic>
      <p:pic>
        <p:nvPicPr>
          <p:cNvPr id="128" name="Google Shape;128;p19"/>
          <p:cNvPicPr preferRelativeResize="0"/>
          <p:nvPr/>
        </p:nvPicPr>
        <p:blipFill>
          <a:blip r:embed="rId6">
            <a:alphaModFix/>
          </a:blip>
          <a:stretch>
            <a:fillRect/>
          </a:stretch>
        </p:blipFill>
        <p:spPr>
          <a:xfrm>
            <a:off x="7765725" y="1727250"/>
            <a:ext cx="282550" cy="282550"/>
          </a:xfrm>
          <a:prstGeom prst="rect">
            <a:avLst/>
          </a:prstGeom>
          <a:noFill/>
          <a:ln>
            <a:noFill/>
          </a:ln>
        </p:spPr>
      </p:pic>
      <p:pic>
        <p:nvPicPr>
          <p:cNvPr id="129" name="Google Shape;129;p19"/>
          <p:cNvPicPr preferRelativeResize="0"/>
          <p:nvPr/>
        </p:nvPicPr>
        <p:blipFill>
          <a:blip r:embed="rId6">
            <a:alphaModFix/>
          </a:blip>
          <a:stretch>
            <a:fillRect/>
          </a:stretch>
        </p:blipFill>
        <p:spPr>
          <a:xfrm>
            <a:off x="7600275" y="2275575"/>
            <a:ext cx="282550" cy="282550"/>
          </a:xfrm>
          <a:prstGeom prst="rect">
            <a:avLst/>
          </a:prstGeom>
          <a:noFill/>
          <a:ln>
            <a:noFill/>
          </a:ln>
        </p:spPr>
      </p:pic>
      <p:pic>
        <p:nvPicPr>
          <p:cNvPr id="130" name="Google Shape;130;p19"/>
          <p:cNvPicPr preferRelativeResize="0"/>
          <p:nvPr/>
        </p:nvPicPr>
        <p:blipFill rotWithShape="1">
          <a:blip r:embed="rId7">
            <a:alphaModFix/>
          </a:blip>
          <a:srcRect l="33406" r="61486"/>
          <a:stretch/>
        </p:blipFill>
        <p:spPr>
          <a:xfrm>
            <a:off x="85325" y="1107400"/>
            <a:ext cx="458527" cy="2869376"/>
          </a:xfrm>
          <a:prstGeom prst="rect">
            <a:avLst/>
          </a:prstGeom>
          <a:noFill/>
          <a:ln>
            <a:noFill/>
          </a:ln>
        </p:spPr>
      </p:pic>
      <p:pic>
        <p:nvPicPr>
          <p:cNvPr id="131" name="Google Shape;131;p19"/>
          <p:cNvPicPr preferRelativeResize="0"/>
          <p:nvPr/>
        </p:nvPicPr>
        <p:blipFill rotWithShape="1">
          <a:blip r:embed="rId7">
            <a:alphaModFix/>
          </a:blip>
          <a:srcRect l="37993" t="88643" r="32895"/>
          <a:stretch/>
        </p:blipFill>
        <p:spPr>
          <a:xfrm>
            <a:off x="492100" y="3637450"/>
            <a:ext cx="2554849" cy="343625"/>
          </a:xfrm>
          <a:prstGeom prst="rect">
            <a:avLst/>
          </a:prstGeom>
          <a:noFill/>
          <a:ln>
            <a:noFill/>
          </a:ln>
        </p:spPr>
      </p:pic>
      <p:pic>
        <p:nvPicPr>
          <p:cNvPr id="132" name="Google Shape;132;p19"/>
          <p:cNvPicPr preferRelativeResize="0"/>
          <p:nvPr/>
        </p:nvPicPr>
        <p:blipFill rotWithShape="1">
          <a:blip r:embed="rId7">
            <a:alphaModFix/>
          </a:blip>
          <a:srcRect l="37993" t="88643" r="32895"/>
          <a:stretch/>
        </p:blipFill>
        <p:spPr>
          <a:xfrm>
            <a:off x="3463900" y="3637450"/>
            <a:ext cx="2554849" cy="343625"/>
          </a:xfrm>
          <a:prstGeom prst="rect">
            <a:avLst/>
          </a:prstGeom>
          <a:noFill/>
          <a:ln>
            <a:noFill/>
          </a:ln>
        </p:spPr>
      </p:pic>
      <p:pic>
        <p:nvPicPr>
          <p:cNvPr id="133" name="Google Shape;133;p19"/>
          <p:cNvPicPr preferRelativeResize="0"/>
          <p:nvPr/>
        </p:nvPicPr>
        <p:blipFill rotWithShape="1">
          <a:blip r:embed="rId7">
            <a:alphaModFix/>
          </a:blip>
          <a:srcRect l="37993" t="88643" r="32895"/>
          <a:stretch/>
        </p:blipFill>
        <p:spPr>
          <a:xfrm>
            <a:off x="6435700" y="3637450"/>
            <a:ext cx="2554849" cy="343625"/>
          </a:xfrm>
          <a:prstGeom prst="rect">
            <a:avLst/>
          </a:prstGeom>
          <a:noFill/>
          <a:ln>
            <a:noFill/>
          </a:ln>
        </p:spPr>
      </p:pic>
      <p:pic>
        <p:nvPicPr>
          <p:cNvPr id="134" name="Google Shape;134;p19"/>
          <p:cNvPicPr preferRelativeResize="0"/>
          <p:nvPr/>
        </p:nvPicPr>
        <p:blipFill rotWithShape="1">
          <a:blip r:embed="rId7">
            <a:alphaModFix/>
          </a:blip>
          <a:srcRect l="33406" t="2066" r="61486"/>
          <a:stretch/>
        </p:blipFill>
        <p:spPr>
          <a:xfrm>
            <a:off x="3057125" y="1166700"/>
            <a:ext cx="458527" cy="2810076"/>
          </a:xfrm>
          <a:prstGeom prst="rect">
            <a:avLst/>
          </a:prstGeom>
          <a:noFill/>
          <a:ln>
            <a:noFill/>
          </a:ln>
        </p:spPr>
      </p:pic>
      <p:pic>
        <p:nvPicPr>
          <p:cNvPr id="135" name="Google Shape;135;p19"/>
          <p:cNvPicPr preferRelativeResize="0"/>
          <p:nvPr/>
        </p:nvPicPr>
        <p:blipFill rotWithShape="1">
          <a:blip r:embed="rId7">
            <a:alphaModFix/>
          </a:blip>
          <a:srcRect l="33406" r="61486"/>
          <a:stretch/>
        </p:blipFill>
        <p:spPr>
          <a:xfrm>
            <a:off x="6028925" y="1107400"/>
            <a:ext cx="458527" cy="2869376"/>
          </a:xfrm>
          <a:prstGeom prst="rect">
            <a:avLst/>
          </a:prstGeom>
          <a:noFill/>
          <a:ln>
            <a:noFill/>
          </a:ln>
        </p:spPr>
      </p:pic>
      <p:sp>
        <p:nvSpPr>
          <p:cNvPr id="136" name="Google Shape;136;p1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GB"/>
              <a:t>8</a:t>
            </a:fld>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pic>
        <p:nvPicPr>
          <p:cNvPr id="141" name="Google Shape;141;p20"/>
          <p:cNvPicPr preferRelativeResize="0"/>
          <p:nvPr/>
        </p:nvPicPr>
        <p:blipFill rotWithShape="1">
          <a:blip r:embed="rId3">
            <a:alphaModFix/>
          </a:blip>
          <a:srcRect l="9832" t="9747" r="15624"/>
          <a:stretch/>
        </p:blipFill>
        <p:spPr>
          <a:xfrm>
            <a:off x="3012575" y="1062325"/>
            <a:ext cx="2980011" cy="2895250"/>
          </a:xfrm>
          <a:prstGeom prst="rect">
            <a:avLst/>
          </a:prstGeom>
          <a:noFill/>
          <a:ln>
            <a:noFill/>
          </a:ln>
        </p:spPr>
      </p:pic>
      <p:sp>
        <p:nvSpPr>
          <p:cNvPr id="142" name="Google Shape;142;p20"/>
          <p:cNvSpPr txBox="1">
            <a:spLocks noGrp="1"/>
          </p:cNvSpPr>
          <p:nvPr>
            <p:ph type="title"/>
          </p:nvPr>
        </p:nvSpPr>
        <p:spPr>
          <a:xfrm>
            <a:off x="311700" y="172400"/>
            <a:ext cx="8760900" cy="845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sz="2800"/>
              <a:t>Ionized regions trace the early galaxies until the end of reionization</a:t>
            </a:r>
            <a:endParaRPr sz="2800"/>
          </a:p>
        </p:txBody>
      </p:sp>
      <p:sp>
        <p:nvSpPr>
          <p:cNvPr id="143" name="Google Shape;143;p20"/>
          <p:cNvSpPr txBox="1"/>
          <p:nvPr/>
        </p:nvSpPr>
        <p:spPr>
          <a:xfrm>
            <a:off x="1173700" y="5106700"/>
            <a:ext cx="1567500" cy="317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000"/>
          </a:p>
        </p:txBody>
      </p:sp>
      <p:pic>
        <p:nvPicPr>
          <p:cNvPr id="144" name="Google Shape;144;p20"/>
          <p:cNvPicPr preferRelativeResize="0"/>
          <p:nvPr/>
        </p:nvPicPr>
        <p:blipFill rotWithShape="1">
          <a:blip r:embed="rId4">
            <a:alphaModFix/>
          </a:blip>
          <a:srcRect l="10285" t="9516" r="16770" b="-1201"/>
          <a:stretch/>
        </p:blipFill>
        <p:spPr>
          <a:xfrm>
            <a:off x="6047500" y="1046200"/>
            <a:ext cx="2979999" cy="3005601"/>
          </a:xfrm>
          <a:prstGeom prst="rect">
            <a:avLst/>
          </a:prstGeom>
          <a:noFill/>
          <a:ln>
            <a:noFill/>
          </a:ln>
        </p:spPr>
      </p:pic>
      <p:pic>
        <p:nvPicPr>
          <p:cNvPr id="145" name="Google Shape;145;p20"/>
          <p:cNvPicPr preferRelativeResize="0"/>
          <p:nvPr/>
        </p:nvPicPr>
        <p:blipFill rotWithShape="1">
          <a:blip r:embed="rId5">
            <a:alphaModFix/>
          </a:blip>
          <a:srcRect l="10326" t="10047" r="15378"/>
          <a:stretch/>
        </p:blipFill>
        <p:spPr>
          <a:xfrm>
            <a:off x="110675" y="1083575"/>
            <a:ext cx="2936274" cy="2852740"/>
          </a:xfrm>
          <a:prstGeom prst="rect">
            <a:avLst/>
          </a:prstGeom>
          <a:noFill/>
          <a:ln>
            <a:noFill/>
          </a:ln>
        </p:spPr>
      </p:pic>
      <p:pic>
        <p:nvPicPr>
          <p:cNvPr id="146" name="Google Shape;146;p20"/>
          <p:cNvPicPr preferRelativeResize="0"/>
          <p:nvPr/>
        </p:nvPicPr>
        <p:blipFill>
          <a:blip r:embed="rId6">
            <a:alphaModFix/>
          </a:blip>
          <a:stretch>
            <a:fillRect/>
          </a:stretch>
        </p:blipFill>
        <p:spPr>
          <a:xfrm>
            <a:off x="671025" y="2368675"/>
            <a:ext cx="282550" cy="282550"/>
          </a:xfrm>
          <a:prstGeom prst="rect">
            <a:avLst/>
          </a:prstGeom>
          <a:noFill/>
          <a:ln>
            <a:noFill/>
          </a:ln>
        </p:spPr>
      </p:pic>
      <p:pic>
        <p:nvPicPr>
          <p:cNvPr id="147" name="Google Shape;147;p20"/>
          <p:cNvPicPr preferRelativeResize="0"/>
          <p:nvPr/>
        </p:nvPicPr>
        <p:blipFill>
          <a:blip r:embed="rId6">
            <a:alphaModFix/>
          </a:blip>
          <a:stretch>
            <a:fillRect/>
          </a:stretch>
        </p:blipFill>
        <p:spPr>
          <a:xfrm>
            <a:off x="671025" y="3114250"/>
            <a:ext cx="282550" cy="282550"/>
          </a:xfrm>
          <a:prstGeom prst="rect">
            <a:avLst/>
          </a:prstGeom>
          <a:noFill/>
          <a:ln>
            <a:noFill/>
          </a:ln>
        </p:spPr>
      </p:pic>
      <p:pic>
        <p:nvPicPr>
          <p:cNvPr id="148" name="Google Shape;148;p20"/>
          <p:cNvPicPr preferRelativeResize="0"/>
          <p:nvPr/>
        </p:nvPicPr>
        <p:blipFill>
          <a:blip r:embed="rId6">
            <a:alphaModFix/>
          </a:blip>
          <a:stretch>
            <a:fillRect/>
          </a:stretch>
        </p:blipFill>
        <p:spPr>
          <a:xfrm>
            <a:off x="1575450" y="2203350"/>
            <a:ext cx="282550" cy="282550"/>
          </a:xfrm>
          <a:prstGeom prst="rect">
            <a:avLst/>
          </a:prstGeom>
          <a:noFill/>
          <a:ln>
            <a:noFill/>
          </a:ln>
        </p:spPr>
      </p:pic>
      <p:pic>
        <p:nvPicPr>
          <p:cNvPr id="149" name="Google Shape;149;p20"/>
          <p:cNvPicPr preferRelativeResize="0"/>
          <p:nvPr/>
        </p:nvPicPr>
        <p:blipFill>
          <a:blip r:embed="rId6">
            <a:alphaModFix/>
          </a:blip>
          <a:stretch>
            <a:fillRect/>
          </a:stretch>
        </p:blipFill>
        <p:spPr>
          <a:xfrm>
            <a:off x="1763950" y="1620275"/>
            <a:ext cx="282550" cy="282550"/>
          </a:xfrm>
          <a:prstGeom prst="rect">
            <a:avLst/>
          </a:prstGeom>
          <a:noFill/>
          <a:ln>
            <a:noFill/>
          </a:ln>
        </p:spPr>
      </p:pic>
      <p:pic>
        <p:nvPicPr>
          <p:cNvPr id="150" name="Google Shape;150;p20"/>
          <p:cNvPicPr preferRelativeResize="0"/>
          <p:nvPr/>
        </p:nvPicPr>
        <p:blipFill>
          <a:blip r:embed="rId6">
            <a:alphaModFix/>
          </a:blip>
          <a:stretch>
            <a:fillRect/>
          </a:stretch>
        </p:blipFill>
        <p:spPr>
          <a:xfrm>
            <a:off x="2523175" y="2368675"/>
            <a:ext cx="282550" cy="282550"/>
          </a:xfrm>
          <a:prstGeom prst="rect">
            <a:avLst/>
          </a:prstGeom>
          <a:noFill/>
          <a:ln>
            <a:noFill/>
          </a:ln>
        </p:spPr>
      </p:pic>
      <p:pic>
        <p:nvPicPr>
          <p:cNvPr id="151" name="Google Shape;151;p20"/>
          <p:cNvPicPr preferRelativeResize="0"/>
          <p:nvPr/>
        </p:nvPicPr>
        <p:blipFill>
          <a:blip r:embed="rId6">
            <a:alphaModFix/>
          </a:blip>
          <a:stretch>
            <a:fillRect/>
          </a:stretch>
        </p:blipFill>
        <p:spPr>
          <a:xfrm>
            <a:off x="3600250" y="1267675"/>
            <a:ext cx="282550" cy="282550"/>
          </a:xfrm>
          <a:prstGeom prst="rect">
            <a:avLst/>
          </a:prstGeom>
          <a:noFill/>
          <a:ln>
            <a:noFill/>
          </a:ln>
        </p:spPr>
      </p:pic>
      <p:pic>
        <p:nvPicPr>
          <p:cNvPr id="152" name="Google Shape;152;p20"/>
          <p:cNvPicPr preferRelativeResize="0"/>
          <p:nvPr/>
        </p:nvPicPr>
        <p:blipFill>
          <a:blip r:embed="rId6">
            <a:alphaModFix/>
          </a:blip>
          <a:stretch>
            <a:fillRect/>
          </a:stretch>
        </p:blipFill>
        <p:spPr>
          <a:xfrm>
            <a:off x="5443075" y="1267675"/>
            <a:ext cx="282550" cy="282550"/>
          </a:xfrm>
          <a:prstGeom prst="rect">
            <a:avLst/>
          </a:prstGeom>
          <a:noFill/>
          <a:ln>
            <a:noFill/>
          </a:ln>
        </p:spPr>
      </p:pic>
      <p:pic>
        <p:nvPicPr>
          <p:cNvPr id="153" name="Google Shape;153;p20"/>
          <p:cNvPicPr preferRelativeResize="0"/>
          <p:nvPr/>
        </p:nvPicPr>
        <p:blipFill>
          <a:blip r:embed="rId6">
            <a:alphaModFix/>
          </a:blip>
          <a:stretch>
            <a:fillRect/>
          </a:stretch>
        </p:blipFill>
        <p:spPr>
          <a:xfrm>
            <a:off x="3600250" y="2368675"/>
            <a:ext cx="282550" cy="282550"/>
          </a:xfrm>
          <a:prstGeom prst="rect">
            <a:avLst/>
          </a:prstGeom>
          <a:noFill/>
          <a:ln>
            <a:noFill/>
          </a:ln>
        </p:spPr>
      </p:pic>
      <p:pic>
        <p:nvPicPr>
          <p:cNvPr id="154" name="Google Shape;154;p20"/>
          <p:cNvPicPr preferRelativeResize="0"/>
          <p:nvPr/>
        </p:nvPicPr>
        <p:blipFill>
          <a:blip r:embed="rId6">
            <a:alphaModFix/>
          </a:blip>
          <a:stretch>
            <a:fillRect/>
          </a:stretch>
        </p:blipFill>
        <p:spPr>
          <a:xfrm>
            <a:off x="4527688" y="2266700"/>
            <a:ext cx="282550" cy="282550"/>
          </a:xfrm>
          <a:prstGeom prst="rect">
            <a:avLst/>
          </a:prstGeom>
          <a:noFill/>
          <a:ln>
            <a:noFill/>
          </a:ln>
        </p:spPr>
      </p:pic>
      <p:pic>
        <p:nvPicPr>
          <p:cNvPr id="155" name="Google Shape;155;p20"/>
          <p:cNvPicPr preferRelativeResize="0"/>
          <p:nvPr/>
        </p:nvPicPr>
        <p:blipFill>
          <a:blip r:embed="rId6">
            <a:alphaModFix/>
          </a:blip>
          <a:stretch>
            <a:fillRect/>
          </a:stretch>
        </p:blipFill>
        <p:spPr>
          <a:xfrm>
            <a:off x="3600250" y="3114250"/>
            <a:ext cx="282550" cy="282550"/>
          </a:xfrm>
          <a:prstGeom prst="rect">
            <a:avLst/>
          </a:prstGeom>
          <a:noFill/>
          <a:ln>
            <a:noFill/>
          </a:ln>
        </p:spPr>
      </p:pic>
      <p:pic>
        <p:nvPicPr>
          <p:cNvPr id="156" name="Google Shape;156;p20"/>
          <p:cNvPicPr preferRelativeResize="0"/>
          <p:nvPr/>
        </p:nvPicPr>
        <p:blipFill>
          <a:blip r:embed="rId6">
            <a:alphaModFix/>
          </a:blip>
          <a:stretch>
            <a:fillRect/>
          </a:stretch>
        </p:blipFill>
        <p:spPr>
          <a:xfrm>
            <a:off x="4730675" y="1550225"/>
            <a:ext cx="282550" cy="282550"/>
          </a:xfrm>
          <a:prstGeom prst="rect">
            <a:avLst/>
          </a:prstGeom>
          <a:noFill/>
          <a:ln>
            <a:noFill/>
          </a:ln>
        </p:spPr>
      </p:pic>
      <p:pic>
        <p:nvPicPr>
          <p:cNvPr id="157" name="Google Shape;157;p20"/>
          <p:cNvPicPr preferRelativeResize="0"/>
          <p:nvPr/>
        </p:nvPicPr>
        <p:blipFill>
          <a:blip r:embed="rId6">
            <a:alphaModFix/>
          </a:blip>
          <a:stretch>
            <a:fillRect/>
          </a:stretch>
        </p:blipFill>
        <p:spPr>
          <a:xfrm>
            <a:off x="4730675" y="3070650"/>
            <a:ext cx="282550" cy="282550"/>
          </a:xfrm>
          <a:prstGeom prst="rect">
            <a:avLst/>
          </a:prstGeom>
          <a:noFill/>
          <a:ln>
            <a:noFill/>
          </a:ln>
        </p:spPr>
      </p:pic>
      <p:pic>
        <p:nvPicPr>
          <p:cNvPr id="158" name="Google Shape;158;p20"/>
          <p:cNvPicPr preferRelativeResize="0"/>
          <p:nvPr/>
        </p:nvPicPr>
        <p:blipFill>
          <a:blip r:embed="rId6">
            <a:alphaModFix/>
          </a:blip>
          <a:stretch>
            <a:fillRect/>
          </a:stretch>
        </p:blipFill>
        <p:spPr>
          <a:xfrm>
            <a:off x="5455150" y="2368675"/>
            <a:ext cx="282550" cy="282550"/>
          </a:xfrm>
          <a:prstGeom prst="rect">
            <a:avLst/>
          </a:prstGeom>
          <a:noFill/>
          <a:ln>
            <a:noFill/>
          </a:ln>
        </p:spPr>
      </p:pic>
      <p:pic>
        <p:nvPicPr>
          <p:cNvPr id="159" name="Google Shape;159;p20"/>
          <p:cNvPicPr preferRelativeResize="0"/>
          <p:nvPr/>
        </p:nvPicPr>
        <p:blipFill>
          <a:blip r:embed="rId6">
            <a:alphaModFix/>
          </a:blip>
          <a:stretch>
            <a:fillRect/>
          </a:stretch>
        </p:blipFill>
        <p:spPr>
          <a:xfrm>
            <a:off x="5443075" y="3114250"/>
            <a:ext cx="282550" cy="282550"/>
          </a:xfrm>
          <a:prstGeom prst="rect">
            <a:avLst/>
          </a:prstGeom>
          <a:noFill/>
          <a:ln>
            <a:noFill/>
          </a:ln>
        </p:spPr>
      </p:pic>
      <p:pic>
        <p:nvPicPr>
          <p:cNvPr id="160" name="Google Shape;160;p20"/>
          <p:cNvPicPr preferRelativeResize="0"/>
          <p:nvPr/>
        </p:nvPicPr>
        <p:blipFill>
          <a:blip r:embed="rId6">
            <a:alphaModFix/>
          </a:blip>
          <a:stretch>
            <a:fillRect/>
          </a:stretch>
        </p:blipFill>
        <p:spPr>
          <a:xfrm>
            <a:off x="6490100" y="1420075"/>
            <a:ext cx="319315" cy="282550"/>
          </a:xfrm>
          <a:prstGeom prst="rect">
            <a:avLst/>
          </a:prstGeom>
          <a:noFill/>
          <a:ln>
            <a:noFill/>
          </a:ln>
        </p:spPr>
      </p:pic>
      <p:pic>
        <p:nvPicPr>
          <p:cNvPr id="161" name="Google Shape;161;p20"/>
          <p:cNvPicPr preferRelativeResize="0"/>
          <p:nvPr/>
        </p:nvPicPr>
        <p:blipFill>
          <a:blip r:embed="rId6">
            <a:alphaModFix/>
          </a:blip>
          <a:stretch>
            <a:fillRect/>
          </a:stretch>
        </p:blipFill>
        <p:spPr>
          <a:xfrm>
            <a:off x="8572713" y="1420075"/>
            <a:ext cx="319315" cy="282550"/>
          </a:xfrm>
          <a:prstGeom prst="rect">
            <a:avLst/>
          </a:prstGeom>
          <a:noFill/>
          <a:ln>
            <a:noFill/>
          </a:ln>
        </p:spPr>
      </p:pic>
      <p:pic>
        <p:nvPicPr>
          <p:cNvPr id="162" name="Google Shape;162;p20"/>
          <p:cNvPicPr preferRelativeResize="0"/>
          <p:nvPr/>
        </p:nvPicPr>
        <p:blipFill>
          <a:blip r:embed="rId6">
            <a:alphaModFix/>
          </a:blip>
          <a:stretch>
            <a:fillRect/>
          </a:stretch>
        </p:blipFill>
        <p:spPr>
          <a:xfrm>
            <a:off x="6490100" y="2521075"/>
            <a:ext cx="319315" cy="282550"/>
          </a:xfrm>
          <a:prstGeom prst="rect">
            <a:avLst/>
          </a:prstGeom>
          <a:noFill/>
          <a:ln>
            <a:noFill/>
          </a:ln>
        </p:spPr>
      </p:pic>
      <p:pic>
        <p:nvPicPr>
          <p:cNvPr id="163" name="Google Shape;163;p20"/>
          <p:cNvPicPr preferRelativeResize="0"/>
          <p:nvPr/>
        </p:nvPicPr>
        <p:blipFill>
          <a:blip r:embed="rId6">
            <a:alphaModFix/>
          </a:blip>
          <a:stretch>
            <a:fillRect/>
          </a:stretch>
        </p:blipFill>
        <p:spPr>
          <a:xfrm>
            <a:off x="7538216" y="2419100"/>
            <a:ext cx="319315" cy="282550"/>
          </a:xfrm>
          <a:prstGeom prst="rect">
            <a:avLst/>
          </a:prstGeom>
          <a:noFill/>
          <a:ln>
            <a:noFill/>
          </a:ln>
        </p:spPr>
      </p:pic>
      <p:pic>
        <p:nvPicPr>
          <p:cNvPr id="164" name="Google Shape;164;p20"/>
          <p:cNvPicPr preferRelativeResize="0"/>
          <p:nvPr/>
        </p:nvPicPr>
        <p:blipFill>
          <a:blip r:embed="rId6">
            <a:alphaModFix/>
          </a:blip>
          <a:stretch>
            <a:fillRect/>
          </a:stretch>
        </p:blipFill>
        <p:spPr>
          <a:xfrm>
            <a:off x="6490100" y="3266650"/>
            <a:ext cx="319315" cy="282550"/>
          </a:xfrm>
          <a:prstGeom prst="rect">
            <a:avLst/>
          </a:prstGeom>
          <a:noFill/>
          <a:ln>
            <a:noFill/>
          </a:ln>
        </p:spPr>
      </p:pic>
      <p:pic>
        <p:nvPicPr>
          <p:cNvPr id="165" name="Google Shape;165;p20"/>
          <p:cNvPicPr preferRelativeResize="0"/>
          <p:nvPr/>
        </p:nvPicPr>
        <p:blipFill>
          <a:blip r:embed="rId6">
            <a:alphaModFix/>
          </a:blip>
          <a:stretch>
            <a:fillRect/>
          </a:stretch>
        </p:blipFill>
        <p:spPr>
          <a:xfrm>
            <a:off x="7767616" y="1702625"/>
            <a:ext cx="319315" cy="282550"/>
          </a:xfrm>
          <a:prstGeom prst="rect">
            <a:avLst/>
          </a:prstGeom>
          <a:noFill/>
          <a:ln>
            <a:noFill/>
          </a:ln>
        </p:spPr>
      </p:pic>
      <p:pic>
        <p:nvPicPr>
          <p:cNvPr id="166" name="Google Shape;166;p20"/>
          <p:cNvPicPr preferRelativeResize="0"/>
          <p:nvPr/>
        </p:nvPicPr>
        <p:blipFill>
          <a:blip r:embed="rId6">
            <a:alphaModFix/>
          </a:blip>
          <a:stretch>
            <a:fillRect/>
          </a:stretch>
        </p:blipFill>
        <p:spPr>
          <a:xfrm>
            <a:off x="7767616" y="3223050"/>
            <a:ext cx="319315" cy="282550"/>
          </a:xfrm>
          <a:prstGeom prst="rect">
            <a:avLst/>
          </a:prstGeom>
          <a:noFill/>
          <a:ln>
            <a:noFill/>
          </a:ln>
        </p:spPr>
      </p:pic>
      <p:pic>
        <p:nvPicPr>
          <p:cNvPr id="167" name="Google Shape;167;p20"/>
          <p:cNvPicPr preferRelativeResize="0"/>
          <p:nvPr/>
        </p:nvPicPr>
        <p:blipFill>
          <a:blip r:embed="rId6">
            <a:alphaModFix/>
          </a:blip>
          <a:stretch>
            <a:fillRect/>
          </a:stretch>
        </p:blipFill>
        <p:spPr>
          <a:xfrm>
            <a:off x="8586360" y="2521075"/>
            <a:ext cx="319315" cy="282550"/>
          </a:xfrm>
          <a:prstGeom prst="rect">
            <a:avLst/>
          </a:prstGeom>
          <a:noFill/>
          <a:ln>
            <a:noFill/>
          </a:ln>
        </p:spPr>
      </p:pic>
      <p:pic>
        <p:nvPicPr>
          <p:cNvPr id="168" name="Google Shape;168;p20"/>
          <p:cNvPicPr preferRelativeResize="0"/>
          <p:nvPr/>
        </p:nvPicPr>
        <p:blipFill>
          <a:blip r:embed="rId6">
            <a:alphaModFix/>
          </a:blip>
          <a:stretch>
            <a:fillRect/>
          </a:stretch>
        </p:blipFill>
        <p:spPr>
          <a:xfrm>
            <a:off x="8572713" y="3266650"/>
            <a:ext cx="319315" cy="282550"/>
          </a:xfrm>
          <a:prstGeom prst="rect">
            <a:avLst/>
          </a:prstGeom>
          <a:noFill/>
          <a:ln>
            <a:noFill/>
          </a:ln>
        </p:spPr>
      </p:pic>
      <p:pic>
        <p:nvPicPr>
          <p:cNvPr id="169" name="Google Shape;169;p20"/>
          <p:cNvPicPr preferRelativeResize="0"/>
          <p:nvPr/>
        </p:nvPicPr>
        <p:blipFill>
          <a:blip r:embed="rId6">
            <a:alphaModFix/>
          </a:blip>
          <a:stretch>
            <a:fillRect/>
          </a:stretch>
        </p:blipFill>
        <p:spPr>
          <a:xfrm>
            <a:off x="7989091" y="2571750"/>
            <a:ext cx="319315" cy="282550"/>
          </a:xfrm>
          <a:prstGeom prst="rect">
            <a:avLst/>
          </a:prstGeom>
          <a:noFill/>
          <a:ln>
            <a:noFill/>
          </a:ln>
        </p:spPr>
      </p:pic>
      <p:pic>
        <p:nvPicPr>
          <p:cNvPr id="170" name="Google Shape;170;p20"/>
          <p:cNvPicPr preferRelativeResize="0"/>
          <p:nvPr/>
        </p:nvPicPr>
        <p:blipFill>
          <a:blip r:embed="rId6">
            <a:alphaModFix/>
          </a:blip>
          <a:stretch>
            <a:fillRect/>
          </a:stretch>
        </p:blipFill>
        <p:spPr>
          <a:xfrm>
            <a:off x="7218916" y="2854300"/>
            <a:ext cx="319315" cy="282550"/>
          </a:xfrm>
          <a:prstGeom prst="rect">
            <a:avLst/>
          </a:prstGeom>
          <a:noFill/>
          <a:ln>
            <a:noFill/>
          </a:ln>
        </p:spPr>
      </p:pic>
      <p:pic>
        <p:nvPicPr>
          <p:cNvPr id="171" name="Google Shape;171;p20"/>
          <p:cNvPicPr preferRelativeResize="0"/>
          <p:nvPr/>
        </p:nvPicPr>
        <p:blipFill>
          <a:blip r:embed="rId6">
            <a:alphaModFix/>
          </a:blip>
          <a:stretch>
            <a:fillRect/>
          </a:stretch>
        </p:blipFill>
        <p:spPr>
          <a:xfrm>
            <a:off x="8308391" y="1970575"/>
            <a:ext cx="319315" cy="282550"/>
          </a:xfrm>
          <a:prstGeom prst="rect">
            <a:avLst/>
          </a:prstGeom>
          <a:noFill/>
          <a:ln>
            <a:noFill/>
          </a:ln>
        </p:spPr>
      </p:pic>
      <p:pic>
        <p:nvPicPr>
          <p:cNvPr id="172" name="Google Shape;172;p20"/>
          <p:cNvPicPr preferRelativeResize="0"/>
          <p:nvPr/>
        </p:nvPicPr>
        <p:blipFill>
          <a:blip r:embed="rId6">
            <a:alphaModFix/>
          </a:blip>
          <a:stretch>
            <a:fillRect/>
          </a:stretch>
        </p:blipFill>
        <p:spPr>
          <a:xfrm>
            <a:off x="7300991" y="2043050"/>
            <a:ext cx="319315" cy="282550"/>
          </a:xfrm>
          <a:prstGeom prst="rect">
            <a:avLst/>
          </a:prstGeom>
          <a:noFill/>
          <a:ln>
            <a:noFill/>
          </a:ln>
        </p:spPr>
      </p:pic>
      <p:pic>
        <p:nvPicPr>
          <p:cNvPr id="173" name="Google Shape;173;p20"/>
          <p:cNvPicPr preferRelativeResize="0"/>
          <p:nvPr/>
        </p:nvPicPr>
        <p:blipFill>
          <a:blip r:embed="rId6">
            <a:alphaModFix/>
          </a:blip>
          <a:stretch>
            <a:fillRect/>
          </a:stretch>
        </p:blipFill>
        <p:spPr>
          <a:xfrm>
            <a:off x="6720441" y="1970575"/>
            <a:ext cx="319315" cy="282550"/>
          </a:xfrm>
          <a:prstGeom prst="rect">
            <a:avLst/>
          </a:prstGeom>
          <a:noFill/>
          <a:ln>
            <a:noFill/>
          </a:ln>
        </p:spPr>
      </p:pic>
      <p:pic>
        <p:nvPicPr>
          <p:cNvPr id="174" name="Google Shape;174;p20"/>
          <p:cNvPicPr preferRelativeResize="0"/>
          <p:nvPr/>
        </p:nvPicPr>
        <p:blipFill>
          <a:blip r:embed="rId6">
            <a:alphaModFix/>
          </a:blip>
          <a:stretch>
            <a:fillRect/>
          </a:stretch>
        </p:blipFill>
        <p:spPr>
          <a:xfrm>
            <a:off x="7161541" y="1337725"/>
            <a:ext cx="319315" cy="282550"/>
          </a:xfrm>
          <a:prstGeom prst="rect">
            <a:avLst/>
          </a:prstGeom>
          <a:noFill/>
          <a:ln>
            <a:noFill/>
          </a:ln>
        </p:spPr>
      </p:pic>
      <p:pic>
        <p:nvPicPr>
          <p:cNvPr id="175" name="Google Shape;175;p20"/>
          <p:cNvPicPr preferRelativeResize="0"/>
          <p:nvPr/>
        </p:nvPicPr>
        <p:blipFill>
          <a:blip r:embed="rId6">
            <a:alphaModFix/>
          </a:blip>
          <a:stretch>
            <a:fillRect/>
          </a:stretch>
        </p:blipFill>
        <p:spPr>
          <a:xfrm>
            <a:off x="8086916" y="1223025"/>
            <a:ext cx="319315" cy="282550"/>
          </a:xfrm>
          <a:prstGeom prst="rect">
            <a:avLst/>
          </a:prstGeom>
          <a:noFill/>
          <a:ln>
            <a:noFill/>
          </a:ln>
        </p:spPr>
      </p:pic>
      <p:pic>
        <p:nvPicPr>
          <p:cNvPr id="176" name="Google Shape;176;p20"/>
          <p:cNvPicPr preferRelativeResize="0"/>
          <p:nvPr/>
        </p:nvPicPr>
        <p:blipFill>
          <a:blip r:embed="rId6">
            <a:alphaModFix/>
          </a:blip>
          <a:stretch>
            <a:fillRect/>
          </a:stretch>
        </p:blipFill>
        <p:spPr>
          <a:xfrm>
            <a:off x="7039741" y="3319000"/>
            <a:ext cx="319315" cy="282550"/>
          </a:xfrm>
          <a:prstGeom prst="rect">
            <a:avLst/>
          </a:prstGeom>
          <a:noFill/>
          <a:ln>
            <a:noFill/>
          </a:ln>
        </p:spPr>
      </p:pic>
      <p:pic>
        <p:nvPicPr>
          <p:cNvPr id="177" name="Google Shape;177;p20"/>
          <p:cNvPicPr preferRelativeResize="0"/>
          <p:nvPr/>
        </p:nvPicPr>
        <p:blipFill rotWithShape="1">
          <a:blip r:embed="rId7">
            <a:alphaModFix/>
          </a:blip>
          <a:srcRect l="37993" t="88643" r="32895"/>
          <a:stretch/>
        </p:blipFill>
        <p:spPr>
          <a:xfrm>
            <a:off x="433500" y="3637450"/>
            <a:ext cx="2613448" cy="343625"/>
          </a:xfrm>
          <a:prstGeom prst="rect">
            <a:avLst/>
          </a:prstGeom>
          <a:noFill/>
          <a:ln>
            <a:noFill/>
          </a:ln>
        </p:spPr>
      </p:pic>
      <p:pic>
        <p:nvPicPr>
          <p:cNvPr id="178" name="Google Shape;178;p20"/>
          <p:cNvPicPr preferRelativeResize="0"/>
          <p:nvPr/>
        </p:nvPicPr>
        <p:blipFill rotWithShape="1">
          <a:blip r:embed="rId7">
            <a:alphaModFix/>
          </a:blip>
          <a:srcRect l="33406" t="2066" r="61486"/>
          <a:stretch/>
        </p:blipFill>
        <p:spPr>
          <a:xfrm>
            <a:off x="21850" y="1085825"/>
            <a:ext cx="458527" cy="2895250"/>
          </a:xfrm>
          <a:prstGeom prst="rect">
            <a:avLst/>
          </a:prstGeom>
          <a:noFill/>
          <a:ln>
            <a:noFill/>
          </a:ln>
        </p:spPr>
      </p:pic>
      <p:pic>
        <p:nvPicPr>
          <p:cNvPr id="179" name="Google Shape;179;p20"/>
          <p:cNvPicPr preferRelativeResize="0"/>
          <p:nvPr/>
        </p:nvPicPr>
        <p:blipFill rotWithShape="1">
          <a:blip r:embed="rId7">
            <a:alphaModFix/>
          </a:blip>
          <a:srcRect l="33406" t="2066" r="61486"/>
          <a:stretch/>
        </p:blipFill>
        <p:spPr>
          <a:xfrm>
            <a:off x="2963588" y="1062325"/>
            <a:ext cx="458527" cy="2895250"/>
          </a:xfrm>
          <a:prstGeom prst="rect">
            <a:avLst/>
          </a:prstGeom>
          <a:noFill/>
          <a:ln>
            <a:noFill/>
          </a:ln>
        </p:spPr>
      </p:pic>
      <p:pic>
        <p:nvPicPr>
          <p:cNvPr id="180" name="Google Shape;180;p20"/>
          <p:cNvPicPr preferRelativeResize="0"/>
          <p:nvPr/>
        </p:nvPicPr>
        <p:blipFill rotWithShape="1">
          <a:blip r:embed="rId7">
            <a:alphaModFix/>
          </a:blip>
          <a:srcRect l="37993" t="88643" r="32895"/>
          <a:stretch/>
        </p:blipFill>
        <p:spPr>
          <a:xfrm>
            <a:off x="3329100" y="3637450"/>
            <a:ext cx="2613448" cy="343625"/>
          </a:xfrm>
          <a:prstGeom prst="rect">
            <a:avLst/>
          </a:prstGeom>
          <a:noFill/>
          <a:ln>
            <a:noFill/>
          </a:ln>
        </p:spPr>
      </p:pic>
      <p:pic>
        <p:nvPicPr>
          <p:cNvPr id="181" name="Google Shape;181;p20"/>
          <p:cNvPicPr preferRelativeResize="0"/>
          <p:nvPr/>
        </p:nvPicPr>
        <p:blipFill rotWithShape="1">
          <a:blip r:embed="rId7">
            <a:alphaModFix/>
          </a:blip>
          <a:srcRect l="33406" t="2066" r="61486"/>
          <a:stretch/>
        </p:blipFill>
        <p:spPr>
          <a:xfrm>
            <a:off x="5987050" y="1062325"/>
            <a:ext cx="458527" cy="2895250"/>
          </a:xfrm>
          <a:prstGeom prst="rect">
            <a:avLst/>
          </a:prstGeom>
          <a:noFill/>
          <a:ln>
            <a:noFill/>
          </a:ln>
        </p:spPr>
      </p:pic>
      <p:pic>
        <p:nvPicPr>
          <p:cNvPr id="182" name="Google Shape;182;p20"/>
          <p:cNvPicPr preferRelativeResize="0"/>
          <p:nvPr/>
        </p:nvPicPr>
        <p:blipFill rotWithShape="1">
          <a:blip r:embed="rId7">
            <a:alphaModFix/>
          </a:blip>
          <a:srcRect l="37993" t="88643" r="32895"/>
          <a:stretch/>
        </p:blipFill>
        <p:spPr>
          <a:xfrm>
            <a:off x="6391150" y="3665550"/>
            <a:ext cx="2613448" cy="343625"/>
          </a:xfrm>
          <a:prstGeom prst="rect">
            <a:avLst/>
          </a:prstGeom>
          <a:noFill/>
          <a:ln>
            <a:noFill/>
          </a:ln>
        </p:spPr>
      </p:pic>
      <p:sp>
        <p:nvSpPr>
          <p:cNvPr id="183" name="Google Shape;183;p2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GB"/>
              <a:t>9</a:t>
            </a:fld>
            <a:endParaRPr/>
          </a:p>
        </p:txBody>
      </p:sp>
    </p:spTree>
  </p:cSld>
  <p:clrMapOvr>
    <a:masterClrMapping/>
  </p:clrMapOvr>
</p:sld>
</file>

<file path=ppt/theme/theme1.xml><?xml version="1.0" encoding="utf-8"?>
<a:theme xmlns:a="http://schemas.openxmlformats.org/drawingml/2006/main" name="Gameday">
  <a:themeElements>
    <a:clrScheme name="Gameday">
      <a:dk1>
        <a:srgbClr val="4285F4"/>
      </a:dk1>
      <a:lt1>
        <a:srgbClr val="FFFFFF"/>
      </a:lt1>
      <a:dk2>
        <a:srgbClr val="666666"/>
      </a:dk2>
      <a:lt2>
        <a:srgbClr val="D9D9D9"/>
      </a:lt2>
      <a:accent1>
        <a:srgbClr val="455A64"/>
      </a:accent1>
      <a:accent2>
        <a:srgbClr val="607D8B"/>
      </a:accent2>
      <a:accent3>
        <a:srgbClr val="FF5722"/>
      </a:accent3>
      <a:accent4>
        <a:srgbClr val="D84315"/>
      </a:accent4>
      <a:accent5>
        <a:srgbClr val="1C3AA9"/>
      </a:accent5>
      <a:accent6>
        <a:srgbClr val="FFAB40"/>
      </a:accent6>
      <a:hlink>
        <a:srgbClr val="1C3AA9"/>
      </a:hlink>
      <a:folHlink>
        <a:srgbClr val="1C3AA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79</TotalTime>
  <Words>2220</Words>
  <Application>Microsoft Macintosh PowerPoint</Application>
  <PresentationFormat>On-screen Show (16:9)</PresentationFormat>
  <Paragraphs>278</Paragraphs>
  <Slides>56</Slides>
  <Notes>56</Notes>
  <HiddenSlides>3</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56</vt:i4>
      </vt:variant>
    </vt:vector>
  </HeadingPairs>
  <TitlesOfParts>
    <vt:vector size="61" baseType="lpstr">
      <vt:lpstr>Georgia</vt:lpstr>
      <vt:lpstr>Proxima Nova</vt:lpstr>
      <vt:lpstr>Arial</vt:lpstr>
      <vt:lpstr>Alfa Slab One</vt:lpstr>
      <vt:lpstr>Gameday</vt:lpstr>
      <vt:lpstr>Probing the Epoch of Reionization using the Square Kilometre Array</vt:lpstr>
      <vt:lpstr>PowerPoint Presentation</vt:lpstr>
      <vt:lpstr>Quest to know our cosmic origins</vt:lpstr>
      <vt:lpstr>Content</vt:lpstr>
      <vt:lpstr>Simple picture of reionization</vt:lpstr>
      <vt:lpstr>Galaxy formation in a metal-poor universe</vt:lpstr>
      <vt:lpstr>Galaxy formation in a metal-poor universe</vt:lpstr>
      <vt:lpstr>First galaxies form and ionized the IGM</vt:lpstr>
      <vt:lpstr>Ionized regions trace the early galaxies until the end of reionization</vt:lpstr>
      <vt:lpstr>Real picture is more complex</vt:lpstr>
      <vt:lpstr>21-cm signal: spin-flip transition of neutral hydrogen</vt:lpstr>
      <vt:lpstr>Ionized regions are imprinted onto the 21-cm signal</vt:lpstr>
      <vt:lpstr>Reionization seen with 21-cm signal</vt:lpstr>
      <vt:lpstr>Incomplete list of Radio Experiments exploring the 21-cm Signal</vt:lpstr>
      <vt:lpstr>Current Radio Telescopes focussing on statistical detection</vt:lpstr>
      <vt:lpstr>Current status of 21-cm Power Spectrum Measurement</vt:lpstr>
      <vt:lpstr>LOFAR upper limit at Redshift 9.1</vt:lpstr>
      <vt:lpstr>Intuition about the IGM</vt:lpstr>
      <vt:lpstr>Intuition about the IGM</vt:lpstr>
      <vt:lpstr>Intuition about the IGM</vt:lpstr>
      <vt:lpstr>Intuition about the IGM</vt:lpstr>
      <vt:lpstr>Extreme interaction between sources and IGM</vt:lpstr>
      <vt:lpstr>Extreme interaction between sources and IGM</vt:lpstr>
      <vt:lpstr>Constraint on IGM temperature by LOFAR</vt:lpstr>
      <vt:lpstr>Constraint on IGM temperature by HERA</vt:lpstr>
      <vt:lpstr>Forecast study for the SKA-Low</vt:lpstr>
      <vt:lpstr>Much better Sensitivity of SKA-Low</vt:lpstr>
      <vt:lpstr>SKA-Low can constraint the astrophysics</vt:lpstr>
      <vt:lpstr>SKA-Low can constraint the cosmology</vt:lpstr>
      <vt:lpstr>SKA-Low Constraining Beyond Standard Models:  Warm+Cold Dark Matter </vt:lpstr>
      <vt:lpstr>SKA-Low can go beyond the Power Spectra</vt:lpstr>
      <vt:lpstr>Simulated SKA-Low images</vt:lpstr>
      <vt:lpstr>Derive Model-Independent Properties of the IGM</vt:lpstr>
      <vt:lpstr>Estimate the mean neutral fraction</vt:lpstr>
      <vt:lpstr>Estimate number of galaxies inside ionized regions</vt:lpstr>
      <vt:lpstr>How to compare these with astrophysical models?</vt:lpstr>
      <vt:lpstr>Size distributions of ionized regions</vt:lpstr>
      <vt:lpstr>Topology:  any geometrical property that is unaffected by the continuous change of shape or size of the structure</vt:lpstr>
      <vt:lpstr>Better measure of topology: Betti numbers</vt:lpstr>
      <vt:lpstr>Different stages of reionization</vt:lpstr>
      <vt:lpstr>Distinguish between different reionization scenarios</vt:lpstr>
      <vt:lpstr>Towards Field-Level Inference</vt:lpstr>
      <vt:lpstr>Improved constraints using 3D CNNs</vt:lpstr>
      <vt:lpstr>Summary</vt:lpstr>
      <vt:lpstr>Modern methods for exploring our cosmic origins</vt:lpstr>
      <vt:lpstr>Backup slides</vt:lpstr>
      <vt:lpstr>Why should we care about these ionized regions?</vt:lpstr>
      <vt:lpstr>Why should we care about these ionized regions?</vt:lpstr>
      <vt:lpstr>Power spectrum will not give complete description</vt:lpstr>
      <vt:lpstr>Superpixel method</vt:lpstr>
      <vt:lpstr>SERENet recovering the 21-cm power spectrum</vt:lpstr>
      <vt:lpstr>SERENet learns the topology quite well</vt:lpstr>
      <vt:lpstr>SERENet for foreground mitigation</vt:lpstr>
      <vt:lpstr>SERENet recovering the 21-cm image</vt:lpstr>
      <vt:lpstr>SERENet with prior knowledge (ionized regions)</vt:lpstr>
      <vt:lpstr>SERENet recovering the 21-cm image with prior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Sambit Giri</cp:lastModifiedBy>
  <cp:revision>4</cp:revision>
  <dcterms:modified xsi:type="dcterms:W3CDTF">2024-09-10T07:58:17Z</dcterms:modified>
</cp:coreProperties>
</file>