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672" r:id="rId3"/>
  </p:sldMasterIdLst>
  <p:notesMasterIdLst>
    <p:notesMasterId r:id="rId24"/>
  </p:notesMasterIdLst>
  <p:sldIdLst>
    <p:sldId id="2647" r:id="rId4"/>
    <p:sldId id="2678" r:id="rId5"/>
    <p:sldId id="2695" r:id="rId6"/>
    <p:sldId id="2815" r:id="rId7"/>
    <p:sldId id="2515" r:id="rId8"/>
    <p:sldId id="2810" r:id="rId9"/>
    <p:sldId id="2696" r:id="rId10"/>
    <p:sldId id="2207" r:id="rId11"/>
    <p:sldId id="2825" r:id="rId12"/>
    <p:sldId id="2812" r:id="rId13"/>
    <p:sldId id="2813" r:id="rId14"/>
    <p:sldId id="2685" r:id="rId15"/>
    <p:sldId id="2819" r:id="rId16"/>
    <p:sldId id="2820" r:id="rId17"/>
    <p:sldId id="2821" r:id="rId18"/>
    <p:sldId id="2822" r:id="rId19"/>
    <p:sldId id="2823" r:id="rId20"/>
    <p:sldId id="2824" r:id="rId21"/>
    <p:sldId id="2700" r:id="rId22"/>
    <p:sldId id="2701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00"/>
    <a:srgbClr val="AFDAD0"/>
    <a:srgbClr val="022C60"/>
    <a:srgbClr val="000000"/>
    <a:srgbClr val="39B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8"/>
    <p:restoredTop sz="96197"/>
  </p:normalViewPr>
  <p:slideViewPr>
    <p:cSldViewPr snapToGrid="0" snapToObjects="1">
      <p:cViewPr varScale="1">
        <p:scale>
          <a:sx n="115" d="100"/>
          <a:sy n="115" d="100"/>
        </p:scale>
        <p:origin x="4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7F315-ACC4-DE4E-B558-09787532733C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0F287-EFAB-2141-B12C-AA7C24BCF9F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235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0F287-EFAB-2141-B12C-AA7C24BCF9FA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1429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0F287-EFAB-2141-B12C-AA7C24BCF9F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270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44C3A-B69C-FA42-9C99-076CED53563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031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ESO</a:t>
            </a:r>
          </a:p>
          <a:p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Fagerström bygger ett system för att rengöra spegelelementen vid världens största spegelteleskop som uppförs på ett berg vid ESO </a:t>
            </a:r>
            <a:r>
              <a:rPr lang="sv-SE" b="1" i="0" err="1">
                <a:solidFill>
                  <a:srgbClr val="34434B"/>
                </a:solidFill>
                <a:effectLst/>
                <a:latin typeface="Montserrat" pitchFamily="2" charset="77"/>
              </a:rPr>
              <a:t>Paranal</a:t>
            </a:r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 </a:t>
            </a:r>
            <a:r>
              <a:rPr lang="sv-SE" b="1" i="0" err="1">
                <a:solidFill>
                  <a:srgbClr val="34434B"/>
                </a:solidFill>
                <a:effectLst/>
                <a:latin typeface="Montserrat" pitchFamily="2" charset="77"/>
              </a:rPr>
              <a:t>Observatory</a:t>
            </a:r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 i Chile, 3 000 meters höjd. Skånska företagen </a:t>
            </a:r>
            <a:r>
              <a:rPr lang="sv-SE" b="1" i="0" err="1">
                <a:solidFill>
                  <a:srgbClr val="34434B"/>
                </a:solidFill>
                <a:effectLst/>
                <a:latin typeface="Montserrat" pitchFamily="2" charset="77"/>
              </a:rPr>
              <a:t>Examec</a:t>
            </a:r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 och RFR är också med och bygger.</a:t>
            </a:r>
          </a:p>
          <a:p>
            <a:endParaRPr lang="sv-SE" b="1" i="0">
              <a:solidFill>
                <a:srgbClr val="34434B"/>
              </a:solidFill>
              <a:effectLst/>
              <a:latin typeface="Montserrat" pitchFamily="2" charset="77"/>
            </a:endParaRPr>
          </a:p>
          <a:p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CERN</a:t>
            </a:r>
          </a:p>
          <a:p>
            <a:r>
              <a:rPr lang="sv-SE" b="1" i="0">
                <a:solidFill>
                  <a:srgbClr val="34434B"/>
                </a:solidFill>
                <a:effectLst/>
                <a:latin typeface="Montserrat" pitchFamily="2" charset="77"/>
              </a:rPr>
              <a:t>RFR Solutions</a:t>
            </a:r>
          </a:p>
          <a:p>
            <a:r>
              <a:rPr lang="sv-SE"/>
              <a:t>RFR Solutions har vunnit en viktig order från CERN, där partikelacceleratorn HL-LHC uppgraderas. </a:t>
            </a:r>
          </a:p>
          <a:p>
            <a:r>
              <a:rPr lang="sv-SE"/>
              <a:t>Kontraktet innebär att utveckla kryostater för sammankoppling av supraledande kablar.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0F287-EFAB-2141-B12C-AA7C24BCF9F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33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Vad gäller utvecklingsprojekt så vill jag ge några exempel på vad det är vi pratar om: 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Utveckling av nya mer kompakta och energisnåla supraledande magneter till uppgraderingen av LHC på CERN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Samarbete mellan två lärosäten, tre företag och CERN.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Finansiering från CERN, ERUF, Region Kronoberg och UU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Kontrakt på </a:t>
            </a:r>
            <a:r>
              <a:rPr lang="sv-SE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</a:t>
            </a:r>
            <a:r>
              <a:rPr lang="sv-SE" sz="18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Vessel</a:t>
            </a:r>
            <a:r>
              <a:rPr lang="sv-SE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18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Coil</a:t>
            </a:r>
            <a:r>
              <a:rPr lang="sv-SE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Power </a:t>
            </a:r>
            <a:r>
              <a:rPr lang="sv-SE" sz="1800" i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Converters</a:t>
            </a:r>
            <a:r>
              <a:rPr lang="sv-SE" sz="18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vunnit i konkurrens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Helfinansierat av ITER, ca 540 k€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Samarbete lett av RISE och LU, med deltagande även från ESS och ett företag. 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Första gången Sverige vinner ett kontakt på ITER – öppnar dörrar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Nästa steg upphandling värd ca 100 M€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Samarbete mellan ABB och CERN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Energieffektivisering av kyl- och ventileringssystem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Hoppas kunna minska elkonsumtionen med ca 15%</a:t>
            </a:r>
          </a:p>
          <a:p>
            <a:r>
              <a:rPr lang="sv-SE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Skulle vara tillämpbart på andra anläggningar i världen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0F287-EFAB-2141-B12C-AA7C24BCF9F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87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60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11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062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865F4C-BB2C-0545-B474-2CCB6841C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17B9921-84B8-B442-9677-2D145682F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79F018-9BB7-E249-85EC-CF3CBB75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AA5ED1-883C-1748-8A1A-CE4D0131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1B72C4-A334-354E-AC6A-75F4A3110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85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5B9DF9-4C9A-334B-AC15-89ACD438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C8F3073-55AE-6148-8E85-794A52400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5B6F3D-8D29-3340-AAA5-E2F582A6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15E763C-E586-694F-8263-3F386D589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56C5225-20A5-4044-AC2D-8B2997DC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249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A76194-E45E-A249-AC21-796968A3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BEDB81B-9D81-9447-A94C-2A577484D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2EB5F6-8A3B-9249-AF57-993D2A4D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ACDD07-CA7D-5443-9DF8-A4107F8E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9CD1F9-77B7-204B-9FF5-D45F26BA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4711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F410DE-F508-AE40-BD7D-765753A3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916DF5-1CAB-5643-AE68-1F1D0230C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F28B555-528C-D845-AB58-63B004037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FD838A4-147B-484A-8D30-6B6F6AA7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168F866-D5A7-2E4C-8CE9-60506BED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3D12548-44AC-D64D-ABD0-B752CCDE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694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3317C6-DC1E-3949-BA48-7D13BC9D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2E1D6A6-C04C-4F45-80E6-2BA05DE67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251A29B-9BF6-1440-AD38-75E0AB7BE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6F129D4-3A62-2B43-84A2-7313E61B8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C5BF5E5-9679-C64F-84D6-E60680C9F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23A5DD5-C309-9A4F-8F53-0706AABF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C93D572-6FAB-3C45-9468-0B5579AC9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7295FDA-570D-274A-AB43-E6CA85BE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723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9A0CBE-E52F-5846-82A8-FAF5E665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AADC0BC-4308-A24A-BCCC-4601744B0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B30B1E-11B2-0E46-A245-6361952F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26C1C3-2D9F-8448-8C78-D3654ED7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151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D5240B1-EADE-F743-9BD8-8E8085EE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E3223BF-39E2-4B4F-A5FC-494CBE2CC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349D593-A4C9-924B-BE3B-7C658D3A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56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8E8175-4394-5940-B09E-10DBDA71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EC1B38-F2BA-BA46-AF87-70F4B5640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5529E6C-53C1-8C4E-AA6C-F721C8BDD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CF43C7-C028-CB47-9FDB-19B042E3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CCFF69F-5250-1F4D-B7DE-157AC5A8C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7C74CF8-09D4-4A48-9DBA-0AA251F3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339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322368" y="6356350"/>
            <a:ext cx="3031431" cy="365125"/>
          </a:xfrm>
        </p:spPr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6587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03091A-C8F5-D44F-BFD3-5B92CEB6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BEB8456-0DBB-804A-B971-A8D0C49340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07B9FA0-01A6-7A4A-A433-B09E99CE4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630688-0B92-E644-9549-03BDC9E56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F307A15-8105-E74A-82A2-EF03B8C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D57EA42-2DF1-3945-BADA-E2AD4C40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814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9B2292-9E6A-2C42-B7BA-5EA3C83E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24BA6C5-2F82-E945-B974-E0F042F58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8D5827-35DD-8148-970B-EC30598C9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B34C94-B18B-E347-8F29-86D2BB2A6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241AD75-B674-A04C-815E-7F47D0B5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0900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15021E36-22D7-3847-9E99-924DFCC18D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7BA93AD-7129-6044-870E-74459C5F6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12F3265-8F56-AB4C-BEB2-2A2B074E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A8D478D-086A-E542-B393-3035B281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3401B07-2BFD-F54D-B4F5-6112B68A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001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1254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57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3281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703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930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6375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618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858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Ändra format här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4765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600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082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77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43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57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4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82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Ändar format här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906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Ändra format här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8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D2729-81F1-2C43-B477-2512A82F5940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461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9405E-C2FA-654B-8B4E-2FCC98D07FBF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C121512-B319-504B-AA9A-B460BCBC94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25" y="5984049"/>
            <a:ext cx="838200" cy="7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28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7CA9741-0FC7-4B41-B7FB-D8771C4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A224590-1BD4-B946-A2BD-8DC7D29D9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A03AC1F-932F-4B4A-B56E-216872D9F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7FA7-A5E4-2D4D-8848-A5E9E18C4ABF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DD811EA-386F-904A-B4AD-69230F1E2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EF39C3-3B15-8244-B0F5-8C26DE6A6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457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E905D-46E7-1E43-A146-32DDF09399C1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6A295E9-97CC-3743-BF05-2B9E00057A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25" y="5984049"/>
            <a:ext cx="838200" cy="7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Ändra format här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B2EEC-6CE2-7B4B-9B91-80AF7FDD2B21}" type="datetimeFigureOut">
              <a:rPr lang="sv-SE" smtClean="0"/>
              <a:t>2024-09-10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26273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BF2BD-CD95-C64B-AE9B-A9DD8BA02489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772CA31-C500-B044-A53E-0CF90244B0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25" y="5984049"/>
            <a:ext cx="838200" cy="74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pn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21" Type="http://schemas.openxmlformats.org/officeDocument/2006/relationships/image" Target="../media/image36.jpe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png"/><Relationship Id="rId2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5EB1020F-CA69-8E72-1A0E-4A28C11B52FE}"/>
              </a:ext>
            </a:extLst>
          </p:cNvPr>
          <p:cNvSpPr/>
          <p:nvPr/>
        </p:nvSpPr>
        <p:spPr>
          <a:xfrm>
            <a:off x="-3544" y="23129"/>
            <a:ext cx="12192000" cy="6858000"/>
          </a:xfrm>
          <a:prstGeom prst="rect">
            <a:avLst/>
          </a:prstGeom>
          <a:solidFill>
            <a:srgbClr val="022C60"/>
          </a:solidFill>
          <a:ln w="12700" cap="flat" cmpd="sng" algn="ctr">
            <a:solidFill>
              <a:srgbClr val="007DC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01989BB-4F77-9091-6E3E-0F4E475A0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15"/>
          <a:stretch/>
        </p:blipFill>
        <p:spPr>
          <a:xfrm>
            <a:off x="0" y="0"/>
            <a:ext cx="3034274" cy="690425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9C28BDF-B208-56D0-EC03-6844CD8A9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3190" y="177636"/>
            <a:ext cx="1349113" cy="120626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65C9085-978B-ECA0-1E8C-3202B5D53A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48" r="35787" b="60380"/>
          <a:stretch/>
        </p:blipFill>
        <p:spPr>
          <a:xfrm>
            <a:off x="9530487" y="5678725"/>
            <a:ext cx="2955120" cy="111608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EED6837-4032-13DA-ECF5-CDD4359A5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869" b="34275"/>
          <a:stretch/>
        </p:blipFill>
        <p:spPr>
          <a:xfrm>
            <a:off x="2831526" y="5821425"/>
            <a:ext cx="4439153" cy="94406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FE760F6-71D3-CA39-CD6B-9D4DFDC5C0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" t="64286" r="11959" b="12576"/>
          <a:stretch/>
        </p:blipFill>
        <p:spPr>
          <a:xfrm>
            <a:off x="6096000" y="6087191"/>
            <a:ext cx="3691611" cy="724551"/>
          </a:xfrm>
          <a:prstGeom prst="rect">
            <a:avLst/>
          </a:prstGeom>
        </p:spPr>
      </p:pic>
      <p:sp>
        <p:nvSpPr>
          <p:cNvPr id="2" name="Underrubrik 7">
            <a:extLst>
              <a:ext uri="{FF2B5EF4-FFF2-40B4-BE49-F238E27FC236}">
                <a16:creationId xmlns:a16="http://schemas.microsoft.com/office/drawing/2014/main" id="{AA53F44A-13DB-400D-2C7E-A032371F3A96}"/>
              </a:ext>
            </a:extLst>
          </p:cNvPr>
          <p:cNvSpPr txBox="1">
            <a:spLocks/>
          </p:cNvSpPr>
          <p:nvPr/>
        </p:nvSpPr>
        <p:spPr>
          <a:xfrm>
            <a:off x="8936038" y="4924849"/>
            <a:ext cx="2911750" cy="111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endParaRPr lang="sv-S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E4E16C3-693E-021C-361C-453A0769FF0E}"/>
              </a:ext>
            </a:extLst>
          </p:cNvPr>
          <p:cNvSpPr txBox="1"/>
          <p:nvPr/>
        </p:nvSpPr>
        <p:spPr>
          <a:xfrm>
            <a:off x="3953036" y="1985715"/>
            <a:ext cx="7977537" cy="305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80"/>
              </a:lnSpc>
            </a:pPr>
            <a:endParaRPr lang="sv-SE" sz="2800" b="1" dirty="0">
              <a:solidFill>
                <a:srgbClr val="FFD6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>
              <a:lnSpc>
                <a:spcPts val="2480"/>
              </a:lnSpc>
            </a:pPr>
            <a:r>
              <a:rPr lang="sv-SE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INDUSTRIAL RETURN FROM </a:t>
            </a:r>
          </a:p>
          <a:p>
            <a:pPr algn="r">
              <a:lnSpc>
                <a:spcPts val="2480"/>
              </a:lnSpc>
            </a:pPr>
            <a:r>
              <a:rPr lang="sv-SE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LARGE-SCALE RESEARCH FACILITIES</a:t>
            </a:r>
          </a:p>
          <a:p>
            <a:pPr algn="r">
              <a:lnSpc>
                <a:spcPts val="2480"/>
              </a:lnSpc>
            </a:pPr>
            <a:endParaRPr lang="sv-SE" sz="2800" b="1" dirty="0">
              <a:solidFill>
                <a:srgbClr val="FFD6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>
              <a:lnSpc>
                <a:spcPts val="2480"/>
              </a:lnSpc>
            </a:pPr>
            <a:endParaRPr lang="sv-SE" sz="2800" b="1" dirty="0">
              <a:solidFill>
                <a:srgbClr val="FFD6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>
              <a:lnSpc>
                <a:spcPts val="2480"/>
              </a:lnSpc>
            </a:pPr>
            <a:endParaRPr lang="sv-SE" sz="2800" b="1" dirty="0">
              <a:solidFill>
                <a:srgbClr val="FFD6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>
              <a:lnSpc>
                <a:spcPts val="2480"/>
              </a:lnSpc>
              <a:spcAft>
                <a:spcPts val="1200"/>
              </a:spcAft>
            </a:pPr>
            <a:r>
              <a:rPr lang="sv-SE" sz="2400" dirty="0">
                <a:solidFill>
                  <a:srgbClr val="FFD6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BIG SCIENCE SWEDEN</a:t>
            </a:r>
            <a:endParaRPr lang="sv-S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sv-S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LIAISON OFFICE (ILO)</a:t>
            </a:r>
          </a:p>
          <a:p>
            <a:pPr algn="r">
              <a:spcAft>
                <a:spcPts val="600"/>
              </a:spcAft>
            </a:pPr>
            <a:r>
              <a:rPr lang="sv-SE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TRANSFER OFFICE (KTO)</a:t>
            </a:r>
          </a:p>
        </p:txBody>
      </p:sp>
      <p:sp>
        <p:nvSpPr>
          <p:cNvPr id="5" name="Underrubrik 7">
            <a:extLst>
              <a:ext uri="{FF2B5EF4-FFF2-40B4-BE49-F238E27FC236}">
                <a16:creationId xmlns:a16="http://schemas.microsoft.com/office/drawing/2014/main" id="{69E64357-7266-FF3B-07DE-BE4BD771F55A}"/>
              </a:ext>
            </a:extLst>
          </p:cNvPr>
          <p:cNvSpPr txBox="1">
            <a:spLocks/>
          </p:cNvSpPr>
          <p:nvPr/>
        </p:nvSpPr>
        <p:spPr>
          <a:xfrm>
            <a:off x="7531743" y="222726"/>
            <a:ext cx="2911750" cy="111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sv-SE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CATARINA SAHLBERG    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PROGRAMME DIRECTOR</a:t>
            </a:r>
          </a:p>
        </p:txBody>
      </p:sp>
    </p:spTree>
    <p:extLst>
      <p:ext uri="{BB962C8B-B14F-4D97-AF65-F5344CB8AC3E}">
        <p14:creationId xmlns:p14="http://schemas.microsoft.com/office/powerpoint/2010/main" val="203589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84DDFCAC-1BED-23A6-0D65-F4D1117D0FE0}"/>
              </a:ext>
            </a:extLst>
          </p:cNvPr>
          <p:cNvSpPr txBox="1"/>
          <p:nvPr/>
        </p:nvSpPr>
        <p:spPr>
          <a:xfrm>
            <a:off x="672941" y="1654085"/>
            <a:ext cx="3324901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dirty="0"/>
              <a:t>Matchmaking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dirty="0"/>
              <a:t>Communication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dirty="0"/>
              <a:t>Networking event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dirty="0"/>
              <a:t>Challenge-driven technical seminars and events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dirty="0"/>
              <a:t>Matching procurements with Swedish industry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AU" dirty="0"/>
              <a:t>Proactive work with finding opportunities for Swedish industry, institutes and academia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dirty="0"/>
              <a:t>Outreach activities </a:t>
            </a:r>
          </a:p>
          <a:p>
            <a:pPr>
              <a:defRPr/>
            </a:pPr>
            <a:r>
              <a:rPr lang="en-AU" dirty="0"/>
              <a:t>     to students</a:t>
            </a:r>
          </a:p>
        </p:txBody>
      </p:sp>
      <p:sp>
        <p:nvSpPr>
          <p:cNvPr id="26" name="Rubrik 6">
            <a:extLst>
              <a:ext uri="{FF2B5EF4-FFF2-40B4-BE49-F238E27FC236}">
                <a16:creationId xmlns:a16="http://schemas.microsoft.com/office/drawing/2014/main" id="{4C8A2634-E614-32CD-BB3F-09A85266A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79" y="403726"/>
            <a:ext cx="8294649" cy="1325563"/>
          </a:xfrm>
        </p:spPr>
        <p:txBody>
          <a:bodyPr>
            <a:normAutofit/>
          </a:bodyPr>
          <a:lstStyle/>
          <a:p>
            <a:pPr>
              <a:lnSpc>
                <a:spcPts val="2480"/>
              </a:lnSpc>
              <a:spcAft>
                <a:spcPts val="600"/>
              </a:spcAft>
            </a:pPr>
            <a:r>
              <a:rPr lang="sv-SE" sz="280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METHODOLOGY</a:t>
            </a:r>
          </a:p>
        </p:txBody>
      </p:sp>
      <p:grpSp>
        <p:nvGrpSpPr>
          <p:cNvPr id="30" name="Grupp 29">
            <a:extLst>
              <a:ext uri="{FF2B5EF4-FFF2-40B4-BE49-F238E27FC236}">
                <a16:creationId xmlns:a16="http://schemas.microsoft.com/office/drawing/2014/main" id="{DF5C1E18-570C-D3C7-35EF-0AAC929DF329}"/>
              </a:ext>
            </a:extLst>
          </p:cNvPr>
          <p:cNvGrpSpPr/>
          <p:nvPr/>
        </p:nvGrpSpPr>
        <p:grpSpPr>
          <a:xfrm>
            <a:off x="4737100" y="114299"/>
            <a:ext cx="7454900" cy="6692901"/>
            <a:chOff x="5145900" y="366806"/>
            <a:chExt cx="7046100" cy="6278455"/>
          </a:xfrm>
        </p:grpSpPr>
        <p:grpSp>
          <p:nvGrpSpPr>
            <p:cNvPr id="2" name="Grupp 1">
              <a:extLst>
                <a:ext uri="{FF2B5EF4-FFF2-40B4-BE49-F238E27FC236}">
                  <a16:creationId xmlns:a16="http://schemas.microsoft.com/office/drawing/2014/main" id="{DE86EF34-0CD9-4CF7-DE8D-0B507C0CBEE5}"/>
                </a:ext>
              </a:extLst>
            </p:cNvPr>
            <p:cNvGrpSpPr/>
            <p:nvPr/>
          </p:nvGrpSpPr>
          <p:grpSpPr>
            <a:xfrm>
              <a:off x="5145900" y="366806"/>
              <a:ext cx="7046100" cy="6278455"/>
              <a:chOff x="3034320" y="-1656633"/>
              <a:chExt cx="9143952" cy="8518507"/>
            </a:xfrm>
          </p:grpSpPr>
          <p:pic>
            <p:nvPicPr>
              <p:cNvPr id="4" name="Bildobjekt 3">
                <a:extLst>
                  <a:ext uri="{FF2B5EF4-FFF2-40B4-BE49-F238E27FC236}">
                    <a16:creationId xmlns:a16="http://schemas.microsoft.com/office/drawing/2014/main" id="{91D7EF1C-2E33-874C-9FF9-AF690E4C0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32980" y="-1544624"/>
                <a:ext cx="3028736" cy="1638572"/>
              </a:xfrm>
              <a:prstGeom prst="rect">
                <a:avLst/>
              </a:prstGeom>
            </p:spPr>
          </p:pic>
          <p:pic>
            <p:nvPicPr>
              <p:cNvPr id="25" name="Bildobjekt 24" descr="En bild som visar text&#10;&#10;Automatiskt genererad beskrivning">
                <a:extLst>
                  <a:ext uri="{FF2B5EF4-FFF2-40B4-BE49-F238E27FC236}">
                    <a16:creationId xmlns:a16="http://schemas.microsoft.com/office/drawing/2014/main" id="{A6EBF367-32E7-414E-8618-28CD0B0EA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9301" y="5131643"/>
                <a:ext cx="2993679" cy="1618067"/>
              </a:xfrm>
              <a:prstGeom prst="rect">
                <a:avLst/>
              </a:prstGeom>
            </p:spPr>
          </p:pic>
          <p:pic>
            <p:nvPicPr>
              <p:cNvPr id="3" name="Bildobjekt 2">
                <a:extLst>
                  <a:ext uri="{FF2B5EF4-FFF2-40B4-BE49-F238E27FC236}">
                    <a16:creationId xmlns:a16="http://schemas.microsoft.com/office/drawing/2014/main" id="{F91D734C-CBDC-674F-B8A7-CDDA34A50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0083" y="1770340"/>
                <a:ext cx="2928019" cy="1626551"/>
              </a:xfrm>
              <a:prstGeom prst="rect">
                <a:avLst/>
              </a:prstGeom>
            </p:spPr>
          </p:pic>
          <p:pic>
            <p:nvPicPr>
              <p:cNvPr id="19" name="Bildobjekt 18" descr="En bild som visar inomhus, metall, silver, skivbroms&#10;&#10;Automatiskt genererad beskrivning">
                <a:extLst>
                  <a:ext uri="{FF2B5EF4-FFF2-40B4-BE49-F238E27FC236}">
                    <a16:creationId xmlns:a16="http://schemas.microsoft.com/office/drawing/2014/main" id="{3FE5A583-A91E-7143-9D30-3E9583E785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48649" y="72922"/>
                <a:ext cx="2948412" cy="1697418"/>
              </a:xfrm>
              <a:prstGeom prst="rect">
                <a:avLst/>
              </a:prstGeom>
            </p:spPr>
          </p:pic>
          <p:pic>
            <p:nvPicPr>
              <p:cNvPr id="31" name="Bildobjekt 30">
                <a:extLst>
                  <a:ext uri="{FF2B5EF4-FFF2-40B4-BE49-F238E27FC236}">
                    <a16:creationId xmlns:a16="http://schemas.microsoft.com/office/drawing/2014/main" id="{8EAB8BBB-8472-9C44-B972-D210376CF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3091" y="5160859"/>
                <a:ext cx="2967455" cy="1587597"/>
              </a:xfrm>
              <a:prstGeom prst="rect">
                <a:avLst/>
              </a:prstGeom>
            </p:spPr>
          </p:pic>
          <p:pic>
            <p:nvPicPr>
              <p:cNvPr id="33" name="Bildobjekt 32" descr="En bild som visar text, tecken&#10;&#10;Automatiskt genererad beskrivning">
                <a:extLst>
                  <a:ext uri="{FF2B5EF4-FFF2-40B4-BE49-F238E27FC236}">
                    <a16:creationId xmlns:a16="http://schemas.microsoft.com/office/drawing/2014/main" id="{6026B358-3E29-1745-A10F-0B8B6A5F4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54413" y="3504922"/>
                <a:ext cx="2976083" cy="1563073"/>
              </a:xfrm>
              <a:prstGeom prst="rect">
                <a:avLst/>
              </a:prstGeom>
            </p:spPr>
          </p:pic>
          <p:pic>
            <p:nvPicPr>
              <p:cNvPr id="35" name="Bildobjekt 34" descr="En bild som visar text&#10;&#10;Automatiskt genererad beskrivning">
                <a:extLst>
                  <a:ext uri="{FF2B5EF4-FFF2-40B4-BE49-F238E27FC236}">
                    <a16:creationId xmlns:a16="http://schemas.microsoft.com/office/drawing/2014/main" id="{86386917-92E0-FE47-801F-2707DFB6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69100" y="5153682"/>
                <a:ext cx="3027212" cy="1594775"/>
              </a:xfrm>
              <a:prstGeom prst="rect">
                <a:avLst/>
              </a:prstGeom>
            </p:spPr>
          </p:pic>
          <p:pic>
            <p:nvPicPr>
              <p:cNvPr id="39" name="Bildobjekt 38" descr="En bild som visar text, enhet, klocka, mätare&#10;&#10;Automatiskt genererad beskrivning">
                <a:extLst>
                  <a:ext uri="{FF2B5EF4-FFF2-40B4-BE49-F238E27FC236}">
                    <a16:creationId xmlns:a16="http://schemas.microsoft.com/office/drawing/2014/main" id="{0AD061F4-4EDF-164C-8614-736117FDD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21734" y="-1576595"/>
                <a:ext cx="2969271" cy="1629747"/>
              </a:xfrm>
              <a:prstGeom prst="rect">
                <a:avLst/>
              </a:prstGeom>
            </p:spPr>
          </p:pic>
          <p:pic>
            <p:nvPicPr>
              <p:cNvPr id="6" name="Bildobjekt 5" descr="En bild som visar text, inomhus&#10;&#10;Automatiskt genererad beskrivning">
                <a:extLst>
                  <a:ext uri="{FF2B5EF4-FFF2-40B4-BE49-F238E27FC236}">
                    <a16:creationId xmlns:a16="http://schemas.microsoft.com/office/drawing/2014/main" id="{90F52A33-53F5-B210-4EBA-37F2430AF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14617" y="1766857"/>
                <a:ext cx="2929986" cy="1674681"/>
              </a:xfrm>
              <a:prstGeom prst="rect">
                <a:avLst/>
              </a:prstGeom>
            </p:spPr>
          </p:pic>
          <p:pic>
            <p:nvPicPr>
              <p:cNvPr id="10" name="Bildobjekt 9" descr="En bild som visar text&#10;&#10;Automatiskt genererad beskrivning">
                <a:extLst>
                  <a:ext uri="{FF2B5EF4-FFF2-40B4-BE49-F238E27FC236}">
                    <a16:creationId xmlns:a16="http://schemas.microsoft.com/office/drawing/2014/main" id="{ED78A890-04A8-D824-326E-0BD59CF55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4857" y="-1624820"/>
                <a:ext cx="3020104" cy="1677973"/>
              </a:xfrm>
              <a:prstGeom prst="rect">
                <a:avLst/>
              </a:prstGeom>
            </p:spPr>
          </p:pic>
          <p:pic>
            <p:nvPicPr>
              <p:cNvPr id="12" name="Bildobjekt 11" descr="En bild som visar text&#10;&#10;Automatiskt genererad beskrivning">
                <a:extLst>
                  <a:ext uri="{FF2B5EF4-FFF2-40B4-BE49-F238E27FC236}">
                    <a16:creationId xmlns:a16="http://schemas.microsoft.com/office/drawing/2014/main" id="{2AE627C9-4F9D-90D9-A083-5849754CA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92549" y="105293"/>
                <a:ext cx="2943951" cy="1612250"/>
              </a:xfrm>
              <a:prstGeom prst="rect">
                <a:avLst/>
              </a:prstGeom>
            </p:spPr>
          </p:pic>
          <p:pic>
            <p:nvPicPr>
              <p:cNvPr id="14" name="Bildobjekt 13">
                <a:extLst>
                  <a:ext uri="{FF2B5EF4-FFF2-40B4-BE49-F238E27FC236}">
                    <a16:creationId xmlns:a16="http://schemas.microsoft.com/office/drawing/2014/main" id="{6173E2BB-8A36-DF81-D5A1-3CC43064C3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81842" y="3462429"/>
                <a:ext cx="2962761" cy="1627087"/>
              </a:xfrm>
              <a:prstGeom prst="rect">
                <a:avLst/>
              </a:prstGeom>
            </p:spPr>
          </p:pic>
          <p:pic>
            <p:nvPicPr>
              <p:cNvPr id="23" name="Bildobjekt 22" descr="En bild som visar text&#10;&#10;Automatiskt genererad beskrivning">
                <a:extLst>
                  <a:ext uri="{FF2B5EF4-FFF2-40B4-BE49-F238E27FC236}">
                    <a16:creationId xmlns:a16="http://schemas.microsoft.com/office/drawing/2014/main" id="{324D7209-2E43-1D86-C47C-D7892A86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5805" y="3465278"/>
                <a:ext cx="2941368" cy="1613026"/>
              </a:xfrm>
              <a:prstGeom prst="rect">
                <a:avLst/>
              </a:prstGeom>
            </p:spPr>
          </p:pic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0FDBE09B-59A4-3E2C-7956-93F5B73948DA}"/>
                  </a:ext>
                </a:extLst>
              </p:cNvPr>
              <p:cNvSpPr/>
              <p:nvPr/>
            </p:nvSpPr>
            <p:spPr>
              <a:xfrm>
                <a:off x="3034320" y="-1656633"/>
                <a:ext cx="141359" cy="844510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8" name="Rektangel 7">
                <a:extLst>
                  <a:ext uri="{FF2B5EF4-FFF2-40B4-BE49-F238E27FC236}">
                    <a16:creationId xmlns:a16="http://schemas.microsoft.com/office/drawing/2014/main" id="{AFFA7B5C-86A3-D849-84C6-5E2113B8FF07}"/>
                  </a:ext>
                </a:extLst>
              </p:cNvPr>
              <p:cNvSpPr/>
              <p:nvPr/>
            </p:nvSpPr>
            <p:spPr>
              <a:xfrm>
                <a:off x="6000132" y="-1606541"/>
                <a:ext cx="140155" cy="844510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9" name="Rektangel 8">
                <a:extLst>
                  <a:ext uri="{FF2B5EF4-FFF2-40B4-BE49-F238E27FC236}">
                    <a16:creationId xmlns:a16="http://schemas.microsoft.com/office/drawing/2014/main" id="{C3BB1B5F-C646-376C-68C6-483808864F40}"/>
                  </a:ext>
                </a:extLst>
              </p:cNvPr>
              <p:cNvSpPr/>
              <p:nvPr/>
            </p:nvSpPr>
            <p:spPr>
              <a:xfrm>
                <a:off x="8997607" y="-1576595"/>
                <a:ext cx="140155" cy="841516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38A9EC59-E973-5838-BAD9-BDFE64509D2D}"/>
                  </a:ext>
                </a:extLst>
              </p:cNvPr>
              <p:cNvSpPr/>
              <p:nvPr/>
            </p:nvSpPr>
            <p:spPr>
              <a:xfrm>
                <a:off x="12001383" y="-1560321"/>
                <a:ext cx="140969" cy="841516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6CA3B0D-98DA-7762-5141-D7E16F3AF697}"/>
                  </a:ext>
                </a:extLst>
              </p:cNvPr>
              <p:cNvSpPr/>
              <p:nvPr/>
            </p:nvSpPr>
            <p:spPr>
              <a:xfrm rot="5400000">
                <a:off x="7535948" y="-4484291"/>
                <a:ext cx="122111" cy="909069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8D321BC-FDE0-9F73-E0CF-A57BD45DA712}"/>
                  </a:ext>
                </a:extLst>
              </p:cNvPr>
              <p:cNvSpPr/>
              <p:nvPr/>
            </p:nvSpPr>
            <p:spPr>
              <a:xfrm rot="5400000">
                <a:off x="7588947" y="-2766723"/>
                <a:ext cx="122111" cy="905653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7654E4C7-AC1E-281F-C6B4-2EE77E300B9E}"/>
                  </a:ext>
                </a:extLst>
              </p:cNvPr>
              <p:cNvSpPr/>
              <p:nvPr/>
            </p:nvSpPr>
            <p:spPr>
              <a:xfrm rot="5400000">
                <a:off x="7535925" y="-1041389"/>
                <a:ext cx="122248" cy="898791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" name="Rektangel 20">
                <a:extLst>
                  <a:ext uri="{FF2B5EF4-FFF2-40B4-BE49-F238E27FC236}">
                    <a16:creationId xmlns:a16="http://schemas.microsoft.com/office/drawing/2014/main" id="{96DFE542-EE33-3197-43D3-B2DDC8F0D648}"/>
                  </a:ext>
                </a:extLst>
              </p:cNvPr>
              <p:cNvSpPr/>
              <p:nvPr/>
            </p:nvSpPr>
            <p:spPr>
              <a:xfrm rot="5400000">
                <a:off x="7553023" y="579660"/>
                <a:ext cx="122111" cy="905654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BC36AEAF-DF9B-601C-A45D-AF09C7CF4C95}"/>
                  </a:ext>
                </a:extLst>
              </p:cNvPr>
              <p:cNvSpPr/>
              <p:nvPr/>
            </p:nvSpPr>
            <p:spPr>
              <a:xfrm rot="5400000">
                <a:off x="7539578" y="2272830"/>
                <a:ext cx="121546" cy="905654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39A91E13-548F-DBAD-BCF3-7D5F18B2FA2E}"/>
                </a:ext>
              </a:extLst>
            </p:cNvPr>
            <p:cNvSpPr/>
            <p:nvPr/>
          </p:nvSpPr>
          <p:spPr>
            <a:xfrm rot="5400000">
              <a:off x="8603629" y="-3077425"/>
              <a:ext cx="90000" cy="69787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F1385F80-89B2-1AB9-02E7-6ECFAB7EBB1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2828"/>
          <a:stretch/>
        </p:blipFill>
        <p:spPr>
          <a:xfrm>
            <a:off x="4834608" y="1513676"/>
            <a:ext cx="2331879" cy="1242503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EC8238C-4FBC-ABC0-F446-9CA3F3D3F1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45795" y="2802838"/>
            <a:ext cx="2368769" cy="1270331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C9E52D43-BA0A-2AEA-0E95-DDA75F1B31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58027" y="4183922"/>
            <a:ext cx="2101838" cy="253104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270000" dist="732067" dir="6660000" sx="112000" sy="112000" kx="110000" ky="200000" algn="tl" rotWithShape="0">
              <a:srgbClr val="000000">
                <a:alpha val="35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prstMaterial="matte">
            <a:bevelT w="158750" h="158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104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C6CB2DEA-0AF0-D1B3-5015-F8CE777C6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7136040" cy="6857999"/>
          </a:xfrm>
          <a:prstGeom prst="rect">
            <a:avLst/>
          </a:prstGeom>
        </p:spPr>
      </p:pic>
      <p:pic>
        <p:nvPicPr>
          <p:cNvPr id="3" name="Platshållare för innehåll 7" descr="En bild som visar maskin, ingenjörskonst, inomhus, industri&#10;&#10;Automatiskt genererad beskrivning">
            <a:extLst>
              <a:ext uri="{FF2B5EF4-FFF2-40B4-BE49-F238E27FC236}">
                <a16:creationId xmlns:a16="http://schemas.microsoft.com/office/drawing/2014/main" id="{E42527E8-3626-7713-8A01-D3FF4889C9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864" y="0"/>
            <a:ext cx="5340136" cy="68579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FF01530-4BA3-4065-C3E9-BE9F97F7E5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132" y="6125939"/>
            <a:ext cx="3115641" cy="547805"/>
          </a:xfrm>
          <a:prstGeom prst="rect">
            <a:avLst/>
          </a:prstGeom>
        </p:spPr>
      </p:pic>
      <p:pic>
        <p:nvPicPr>
          <p:cNvPr id="6" name="Picture 4" descr="CERN - Wikipedia">
            <a:extLst>
              <a:ext uri="{FF2B5EF4-FFF2-40B4-BE49-F238E27FC236}">
                <a16:creationId xmlns:a16="http://schemas.microsoft.com/office/drawing/2014/main" id="{E532E78A-1E1B-EFF2-FB3C-CCA6D89F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027" y="5765792"/>
            <a:ext cx="867807" cy="8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uropean Southern Observatory - Wikipedia">
            <a:extLst>
              <a:ext uri="{FF2B5EF4-FFF2-40B4-BE49-F238E27FC236}">
                <a16:creationId xmlns:a16="http://schemas.microsoft.com/office/drawing/2014/main" id="{06E7A7BC-6B57-CE68-E7AC-6079ADCAF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15" y="5576423"/>
            <a:ext cx="826296" cy="108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gerström industrikonsult AB | Helsingborg">
            <a:extLst>
              <a:ext uri="{FF2B5EF4-FFF2-40B4-BE49-F238E27FC236}">
                <a16:creationId xmlns:a16="http://schemas.microsoft.com/office/drawing/2014/main" id="{B4BCC9A6-FF37-2267-5702-4174ECC0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322" y="5765792"/>
            <a:ext cx="977129" cy="90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C79788D-8CFB-BDA2-295E-687DB80BE680}"/>
              </a:ext>
            </a:extLst>
          </p:cNvPr>
          <p:cNvSpPr/>
          <p:nvPr/>
        </p:nvSpPr>
        <p:spPr>
          <a:xfrm>
            <a:off x="6762307" y="0"/>
            <a:ext cx="1256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F2BF6894-7075-1B1C-1A9B-E58C45E89C15}"/>
              </a:ext>
            </a:extLst>
          </p:cNvPr>
          <p:cNvSpPr txBox="1">
            <a:spLocks/>
          </p:cNvSpPr>
          <p:nvPr/>
        </p:nvSpPr>
        <p:spPr>
          <a:xfrm>
            <a:off x="110257" y="159678"/>
            <a:ext cx="3192182" cy="605866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i="1" err="1"/>
              <a:t>Development</a:t>
            </a:r>
            <a:r>
              <a:rPr lang="sv-SE" sz="2000" i="1"/>
              <a:t> </a:t>
            </a:r>
            <a:r>
              <a:rPr lang="sv-SE" sz="2000" i="1" err="1"/>
              <a:t>of</a:t>
            </a:r>
            <a:r>
              <a:rPr lang="sv-SE" sz="2000" i="1"/>
              <a:t> </a:t>
            </a:r>
            <a:r>
              <a:rPr lang="sv-SE" sz="2000" i="1" err="1"/>
              <a:t>novel</a:t>
            </a:r>
            <a:r>
              <a:rPr lang="sv-SE" sz="2000" i="1"/>
              <a:t> </a:t>
            </a:r>
            <a:r>
              <a:rPr lang="sv-SE" sz="2000" i="1" err="1"/>
              <a:t>mirror</a:t>
            </a:r>
            <a:r>
              <a:rPr lang="sv-SE" sz="2000" i="1"/>
              <a:t> </a:t>
            </a:r>
            <a:r>
              <a:rPr lang="sv-SE" sz="2000" i="1" err="1"/>
              <a:t>washing</a:t>
            </a:r>
            <a:r>
              <a:rPr lang="sv-SE" sz="2000" i="1"/>
              <a:t> system for the ELT</a:t>
            </a:r>
            <a:endParaRPr lang="sv-SE" sz="1000" i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301D8276-9644-DBE5-EA7F-EFD35FC7C622}"/>
              </a:ext>
            </a:extLst>
          </p:cNvPr>
          <p:cNvSpPr txBox="1">
            <a:spLocks/>
          </p:cNvSpPr>
          <p:nvPr/>
        </p:nvSpPr>
        <p:spPr>
          <a:xfrm>
            <a:off x="6977541" y="159678"/>
            <a:ext cx="4326980" cy="68100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i="1" err="1"/>
              <a:t>Development</a:t>
            </a:r>
            <a:r>
              <a:rPr lang="sv-SE" sz="2000" i="1"/>
              <a:t> </a:t>
            </a:r>
            <a:r>
              <a:rPr lang="sv-SE" sz="2000" i="1" err="1"/>
              <a:t>of</a:t>
            </a:r>
            <a:r>
              <a:rPr lang="sv-SE" sz="2000" i="1"/>
              <a:t> </a:t>
            </a:r>
            <a:r>
              <a:rPr lang="sv-SE" sz="2000" i="1" err="1"/>
              <a:t>interconnection</a:t>
            </a:r>
            <a:r>
              <a:rPr lang="sv-SE" sz="2000" i="1"/>
              <a:t> </a:t>
            </a:r>
            <a:r>
              <a:rPr lang="sv-SE" sz="2000" i="1" err="1"/>
              <a:t>of</a:t>
            </a:r>
            <a:r>
              <a:rPr lang="sv-SE" sz="2000" i="1"/>
              <a:t> </a:t>
            </a:r>
            <a:r>
              <a:rPr lang="sv-SE" sz="2000" i="1" err="1"/>
              <a:t>superconductive</a:t>
            </a:r>
            <a:r>
              <a:rPr lang="sv-SE" sz="2000" i="1"/>
              <a:t> </a:t>
            </a:r>
            <a:r>
              <a:rPr lang="sv-SE" sz="2000" i="1" err="1"/>
              <a:t>cables</a:t>
            </a:r>
            <a:r>
              <a:rPr lang="sv-SE" sz="2000" i="1"/>
              <a:t> at LHC </a:t>
            </a:r>
            <a:r>
              <a:rPr lang="sv-SE" sz="2000" i="1" err="1"/>
              <a:t>upgrade</a:t>
            </a:r>
            <a:endParaRPr lang="sv-SE" sz="1000" i="1"/>
          </a:p>
        </p:txBody>
      </p:sp>
    </p:spTree>
    <p:extLst>
      <p:ext uri="{BB962C8B-B14F-4D97-AF65-F5344CB8AC3E}">
        <p14:creationId xmlns:p14="http://schemas.microsoft.com/office/powerpoint/2010/main" val="863138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6A5F3F9A-7F4F-1706-B551-7CD0947BD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042" y="0"/>
            <a:ext cx="7312957" cy="3858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C01695F-AF9A-7776-FD68-6D555C500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041" y="3908392"/>
            <a:ext cx="7312959" cy="294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9C40CDC-DA23-81A0-E6C1-6BF4B92F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211" y="6069946"/>
            <a:ext cx="1598465" cy="6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ERN - Wikipedia">
            <a:extLst>
              <a:ext uri="{FF2B5EF4-FFF2-40B4-BE49-F238E27FC236}">
                <a16:creationId xmlns:a16="http://schemas.microsoft.com/office/drawing/2014/main" id="{4223EDBC-F022-C786-BF78-BB972918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22" y="5998608"/>
            <a:ext cx="724040" cy="7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C8584C13-2CA8-AC9A-15CD-B119E4918642}"/>
              </a:ext>
            </a:extLst>
          </p:cNvPr>
          <p:cNvSpPr txBox="1">
            <a:spLocks/>
          </p:cNvSpPr>
          <p:nvPr/>
        </p:nvSpPr>
        <p:spPr>
          <a:xfrm>
            <a:off x="5008401" y="4167298"/>
            <a:ext cx="5154796" cy="824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1800"/>
          </a:p>
        </p:txBody>
      </p:sp>
      <p:pic>
        <p:nvPicPr>
          <p:cNvPr id="14" name="Picture 10" descr="ITER | International Relations">
            <a:extLst>
              <a:ext uri="{FF2B5EF4-FFF2-40B4-BE49-F238E27FC236}">
                <a16:creationId xmlns:a16="http://schemas.microsoft.com/office/drawing/2014/main" id="{B503F7A4-45E7-124A-D151-AACDD6D8E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97" y="2941590"/>
            <a:ext cx="1079807" cy="72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 28">
            <a:extLst>
              <a:ext uri="{FF2B5EF4-FFF2-40B4-BE49-F238E27FC236}">
                <a16:creationId xmlns:a16="http://schemas.microsoft.com/office/drawing/2014/main" id="{8EEC7A07-2F79-EE4E-DA9B-3A1C03151053}"/>
              </a:ext>
            </a:extLst>
          </p:cNvPr>
          <p:cNvGrpSpPr/>
          <p:nvPr/>
        </p:nvGrpSpPr>
        <p:grpSpPr>
          <a:xfrm>
            <a:off x="10188597" y="2803466"/>
            <a:ext cx="1852426" cy="885839"/>
            <a:chOff x="7188200" y="2044241"/>
            <a:chExt cx="3902312" cy="1609240"/>
          </a:xfrm>
        </p:grpSpPr>
        <p:pic>
          <p:nvPicPr>
            <p:cNvPr id="10" name="Picture 2" descr="AQ ELAUTOMATIK AB | LinkedIn">
              <a:extLst>
                <a:ext uri="{FF2B5EF4-FFF2-40B4-BE49-F238E27FC236}">
                  <a16:creationId xmlns:a16="http://schemas.microsoft.com/office/drawing/2014/main" id="{09F89292-5033-FB3B-1C4B-D12703841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359" y="2065174"/>
              <a:ext cx="717452" cy="71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European Spallation Source ERIC - Startsida | Facebook">
              <a:extLst>
                <a:ext uri="{FF2B5EF4-FFF2-40B4-BE49-F238E27FC236}">
                  <a16:creationId xmlns:a16="http://schemas.microsoft.com/office/drawing/2014/main" id="{8AF7698F-ED76-193C-ED21-27A272BF0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3059" y="2921260"/>
              <a:ext cx="717453" cy="717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Medlemmar av Svenska näringsplattformen | RISE">
              <a:extLst>
                <a:ext uri="{FF2B5EF4-FFF2-40B4-BE49-F238E27FC236}">
                  <a16:creationId xmlns:a16="http://schemas.microsoft.com/office/drawing/2014/main" id="{97935AAF-FA6C-B355-D809-85C3838634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8" t="22037" r="36344" b="22407"/>
            <a:stretch/>
          </p:blipFill>
          <p:spPr bwMode="auto">
            <a:xfrm>
              <a:off x="8954482" y="2052474"/>
              <a:ext cx="1260112" cy="1598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p 14">
              <a:extLst>
                <a:ext uri="{FF2B5EF4-FFF2-40B4-BE49-F238E27FC236}">
                  <a16:creationId xmlns:a16="http://schemas.microsoft.com/office/drawing/2014/main" id="{26F24DB4-7BCE-512A-CEC5-D5ECED936BA2}"/>
                </a:ext>
              </a:extLst>
            </p:cNvPr>
            <p:cNvGrpSpPr/>
            <p:nvPr/>
          </p:nvGrpSpPr>
          <p:grpSpPr>
            <a:xfrm>
              <a:off x="7188200" y="2044241"/>
              <a:ext cx="1658617" cy="1609240"/>
              <a:chOff x="7027458" y="2040536"/>
              <a:chExt cx="1598177" cy="1680104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F5E41250-E7C1-2CA3-4108-D7CE9DB8FA06}"/>
                  </a:ext>
                </a:extLst>
              </p:cNvPr>
              <p:cNvSpPr/>
              <p:nvPr/>
            </p:nvSpPr>
            <p:spPr>
              <a:xfrm>
                <a:off x="7073900" y="2040536"/>
                <a:ext cx="1505294" cy="16801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17" name="Picture 8" descr="Start | Lunds universitet">
                <a:extLst>
                  <a:ext uri="{FF2B5EF4-FFF2-40B4-BE49-F238E27FC236}">
                    <a16:creationId xmlns:a16="http://schemas.microsoft.com/office/drawing/2014/main" id="{98FA58EA-BBB4-47BC-6015-1EF5708B3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7458" y="2081499"/>
                <a:ext cx="1598177" cy="1598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8" name="Platshållare för innehåll 2">
            <a:extLst>
              <a:ext uri="{FF2B5EF4-FFF2-40B4-BE49-F238E27FC236}">
                <a16:creationId xmlns:a16="http://schemas.microsoft.com/office/drawing/2014/main" id="{CA5E0BAE-0289-1994-F9AB-E7D91B7DE22B}"/>
              </a:ext>
            </a:extLst>
          </p:cNvPr>
          <p:cNvSpPr txBox="1">
            <a:spLocks/>
          </p:cNvSpPr>
          <p:nvPr/>
        </p:nvSpPr>
        <p:spPr>
          <a:xfrm>
            <a:off x="5118100" y="868601"/>
            <a:ext cx="6580276" cy="20354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/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A44A1514-E99C-145A-2BD1-60AE2B4D8721}"/>
              </a:ext>
            </a:extLst>
          </p:cNvPr>
          <p:cNvSpPr txBox="1">
            <a:spLocks/>
          </p:cNvSpPr>
          <p:nvPr/>
        </p:nvSpPr>
        <p:spPr>
          <a:xfrm>
            <a:off x="5032942" y="170546"/>
            <a:ext cx="4089793" cy="346456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i="1"/>
              <a:t>Pre </a:t>
            </a:r>
            <a:r>
              <a:rPr lang="sv-SE" sz="2000" i="1" err="1"/>
              <a:t>study</a:t>
            </a:r>
            <a:r>
              <a:rPr lang="sv-SE" sz="2000" i="1"/>
              <a:t> </a:t>
            </a:r>
            <a:r>
              <a:rPr lang="sv-SE" sz="2000" i="1" err="1"/>
              <a:t>of</a:t>
            </a:r>
            <a:r>
              <a:rPr lang="sv-SE" sz="2000" i="1"/>
              <a:t> </a:t>
            </a:r>
            <a:r>
              <a:rPr lang="sv-SE" sz="2000" i="1" err="1"/>
              <a:t>power</a:t>
            </a:r>
            <a:r>
              <a:rPr lang="sv-SE" sz="2000" i="1"/>
              <a:t> </a:t>
            </a:r>
            <a:r>
              <a:rPr lang="sv-SE" sz="2000" i="1" err="1"/>
              <a:t>converters</a:t>
            </a:r>
            <a:r>
              <a:rPr lang="sv-SE" sz="2000" i="1"/>
              <a:t> for ITER</a:t>
            </a:r>
            <a:endParaRPr lang="sv-SE" sz="1000" i="1"/>
          </a:p>
        </p:txBody>
      </p:sp>
      <p:pic>
        <p:nvPicPr>
          <p:cNvPr id="1026" name="Picture 2" descr="Superconducting magnets: an enabling technology for the discovery of the  Higgs boson – CERN Courier">
            <a:extLst>
              <a:ext uri="{FF2B5EF4-FFF2-40B4-BE49-F238E27FC236}">
                <a16:creationId xmlns:a16="http://schemas.microsoft.com/office/drawing/2014/main" id="{8E5656B9-0FE1-9FA7-F47D-B07D8FBDA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3"/>
          <a:stretch/>
        </p:blipFill>
        <p:spPr bwMode="auto">
          <a:xfrm>
            <a:off x="1" y="0"/>
            <a:ext cx="481343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Platshållare för innehåll 2">
            <a:extLst>
              <a:ext uri="{FF2B5EF4-FFF2-40B4-BE49-F238E27FC236}">
                <a16:creationId xmlns:a16="http://schemas.microsoft.com/office/drawing/2014/main" id="{0E85B337-A926-0697-5BE0-0836DCEB9F5D}"/>
              </a:ext>
            </a:extLst>
          </p:cNvPr>
          <p:cNvSpPr txBox="1">
            <a:spLocks/>
          </p:cNvSpPr>
          <p:nvPr/>
        </p:nvSpPr>
        <p:spPr>
          <a:xfrm>
            <a:off x="402270" y="331925"/>
            <a:ext cx="3729901" cy="1868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1800"/>
          </a:p>
          <a:p>
            <a:pPr marL="0" indent="0">
              <a:buNone/>
            </a:pPr>
            <a:endParaRPr lang="sv-SE" sz="1200">
              <a:latin typeface="Gotham"/>
            </a:endParaRP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18F6DBAE-4B2F-15AE-BC88-6535A31E65E9}"/>
              </a:ext>
            </a:extLst>
          </p:cNvPr>
          <p:cNvGrpSpPr/>
          <p:nvPr/>
        </p:nvGrpSpPr>
        <p:grpSpPr>
          <a:xfrm>
            <a:off x="2591480" y="5090693"/>
            <a:ext cx="2026981" cy="1610274"/>
            <a:chOff x="519934" y="217881"/>
            <a:chExt cx="3882388" cy="3441411"/>
          </a:xfrm>
        </p:grpSpPr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D7C8D476-A03B-D6C1-F348-9A7918CF4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01324" y="217881"/>
              <a:ext cx="1775598" cy="1609745"/>
            </a:xfrm>
            <a:prstGeom prst="rect">
              <a:avLst/>
            </a:prstGeom>
          </p:spPr>
        </p:pic>
        <p:pic>
          <p:nvPicPr>
            <p:cNvPr id="23" name="Picture 2" descr="Scanditronix">
              <a:extLst>
                <a:ext uri="{FF2B5EF4-FFF2-40B4-BE49-F238E27FC236}">
                  <a16:creationId xmlns:a16="http://schemas.microsoft.com/office/drawing/2014/main" id="{02378FD5-89C5-3CDA-FE59-A22CA4D03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34" y="1988365"/>
              <a:ext cx="3882388" cy="636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Linnaeus University (LNU) - Kalmar Maritime Academy - Maritime &amp; Logistics  Programs">
              <a:extLst>
                <a:ext uri="{FF2B5EF4-FFF2-40B4-BE49-F238E27FC236}">
                  <a16:creationId xmlns:a16="http://schemas.microsoft.com/office/drawing/2014/main" id="{AFDD5918-535C-7303-18D9-780845573A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22"/>
            <a:stretch/>
          </p:blipFill>
          <p:spPr bwMode="auto">
            <a:xfrm>
              <a:off x="519934" y="217881"/>
              <a:ext cx="1775598" cy="1590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Ansökan">
              <a:extLst>
                <a:ext uri="{FF2B5EF4-FFF2-40B4-BE49-F238E27FC236}">
                  <a16:creationId xmlns:a16="http://schemas.microsoft.com/office/drawing/2014/main" id="{AFB8C824-14D3-3C63-32D6-8F4C6DDF8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7220" y="2804575"/>
              <a:ext cx="1195102" cy="843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Kontakta oss | Rydverken.se">
              <a:extLst>
                <a:ext uri="{FF2B5EF4-FFF2-40B4-BE49-F238E27FC236}">
                  <a16:creationId xmlns:a16="http://schemas.microsoft.com/office/drawing/2014/main" id="{40B83B50-A217-C6BB-6EE3-2E11C068B5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0" r="4374"/>
            <a:stretch/>
          </p:blipFill>
          <p:spPr bwMode="auto">
            <a:xfrm>
              <a:off x="519934" y="2804575"/>
              <a:ext cx="2464318" cy="854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4" descr="CERN - Wikipedia">
            <a:extLst>
              <a:ext uri="{FF2B5EF4-FFF2-40B4-BE49-F238E27FC236}">
                <a16:creationId xmlns:a16="http://schemas.microsoft.com/office/drawing/2014/main" id="{2A1766DA-C81C-83A8-9D75-CADED3DB5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2" y="5964975"/>
            <a:ext cx="721748" cy="72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ubrik 1">
            <a:extLst>
              <a:ext uri="{FF2B5EF4-FFF2-40B4-BE49-F238E27FC236}">
                <a16:creationId xmlns:a16="http://schemas.microsoft.com/office/drawing/2014/main" id="{17B9576B-AA9E-BE4E-2D0D-B40AFE1EDC2D}"/>
              </a:ext>
            </a:extLst>
          </p:cNvPr>
          <p:cNvSpPr txBox="1">
            <a:spLocks/>
          </p:cNvSpPr>
          <p:nvPr/>
        </p:nvSpPr>
        <p:spPr>
          <a:xfrm>
            <a:off x="205379" y="138011"/>
            <a:ext cx="4175235" cy="60626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i="1" err="1"/>
              <a:t>Development</a:t>
            </a:r>
            <a:r>
              <a:rPr lang="sv-SE" sz="2000" i="1"/>
              <a:t> </a:t>
            </a:r>
            <a:r>
              <a:rPr lang="sv-SE" sz="2000" i="1" err="1"/>
              <a:t>of</a:t>
            </a:r>
            <a:r>
              <a:rPr lang="sv-SE" sz="2000" i="1"/>
              <a:t> </a:t>
            </a:r>
            <a:r>
              <a:rPr lang="sv-SE" sz="2000" i="1" err="1"/>
              <a:t>superconducting</a:t>
            </a:r>
            <a:r>
              <a:rPr lang="sv-SE" sz="2000" i="1"/>
              <a:t> magnets for the LHC </a:t>
            </a:r>
            <a:r>
              <a:rPr lang="sv-SE" sz="2000" i="1" err="1"/>
              <a:t>upgrade</a:t>
            </a:r>
            <a:r>
              <a:rPr lang="sv-SE" sz="2000" i="1"/>
              <a:t> at CERN</a:t>
            </a:r>
            <a:endParaRPr lang="sv-SE" sz="1000" i="1"/>
          </a:p>
        </p:txBody>
      </p:sp>
      <p:sp>
        <p:nvSpPr>
          <p:cNvPr id="31" name="Rubrik 1">
            <a:extLst>
              <a:ext uri="{FF2B5EF4-FFF2-40B4-BE49-F238E27FC236}">
                <a16:creationId xmlns:a16="http://schemas.microsoft.com/office/drawing/2014/main" id="{8B1E5D33-6D85-6E5C-3436-028BF94A1883}"/>
              </a:ext>
            </a:extLst>
          </p:cNvPr>
          <p:cNvSpPr txBox="1">
            <a:spLocks/>
          </p:cNvSpPr>
          <p:nvPr/>
        </p:nvSpPr>
        <p:spPr>
          <a:xfrm>
            <a:off x="5072109" y="4031559"/>
            <a:ext cx="3653913" cy="32139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100" i="1"/>
              <a:t>Energy </a:t>
            </a:r>
            <a:r>
              <a:rPr lang="sv-SE" sz="2100" i="1" err="1"/>
              <a:t>efficiency</a:t>
            </a:r>
            <a:r>
              <a:rPr lang="sv-SE" sz="2100" i="1"/>
              <a:t> </a:t>
            </a:r>
            <a:r>
              <a:rPr lang="sv-SE" sz="2100" i="1" err="1"/>
              <a:t>study</a:t>
            </a:r>
            <a:r>
              <a:rPr lang="sv-SE" sz="2100" i="1"/>
              <a:t> at CERN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F858A6AE-64D9-E500-5A74-7604D944FEE2}"/>
              </a:ext>
            </a:extLst>
          </p:cNvPr>
          <p:cNvSpPr/>
          <p:nvPr/>
        </p:nvSpPr>
        <p:spPr>
          <a:xfrm>
            <a:off x="4813431" y="0"/>
            <a:ext cx="12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BA3E68B6-6814-CC33-136F-80821F0C9804}"/>
              </a:ext>
            </a:extLst>
          </p:cNvPr>
          <p:cNvSpPr/>
          <p:nvPr/>
        </p:nvSpPr>
        <p:spPr>
          <a:xfrm rot="5400000">
            <a:off x="8509531" y="190954"/>
            <a:ext cx="126000" cy="741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33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5B85EA-5D7E-6393-67FD-371B525C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2840426"/>
            <a:ext cx="11353800" cy="3322250"/>
          </a:xfrm>
        </p:spPr>
        <p:txBody>
          <a:bodyPr/>
          <a:lstStyle/>
          <a:p>
            <a:pPr marL="571500" indent="-571500">
              <a:buAutoNum type="romanUcPeriod"/>
            </a:pPr>
            <a:endParaRPr lang="sv-SE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4000" b="1" dirty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	</a:t>
            </a:r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SWEDISH ENGAGEMENT IN SKA, 	SUCCESS FACTORS, LESSONS LEARNED </a:t>
            </a:r>
          </a:p>
          <a:p>
            <a:pPr marL="0" indent="0">
              <a:buNone/>
            </a:pPr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364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öger 5">
            <a:extLst>
              <a:ext uri="{FF2B5EF4-FFF2-40B4-BE49-F238E27FC236}">
                <a16:creationId xmlns:a16="http://schemas.microsoft.com/office/drawing/2014/main" id="{5B0965FF-C877-F244-59FC-76DA7B53BC56}"/>
              </a:ext>
            </a:extLst>
          </p:cNvPr>
          <p:cNvSpPr/>
          <p:nvPr/>
        </p:nvSpPr>
        <p:spPr>
          <a:xfrm>
            <a:off x="659219" y="3035589"/>
            <a:ext cx="11079125" cy="51036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2000">
                <a:schemeClr val="accent1">
                  <a:lumMod val="60000"/>
                  <a:lumOff val="40000"/>
                </a:schemeClr>
              </a:gs>
              <a:gs pos="57000">
                <a:schemeClr val="accent1"/>
              </a:gs>
              <a:gs pos="100000">
                <a:schemeClr val="bg2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ratbubbla 1 6">
            <a:extLst>
              <a:ext uri="{FF2B5EF4-FFF2-40B4-BE49-F238E27FC236}">
                <a16:creationId xmlns:a16="http://schemas.microsoft.com/office/drawing/2014/main" id="{DA584C36-DB5F-8C77-1609-D56845137E56}"/>
              </a:ext>
            </a:extLst>
          </p:cNvPr>
          <p:cNvSpPr/>
          <p:nvPr/>
        </p:nvSpPr>
        <p:spPr>
          <a:xfrm>
            <a:off x="769005" y="3885186"/>
            <a:ext cx="1393841" cy="871870"/>
          </a:xfrm>
          <a:prstGeom prst="borderCallout1">
            <a:avLst>
              <a:gd name="adj1" fmla="val -3201"/>
              <a:gd name="adj2" fmla="val 49086"/>
              <a:gd name="adj3" fmla="val -51889"/>
              <a:gd name="adj4" fmla="val 4961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Sweden </a:t>
            </a:r>
            <a:r>
              <a:rPr lang="sv-SE" err="1"/>
              <a:t>joins</a:t>
            </a:r>
            <a:r>
              <a:rPr lang="sv-SE"/>
              <a:t> the SKA Organisation</a:t>
            </a:r>
          </a:p>
        </p:txBody>
      </p:sp>
      <p:sp>
        <p:nvSpPr>
          <p:cNvPr id="8" name="Pratbubbla 1 7">
            <a:extLst>
              <a:ext uri="{FF2B5EF4-FFF2-40B4-BE49-F238E27FC236}">
                <a16:creationId xmlns:a16="http://schemas.microsoft.com/office/drawing/2014/main" id="{78F8B869-0ED2-CF6A-2239-31638483945E}"/>
              </a:ext>
            </a:extLst>
          </p:cNvPr>
          <p:cNvSpPr/>
          <p:nvPr/>
        </p:nvSpPr>
        <p:spPr>
          <a:xfrm>
            <a:off x="2053060" y="1405938"/>
            <a:ext cx="1679944" cy="1434722"/>
          </a:xfrm>
          <a:prstGeom prst="borderCallout1">
            <a:avLst>
              <a:gd name="adj1" fmla="val 99890"/>
              <a:gd name="adj2" fmla="val 49895"/>
              <a:gd name="adj3" fmla="val 123072"/>
              <a:gd name="adj4" fmla="val 5027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/>
              <a:t>Work</a:t>
            </a:r>
            <a:r>
              <a:rPr lang="sv-SE"/>
              <a:t> </a:t>
            </a:r>
            <a:r>
              <a:rPr lang="sv-SE" err="1"/>
              <a:t>begins</a:t>
            </a:r>
            <a:r>
              <a:rPr lang="sv-SE"/>
              <a:t> on SKA design via international </a:t>
            </a:r>
            <a:r>
              <a:rPr lang="sv-SE" err="1"/>
              <a:t>consortia</a:t>
            </a:r>
            <a:r>
              <a:rPr lang="sv-SE"/>
              <a:t>, </a:t>
            </a:r>
            <a:r>
              <a:rPr lang="sv-SE" err="1"/>
              <a:t>involving</a:t>
            </a:r>
            <a:r>
              <a:rPr lang="sv-SE"/>
              <a:t> OSO </a:t>
            </a:r>
          </a:p>
        </p:txBody>
      </p:sp>
      <p:sp>
        <p:nvSpPr>
          <p:cNvPr id="9" name="Pratbubbla 1 8">
            <a:extLst>
              <a:ext uri="{FF2B5EF4-FFF2-40B4-BE49-F238E27FC236}">
                <a16:creationId xmlns:a16="http://schemas.microsoft.com/office/drawing/2014/main" id="{B7C13716-C241-A1C1-9D6A-35CEB2970096}"/>
              </a:ext>
            </a:extLst>
          </p:cNvPr>
          <p:cNvSpPr/>
          <p:nvPr/>
        </p:nvSpPr>
        <p:spPr>
          <a:xfrm>
            <a:off x="4719251" y="3888025"/>
            <a:ext cx="1493388" cy="1187302"/>
          </a:xfrm>
          <a:prstGeom prst="borderCallout1">
            <a:avLst>
              <a:gd name="adj1" fmla="val -1982"/>
              <a:gd name="adj2" fmla="val 49262"/>
              <a:gd name="adj3" fmla="val -29619"/>
              <a:gd name="adj4" fmla="val 494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/>
              <a:t>Gauging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Swedish </a:t>
            </a:r>
            <a:r>
              <a:rPr lang="sv-SE" err="1"/>
              <a:t>capabilities</a:t>
            </a:r>
            <a:r>
              <a:rPr lang="sv-SE"/>
              <a:t> and interests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0D0B814-046A-9203-0390-281A400751EE}"/>
              </a:ext>
            </a:extLst>
          </p:cNvPr>
          <p:cNvSpPr txBox="1"/>
          <p:nvPr/>
        </p:nvSpPr>
        <p:spPr>
          <a:xfrm>
            <a:off x="1190851" y="312979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2012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2677E94-1E95-610D-8593-89D1504423B9}"/>
              </a:ext>
            </a:extLst>
          </p:cNvPr>
          <p:cNvSpPr txBox="1"/>
          <p:nvPr/>
        </p:nvSpPr>
        <p:spPr>
          <a:xfrm>
            <a:off x="2617957" y="313361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2014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4E964C2-7DB2-3911-43A9-1F6141A4D036}"/>
              </a:ext>
            </a:extLst>
          </p:cNvPr>
          <p:cNvSpPr txBox="1"/>
          <p:nvPr/>
        </p:nvSpPr>
        <p:spPr>
          <a:xfrm>
            <a:off x="4045063" y="312447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2016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197AE4F-9B2D-E30F-E7A5-4A1DBAD84978}"/>
              </a:ext>
            </a:extLst>
          </p:cNvPr>
          <p:cNvSpPr txBox="1"/>
          <p:nvPr/>
        </p:nvSpPr>
        <p:spPr>
          <a:xfrm>
            <a:off x="5465945" y="312447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2018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90A4B52C-6BC9-5E8F-C2D3-AD418C30694E}"/>
              </a:ext>
            </a:extLst>
          </p:cNvPr>
          <p:cNvSpPr txBox="1"/>
          <p:nvPr/>
        </p:nvSpPr>
        <p:spPr>
          <a:xfrm>
            <a:off x="6886827" y="312298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2020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5B9C600-CDBF-11FA-A683-01438B51F587}"/>
              </a:ext>
            </a:extLst>
          </p:cNvPr>
          <p:cNvSpPr txBox="1"/>
          <p:nvPr/>
        </p:nvSpPr>
        <p:spPr>
          <a:xfrm>
            <a:off x="8307709" y="312298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2022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2B48E1C6-94B8-CDBB-41B8-134BBB106542}"/>
              </a:ext>
            </a:extLst>
          </p:cNvPr>
          <p:cNvSpPr txBox="1"/>
          <p:nvPr/>
        </p:nvSpPr>
        <p:spPr>
          <a:xfrm>
            <a:off x="9728591" y="312298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2024</a:t>
            </a:r>
          </a:p>
        </p:txBody>
      </p:sp>
      <p:sp>
        <p:nvSpPr>
          <p:cNvPr id="18" name="Pratbubbla 1 17">
            <a:extLst>
              <a:ext uri="{FF2B5EF4-FFF2-40B4-BE49-F238E27FC236}">
                <a16:creationId xmlns:a16="http://schemas.microsoft.com/office/drawing/2014/main" id="{C9A2F805-BEC4-2F84-39D0-24C689417C13}"/>
              </a:ext>
            </a:extLst>
          </p:cNvPr>
          <p:cNvSpPr/>
          <p:nvPr/>
        </p:nvSpPr>
        <p:spPr>
          <a:xfrm>
            <a:off x="3879279" y="1655522"/>
            <a:ext cx="1679944" cy="1183475"/>
          </a:xfrm>
          <a:prstGeom prst="borderCallout1">
            <a:avLst>
              <a:gd name="adj1" fmla="val 99890"/>
              <a:gd name="adj2" fmla="val 49895"/>
              <a:gd name="adj3" fmla="val 121220"/>
              <a:gd name="adj4" fmla="val 5001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Sweden </a:t>
            </a:r>
            <a:r>
              <a:rPr lang="sv-SE" err="1"/>
              <a:t>involved</a:t>
            </a:r>
            <a:r>
              <a:rPr lang="sv-SE"/>
              <a:t> in </a:t>
            </a:r>
            <a:r>
              <a:rPr lang="sv-SE" err="1"/>
              <a:t>negotiations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SKA Convention </a:t>
            </a:r>
          </a:p>
        </p:txBody>
      </p:sp>
      <p:cxnSp>
        <p:nvCxnSpPr>
          <p:cNvPr id="20" name="Rak 19">
            <a:extLst>
              <a:ext uri="{FF2B5EF4-FFF2-40B4-BE49-F238E27FC236}">
                <a16:creationId xmlns:a16="http://schemas.microsoft.com/office/drawing/2014/main" id="{C8F25E77-9967-B338-F1F9-D49C0183C23E}"/>
              </a:ext>
            </a:extLst>
          </p:cNvPr>
          <p:cNvCxnSpPr/>
          <p:nvPr/>
        </p:nvCxnSpPr>
        <p:spPr>
          <a:xfrm>
            <a:off x="3733004" y="3072129"/>
            <a:ext cx="27953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20">
            <a:extLst>
              <a:ext uri="{FF2B5EF4-FFF2-40B4-BE49-F238E27FC236}">
                <a16:creationId xmlns:a16="http://schemas.microsoft.com/office/drawing/2014/main" id="{C4A4B7C1-B6B5-99B8-137E-26FB9CF5E555}"/>
              </a:ext>
            </a:extLst>
          </p:cNvPr>
          <p:cNvCxnSpPr>
            <a:cxnSpLocks/>
          </p:cNvCxnSpPr>
          <p:nvPr/>
        </p:nvCxnSpPr>
        <p:spPr>
          <a:xfrm>
            <a:off x="3743637" y="3061496"/>
            <a:ext cx="0" cy="1086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23">
            <a:extLst>
              <a:ext uri="{FF2B5EF4-FFF2-40B4-BE49-F238E27FC236}">
                <a16:creationId xmlns:a16="http://schemas.microsoft.com/office/drawing/2014/main" id="{82952883-1D54-CB56-7D3C-3DD3CE0561E3}"/>
              </a:ext>
            </a:extLst>
          </p:cNvPr>
          <p:cNvCxnSpPr>
            <a:cxnSpLocks/>
          </p:cNvCxnSpPr>
          <p:nvPr/>
        </p:nvCxnSpPr>
        <p:spPr>
          <a:xfrm>
            <a:off x="6517758" y="3061496"/>
            <a:ext cx="0" cy="1063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atbubbla 1 27">
            <a:extLst>
              <a:ext uri="{FF2B5EF4-FFF2-40B4-BE49-F238E27FC236}">
                <a16:creationId xmlns:a16="http://schemas.microsoft.com/office/drawing/2014/main" id="{3F30EA17-184E-4743-F76E-0421AA40531A}"/>
              </a:ext>
            </a:extLst>
          </p:cNvPr>
          <p:cNvSpPr/>
          <p:nvPr/>
        </p:nvSpPr>
        <p:spPr>
          <a:xfrm>
            <a:off x="5909131" y="1405938"/>
            <a:ext cx="1289112" cy="1434722"/>
          </a:xfrm>
          <a:prstGeom prst="borderCallout1">
            <a:avLst>
              <a:gd name="adj1" fmla="val 99890"/>
              <a:gd name="adj2" fmla="val 49895"/>
              <a:gd name="adj3" fmla="val 123070"/>
              <a:gd name="adj4" fmla="val 50010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/>
              <a:t>Funding</a:t>
            </a:r>
            <a:r>
              <a:rPr lang="sv-SE"/>
              <a:t> </a:t>
            </a:r>
            <a:r>
              <a:rPr lang="sv-SE" err="1"/>
              <a:t>proposal</a:t>
            </a:r>
            <a:r>
              <a:rPr lang="sv-SE"/>
              <a:t> to Swedish Research Council</a:t>
            </a:r>
          </a:p>
        </p:txBody>
      </p:sp>
      <p:cxnSp>
        <p:nvCxnSpPr>
          <p:cNvPr id="31" name="Rak 30">
            <a:extLst>
              <a:ext uri="{FF2B5EF4-FFF2-40B4-BE49-F238E27FC236}">
                <a16:creationId xmlns:a16="http://schemas.microsoft.com/office/drawing/2014/main" id="{1B9C7B3A-7F46-A62D-C251-04FCCF30AE6F}"/>
              </a:ext>
            </a:extLst>
          </p:cNvPr>
          <p:cNvCxnSpPr>
            <a:cxnSpLocks/>
          </p:cNvCxnSpPr>
          <p:nvPr/>
        </p:nvCxnSpPr>
        <p:spPr>
          <a:xfrm>
            <a:off x="4342603" y="3430757"/>
            <a:ext cx="0" cy="1086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31">
            <a:extLst>
              <a:ext uri="{FF2B5EF4-FFF2-40B4-BE49-F238E27FC236}">
                <a16:creationId xmlns:a16="http://schemas.microsoft.com/office/drawing/2014/main" id="{2887B92F-FC3D-87CC-8F46-046FA70BB629}"/>
              </a:ext>
            </a:extLst>
          </p:cNvPr>
          <p:cNvCxnSpPr>
            <a:cxnSpLocks/>
          </p:cNvCxnSpPr>
          <p:nvPr/>
        </p:nvCxnSpPr>
        <p:spPr>
          <a:xfrm>
            <a:off x="6592184" y="3428938"/>
            <a:ext cx="0" cy="1063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32">
            <a:extLst>
              <a:ext uri="{FF2B5EF4-FFF2-40B4-BE49-F238E27FC236}">
                <a16:creationId xmlns:a16="http://schemas.microsoft.com/office/drawing/2014/main" id="{73E76080-3681-8604-C739-5EF4DBCF45A5}"/>
              </a:ext>
            </a:extLst>
          </p:cNvPr>
          <p:cNvCxnSpPr>
            <a:cxnSpLocks/>
          </p:cNvCxnSpPr>
          <p:nvPr/>
        </p:nvCxnSpPr>
        <p:spPr>
          <a:xfrm>
            <a:off x="4342603" y="3526504"/>
            <a:ext cx="2249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ratbubbla 1 36">
            <a:extLst>
              <a:ext uri="{FF2B5EF4-FFF2-40B4-BE49-F238E27FC236}">
                <a16:creationId xmlns:a16="http://schemas.microsoft.com/office/drawing/2014/main" id="{976BE954-55FF-1068-D233-C5D33334707D}"/>
              </a:ext>
            </a:extLst>
          </p:cNvPr>
          <p:cNvSpPr/>
          <p:nvPr/>
        </p:nvSpPr>
        <p:spPr>
          <a:xfrm>
            <a:off x="2401229" y="3885186"/>
            <a:ext cx="1493387" cy="929497"/>
          </a:xfrm>
          <a:prstGeom prst="borderCallout1">
            <a:avLst>
              <a:gd name="adj1" fmla="val -1982"/>
              <a:gd name="adj2" fmla="val 49262"/>
              <a:gd name="adj3" fmla="val -34456"/>
              <a:gd name="adj4" fmla="val 4907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/>
              <a:t>Discussions</a:t>
            </a:r>
            <a:r>
              <a:rPr lang="sv-SE"/>
              <a:t> on </a:t>
            </a:r>
            <a:r>
              <a:rPr lang="sv-SE" err="1"/>
              <a:t>contributions</a:t>
            </a:r>
            <a:endParaRPr lang="sv-SE"/>
          </a:p>
        </p:txBody>
      </p:sp>
      <p:cxnSp>
        <p:nvCxnSpPr>
          <p:cNvPr id="38" name="Rak 37">
            <a:extLst>
              <a:ext uri="{FF2B5EF4-FFF2-40B4-BE49-F238E27FC236}">
                <a16:creationId xmlns:a16="http://schemas.microsoft.com/office/drawing/2014/main" id="{8FFE66EA-CA19-13EA-9BEE-85D254008F9A}"/>
              </a:ext>
            </a:extLst>
          </p:cNvPr>
          <p:cNvCxnSpPr>
            <a:cxnSpLocks/>
          </p:cNvCxnSpPr>
          <p:nvPr/>
        </p:nvCxnSpPr>
        <p:spPr>
          <a:xfrm>
            <a:off x="1923588" y="3450250"/>
            <a:ext cx="0" cy="1086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4A8CE4CD-47A1-4033-9F83-378923E6E477}"/>
              </a:ext>
            </a:extLst>
          </p:cNvPr>
          <p:cNvCxnSpPr>
            <a:cxnSpLocks/>
          </p:cNvCxnSpPr>
          <p:nvPr/>
        </p:nvCxnSpPr>
        <p:spPr>
          <a:xfrm>
            <a:off x="4173169" y="3448431"/>
            <a:ext cx="0" cy="1063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39">
            <a:extLst>
              <a:ext uri="{FF2B5EF4-FFF2-40B4-BE49-F238E27FC236}">
                <a16:creationId xmlns:a16="http://schemas.microsoft.com/office/drawing/2014/main" id="{2348CA94-584D-195E-A79B-F9BB4A459253}"/>
              </a:ext>
            </a:extLst>
          </p:cNvPr>
          <p:cNvCxnSpPr>
            <a:cxnSpLocks/>
          </p:cNvCxnSpPr>
          <p:nvPr/>
        </p:nvCxnSpPr>
        <p:spPr>
          <a:xfrm>
            <a:off x="1923588" y="3545997"/>
            <a:ext cx="2249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atbubbla 1 40">
            <a:extLst>
              <a:ext uri="{FF2B5EF4-FFF2-40B4-BE49-F238E27FC236}">
                <a16:creationId xmlns:a16="http://schemas.microsoft.com/office/drawing/2014/main" id="{B28CEBD3-0B32-E790-F2F0-3DF797DE1BC6}"/>
              </a:ext>
            </a:extLst>
          </p:cNvPr>
          <p:cNvSpPr/>
          <p:nvPr/>
        </p:nvSpPr>
        <p:spPr>
          <a:xfrm>
            <a:off x="6671798" y="3885186"/>
            <a:ext cx="980207" cy="1024923"/>
          </a:xfrm>
          <a:prstGeom prst="borderCallout1">
            <a:avLst>
              <a:gd name="adj1" fmla="val 62"/>
              <a:gd name="adj2" fmla="val 49895"/>
              <a:gd name="adj3" fmla="val -45712"/>
              <a:gd name="adj4" fmla="val 5003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Swedish </a:t>
            </a:r>
            <a:r>
              <a:rPr lang="sv-SE" err="1"/>
              <a:t>funding</a:t>
            </a:r>
            <a:r>
              <a:rPr lang="sv-SE"/>
              <a:t> </a:t>
            </a:r>
            <a:r>
              <a:rPr lang="sv-SE" err="1"/>
              <a:t>secured</a:t>
            </a:r>
            <a:endParaRPr lang="sv-SE"/>
          </a:p>
        </p:txBody>
      </p:sp>
      <p:sp>
        <p:nvSpPr>
          <p:cNvPr id="42" name="Pratbubbla 1 41">
            <a:extLst>
              <a:ext uri="{FF2B5EF4-FFF2-40B4-BE49-F238E27FC236}">
                <a16:creationId xmlns:a16="http://schemas.microsoft.com/office/drawing/2014/main" id="{7B562CDD-B9F3-F388-7159-02DB55D3832D}"/>
              </a:ext>
            </a:extLst>
          </p:cNvPr>
          <p:cNvSpPr/>
          <p:nvPr/>
        </p:nvSpPr>
        <p:spPr>
          <a:xfrm>
            <a:off x="7310593" y="1657185"/>
            <a:ext cx="1426884" cy="1183475"/>
          </a:xfrm>
          <a:prstGeom prst="borderCallout1">
            <a:avLst>
              <a:gd name="adj1" fmla="val 99890"/>
              <a:gd name="adj2" fmla="val 49895"/>
              <a:gd name="adj3" fmla="val 126632"/>
              <a:gd name="adj4" fmla="val 366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Chalmers – SKA </a:t>
            </a:r>
            <a:r>
              <a:rPr lang="sv-SE" err="1"/>
              <a:t>sign</a:t>
            </a:r>
            <a:r>
              <a:rPr lang="sv-SE"/>
              <a:t> </a:t>
            </a:r>
            <a:r>
              <a:rPr lang="sv-SE" err="1"/>
              <a:t>collaboration</a:t>
            </a:r>
            <a:r>
              <a:rPr lang="sv-SE"/>
              <a:t> </a:t>
            </a:r>
            <a:r>
              <a:rPr lang="sv-SE" err="1"/>
              <a:t>agreement</a:t>
            </a:r>
            <a:endParaRPr lang="sv-SE"/>
          </a:p>
        </p:txBody>
      </p:sp>
      <p:sp>
        <p:nvSpPr>
          <p:cNvPr id="43" name="Pratbubbla 1 42">
            <a:extLst>
              <a:ext uri="{FF2B5EF4-FFF2-40B4-BE49-F238E27FC236}">
                <a16:creationId xmlns:a16="http://schemas.microsoft.com/office/drawing/2014/main" id="{201FE177-AAEB-0D0B-8648-10B23583B47C}"/>
              </a:ext>
            </a:extLst>
          </p:cNvPr>
          <p:cNvSpPr/>
          <p:nvPr/>
        </p:nvSpPr>
        <p:spPr>
          <a:xfrm>
            <a:off x="9290224" y="1637116"/>
            <a:ext cx="1426884" cy="1183475"/>
          </a:xfrm>
          <a:prstGeom prst="borderCallout1">
            <a:avLst>
              <a:gd name="adj1" fmla="val 99890"/>
              <a:gd name="adj2" fmla="val 49895"/>
              <a:gd name="adj3" fmla="val 127304"/>
              <a:gd name="adj4" fmla="val 5005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Sweden </a:t>
            </a:r>
            <a:r>
              <a:rPr lang="sv-SE" err="1"/>
              <a:t>signs</a:t>
            </a:r>
            <a:r>
              <a:rPr lang="sv-SE"/>
              <a:t> and </a:t>
            </a:r>
            <a:r>
              <a:rPr lang="sv-SE" err="1"/>
              <a:t>ratifies</a:t>
            </a:r>
            <a:r>
              <a:rPr lang="sv-SE"/>
              <a:t> SKA Convention?</a:t>
            </a:r>
          </a:p>
        </p:txBody>
      </p:sp>
      <p:sp>
        <p:nvSpPr>
          <p:cNvPr id="44" name="Pratbubbla 1 43">
            <a:extLst>
              <a:ext uri="{FF2B5EF4-FFF2-40B4-BE49-F238E27FC236}">
                <a16:creationId xmlns:a16="http://schemas.microsoft.com/office/drawing/2014/main" id="{1E540C06-E488-4D9B-5247-AD6C5586D5CD}"/>
              </a:ext>
            </a:extLst>
          </p:cNvPr>
          <p:cNvSpPr/>
          <p:nvPr/>
        </p:nvSpPr>
        <p:spPr>
          <a:xfrm>
            <a:off x="7813626" y="3879669"/>
            <a:ext cx="1393841" cy="802286"/>
          </a:xfrm>
          <a:prstGeom prst="borderCallout1">
            <a:avLst>
              <a:gd name="adj1" fmla="val -1982"/>
              <a:gd name="adj2" fmla="val 49262"/>
              <a:gd name="adj3" fmla="val -42837"/>
              <a:gd name="adj4" fmla="val 4903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err="1"/>
              <a:t>Negotiations</a:t>
            </a:r>
            <a:r>
              <a:rPr lang="sv-SE"/>
              <a:t> on </a:t>
            </a:r>
            <a:r>
              <a:rPr lang="sv-SE" err="1"/>
              <a:t>deliveries</a:t>
            </a:r>
            <a:endParaRPr lang="sv-SE"/>
          </a:p>
        </p:txBody>
      </p:sp>
      <p:cxnSp>
        <p:nvCxnSpPr>
          <p:cNvPr id="45" name="Rak 44">
            <a:extLst>
              <a:ext uri="{FF2B5EF4-FFF2-40B4-BE49-F238E27FC236}">
                <a16:creationId xmlns:a16="http://schemas.microsoft.com/office/drawing/2014/main" id="{9FD0DC58-C90E-B3DA-B9C4-89297B065F80}"/>
              </a:ext>
            </a:extLst>
          </p:cNvPr>
          <p:cNvCxnSpPr>
            <a:cxnSpLocks/>
          </p:cNvCxnSpPr>
          <p:nvPr/>
        </p:nvCxnSpPr>
        <p:spPr>
          <a:xfrm>
            <a:off x="6673649" y="3422401"/>
            <a:ext cx="0" cy="1086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k 45">
            <a:extLst>
              <a:ext uri="{FF2B5EF4-FFF2-40B4-BE49-F238E27FC236}">
                <a16:creationId xmlns:a16="http://schemas.microsoft.com/office/drawing/2014/main" id="{384256FB-C414-D611-EE9E-A794B96C1E87}"/>
              </a:ext>
            </a:extLst>
          </p:cNvPr>
          <p:cNvCxnSpPr>
            <a:cxnSpLocks/>
          </p:cNvCxnSpPr>
          <p:nvPr/>
        </p:nvCxnSpPr>
        <p:spPr>
          <a:xfrm>
            <a:off x="8923230" y="3420582"/>
            <a:ext cx="0" cy="1063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ak 46">
            <a:extLst>
              <a:ext uri="{FF2B5EF4-FFF2-40B4-BE49-F238E27FC236}">
                <a16:creationId xmlns:a16="http://schemas.microsoft.com/office/drawing/2014/main" id="{38DE21A4-36E5-80C3-0A80-5A51211F8F26}"/>
              </a:ext>
            </a:extLst>
          </p:cNvPr>
          <p:cNvCxnSpPr>
            <a:cxnSpLocks/>
          </p:cNvCxnSpPr>
          <p:nvPr/>
        </p:nvCxnSpPr>
        <p:spPr>
          <a:xfrm>
            <a:off x="6673649" y="3518148"/>
            <a:ext cx="22495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ubrik 49">
            <a:extLst>
              <a:ext uri="{FF2B5EF4-FFF2-40B4-BE49-F238E27FC236}">
                <a16:creationId xmlns:a16="http://schemas.microsoft.com/office/drawing/2014/main" id="{20B1EA72-E092-95A4-DB91-0220C0FF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TIMELINE</a:t>
            </a:r>
            <a:endParaRPr lang="sv-SE" sz="2800"/>
          </a:p>
        </p:txBody>
      </p:sp>
      <p:sp>
        <p:nvSpPr>
          <p:cNvPr id="51" name="Höger 50">
            <a:extLst>
              <a:ext uri="{FF2B5EF4-FFF2-40B4-BE49-F238E27FC236}">
                <a16:creationId xmlns:a16="http://schemas.microsoft.com/office/drawing/2014/main" id="{3CE59714-2877-2F77-071B-0D96C08CB9BA}"/>
              </a:ext>
            </a:extLst>
          </p:cNvPr>
          <p:cNvSpPr/>
          <p:nvPr/>
        </p:nvSpPr>
        <p:spPr>
          <a:xfrm>
            <a:off x="4857751" y="5249343"/>
            <a:ext cx="6880594" cy="51036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22000">
                <a:schemeClr val="accent1">
                  <a:lumMod val="60000"/>
                  <a:lumOff val="40000"/>
                </a:schemeClr>
              </a:gs>
              <a:gs pos="57000">
                <a:schemeClr val="accent1"/>
              </a:gs>
              <a:gs pos="100000">
                <a:schemeClr val="bg2"/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textruta 52">
            <a:extLst>
              <a:ext uri="{FF2B5EF4-FFF2-40B4-BE49-F238E27FC236}">
                <a16:creationId xmlns:a16="http://schemas.microsoft.com/office/drawing/2014/main" id="{FCB12112-9638-FCA6-8B35-5E905600EA28}"/>
              </a:ext>
            </a:extLst>
          </p:cNvPr>
          <p:cNvSpPr txBox="1"/>
          <p:nvPr/>
        </p:nvSpPr>
        <p:spPr>
          <a:xfrm>
            <a:off x="5820924" y="5334938"/>
            <a:ext cx="2668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/>
              <a:t>BiSS </a:t>
            </a:r>
            <a:r>
              <a:rPr lang="sv-SE" sz="1600" err="1"/>
              <a:t>involvement</a:t>
            </a:r>
            <a:r>
              <a:rPr lang="sv-SE" sz="1600"/>
              <a:t> and support</a:t>
            </a:r>
          </a:p>
        </p:txBody>
      </p:sp>
    </p:spTree>
    <p:extLst>
      <p:ext uri="{BB962C8B-B14F-4D97-AF65-F5344CB8AC3E}">
        <p14:creationId xmlns:p14="http://schemas.microsoft.com/office/powerpoint/2010/main" val="4131271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F4F464-D643-A2C9-8B55-84935C0E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663" y="450850"/>
            <a:ext cx="8448675" cy="1325563"/>
          </a:xfrm>
        </p:spPr>
        <p:txBody>
          <a:bodyPr>
            <a:normAutofit/>
          </a:bodyPr>
          <a:lstStyle/>
          <a:p>
            <a:r>
              <a:rPr lang="sv-SE" sz="28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SWEDEN’S ENGAGEMENT IN SKAO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1F7B66-85A1-0120-EA93-1DBE8B12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5663" y="1911350"/>
            <a:ext cx="8448675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 err="1"/>
              <a:t>Funding</a:t>
            </a:r>
            <a:endParaRPr lang="sv-SE" dirty="0"/>
          </a:p>
          <a:p>
            <a:pPr lvl="1"/>
            <a:r>
              <a:rPr lang="en-GB" sz="2400" dirty="0"/>
              <a:t>25.8 M€, from the Innovation Agency </a:t>
            </a:r>
            <a:r>
              <a:rPr lang="en-GB" sz="2400" dirty="0" err="1"/>
              <a:t>Vinnova</a:t>
            </a:r>
            <a:r>
              <a:rPr lang="en-GB" sz="2400" dirty="0"/>
              <a:t> and the Swedish Research Council</a:t>
            </a:r>
          </a:p>
          <a:p>
            <a:pPr lvl="1"/>
            <a:r>
              <a:rPr lang="en-GB" sz="2400" dirty="0"/>
              <a:t>55% for </a:t>
            </a:r>
            <a:r>
              <a:rPr lang="en-GB" dirty="0"/>
              <a:t>c</a:t>
            </a:r>
            <a:r>
              <a:rPr lang="en-GB" sz="2400" dirty="0"/>
              <a:t>onstruction (15 M€)</a:t>
            </a:r>
            <a:endParaRPr lang="sv-SE" dirty="0"/>
          </a:p>
          <a:p>
            <a:pPr lvl="1"/>
            <a:r>
              <a:rPr lang="sv-SE" dirty="0"/>
              <a:t>70%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construction</a:t>
            </a:r>
            <a:r>
              <a:rPr lang="sv-SE" dirty="0"/>
              <a:t> </a:t>
            </a:r>
            <a:r>
              <a:rPr lang="sv-SE" dirty="0" err="1"/>
              <a:t>funds</a:t>
            </a:r>
            <a:r>
              <a:rPr lang="sv-SE" dirty="0"/>
              <a:t> (10 M€) </a:t>
            </a:r>
            <a:r>
              <a:rPr lang="sv-SE" dirty="0" err="1"/>
              <a:t>guaranteed</a:t>
            </a:r>
            <a:r>
              <a:rPr lang="sv-SE" dirty="0"/>
              <a:t> </a:t>
            </a:r>
            <a:r>
              <a:rPr lang="sv-SE" dirty="0" err="1"/>
              <a:t>industry</a:t>
            </a:r>
            <a:r>
              <a:rPr lang="sv-SE" dirty="0"/>
              <a:t> </a:t>
            </a:r>
            <a:r>
              <a:rPr lang="sv-SE" dirty="0" err="1"/>
              <a:t>return</a:t>
            </a:r>
            <a:endParaRPr lang="sv-SE" dirty="0"/>
          </a:p>
          <a:p>
            <a:r>
              <a:rPr lang="sv-SE" dirty="0"/>
              <a:t>Convention</a:t>
            </a:r>
          </a:p>
          <a:p>
            <a:pPr lvl="1"/>
            <a:r>
              <a:rPr lang="sv-SE" dirty="0"/>
              <a:t>Not </a:t>
            </a:r>
            <a:r>
              <a:rPr lang="sv-SE" dirty="0" err="1"/>
              <a:t>yet</a:t>
            </a:r>
            <a:r>
              <a:rPr lang="sv-SE" dirty="0"/>
              <a:t> </a:t>
            </a:r>
            <a:r>
              <a:rPr lang="sv-SE" dirty="0" err="1"/>
              <a:t>signed</a:t>
            </a:r>
            <a:r>
              <a:rPr lang="sv-SE" dirty="0"/>
              <a:t> and </a:t>
            </a:r>
            <a:r>
              <a:rPr lang="sv-SE" dirty="0" err="1"/>
              <a:t>ratified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hopefully</a:t>
            </a:r>
            <a:r>
              <a:rPr lang="sv-SE" dirty="0"/>
              <a:t> </a:t>
            </a:r>
            <a:r>
              <a:rPr lang="sv-SE" dirty="0" err="1"/>
              <a:t>soon</a:t>
            </a:r>
            <a:endParaRPr lang="sv-SE" dirty="0"/>
          </a:p>
          <a:p>
            <a:r>
              <a:rPr lang="sv-SE" dirty="0" err="1"/>
              <a:t>Role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BiSS</a:t>
            </a:r>
          </a:p>
          <a:p>
            <a:pPr lvl="1"/>
            <a:r>
              <a:rPr lang="en-GB" dirty="0"/>
              <a:t>Support to industry partners, OSO/Chalmers, funding agencies, SKAO</a:t>
            </a:r>
          </a:p>
          <a:p>
            <a:pPr lvl="1"/>
            <a:r>
              <a:rPr lang="en-GB" dirty="0"/>
              <a:t>Support in strategy, industry engagement, allocations of work, negotiations with SKAO and other countries</a:t>
            </a:r>
          </a:p>
          <a:p>
            <a:pPr lvl="1"/>
            <a:endParaRPr lang="en-GB" dirty="0">
              <a:solidFill>
                <a:srgbClr val="FF0000"/>
              </a:solidFill>
            </a:endParaRP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pic>
        <p:nvPicPr>
          <p:cNvPr id="4" name="Bildobjekt 3" descr="En bild som visar himmel, utomhus&#10;&#10;Automatiskt genererad beskrivning">
            <a:extLst>
              <a:ext uri="{FF2B5EF4-FFF2-40B4-BE49-F238E27FC236}">
                <a16:creationId xmlns:a16="http://schemas.microsoft.com/office/drawing/2014/main" id="{296B5A2D-0E71-C5D9-E17F-C0019E48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35" r="34527"/>
          <a:stretch/>
        </p:blipFill>
        <p:spPr>
          <a:xfrm>
            <a:off x="1" y="-1"/>
            <a:ext cx="2957510" cy="685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754538E-EE47-E100-FD8D-25C8C49A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8146"/>
          <a:stretch/>
        </p:blipFill>
        <p:spPr>
          <a:xfrm>
            <a:off x="-33337" y="5462817"/>
            <a:ext cx="2990850" cy="13951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F8A1629-8AD7-BD1B-767D-3B7E254AE3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7771" b="23117"/>
          <a:stretch/>
        </p:blipFill>
        <p:spPr>
          <a:xfrm>
            <a:off x="-33338" y="4060268"/>
            <a:ext cx="2990849" cy="144541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F7FB23A-86B1-EBE2-24CC-DEC64CF4C40D}"/>
              </a:ext>
            </a:extLst>
          </p:cNvPr>
          <p:cNvSpPr/>
          <p:nvPr/>
        </p:nvSpPr>
        <p:spPr>
          <a:xfrm>
            <a:off x="2948671" y="0"/>
            <a:ext cx="8435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5421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47B4B91-29F0-0CDC-FE1F-499D35DA7E00}"/>
              </a:ext>
            </a:extLst>
          </p:cNvPr>
          <p:cNvSpPr/>
          <p:nvPr/>
        </p:nvSpPr>
        <p:spPr>
          <a:xfrm>
            <a:off x="723900" y="1690688"/>
            <a:ext cx="10744200" cy="18716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0F4F464-D643-A2C9-8B55-84935C0EA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SWEDISH RETURN FROM SKAO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1F7B66-85A1-0120-EA93-1DBE8B12A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46323"/>
            <a:ext cx="6705600" cy="2646552"/>
          </a:xfrm>
        </p:spPr>
        <p:txBody>
          <a:bodyPr>
            <a:normAutofit/>
          </a:bodyPr>
          <a:lstStyle/>
          <a:p>
            <a:r>
              <a:rPr lang="sv-SE" dirty="0"/>
              <a:t>MID </a:t>
            </a:r>
            <a:r>
              <a:rPr lang="sv-SE" dirty="0" err="1"/>
              <a:t>Digitisers</a:t>
            </a:r>
            <a:r>
              <a:rPr lang="sv-SE" dirty="0"/>
              <a:t> RXS123, RXPU</a:t>
            </a:r>
          </a:p>
          <a:p>
            <a:r>
              <a:rPr lang="sv-SE" dirty="0"/>
              <a:t>MID Band 1 </a:t>
            </a:r>
          </a:p>
          <a:p>
            <a:r>
              <a:rPr lang="sv-SE" dirty="0" err="1"/>
              <a:t>LNAs</a:t>
            </a:r>
            <a:r>
              <a:rPr lang="sv-SE" dirty="0"/>
              <a:t> Band 1 &amp; Band 5				   </a:t>
            </a:r>
          </a:p>
          <a:p>
            <a:r>
              <a:rPr lang="sv-SE" dirty="0"/>
              <a:t>RXS45 </a:t>
            </a:r>
            <a:r>
              <a:rPr lang="sv-SE" dirty="0" err="1"/>
              <a:t>study</a:t>
            </a:r>
            <a:r>
              <a:rPr lang="sv-SE" dirty="0"/>
              <a:t> 	</a:t>
            </a:r>
          </a:p>
          <a:p>
            <a:r>
              <a:rPr lang="sv-SE" dirty="0"/>
              <a:t>EMC tests				</a:t>
            </a:r>
          </a:p>
          <a:p>
            <a:pPr marL="0" indent="0">
              <a:buNone/>
            </a:pPr>
            <a:endParaRPr lang="sv-SE" dirty="0"/>
          </a:p>
          <a:p>
            <a:pPr lvl="1"/>
            <a:endParaRPr lang="sv-SE" dirty="0"/>
          </a:p>
        </p:txBody>
      </p:sp>
      <p:pic>
        <p:nvPicPr>
          <p:cNvPr id="5124" name="Picture 4" descr="AAC Omnisys">
            <a:extLst>
              <a:ext uri="{FF2B5EF4-FFF2-40B4-BE49-F238E27FC236}">
                <a16:creationId xmlns:a16="http://schemas.microsoft.com/office/drawing/2014/main" id="{5E35B2A2-0DEF-68E2-41DD-6265107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81" y="1748165"/>
            <a:ext cx="3874062" cy="175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F7BD5330-6260-0F4C-E168-6EEE51B024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4187" y="1543050"/>
            <a:ext cx="35941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5128" name="Picture 8" descr="Low Noise Factory">
            <a:extLst>
              <a:ext uri="{FF2B5EF4-FFF2-40B4-BE49-F238E27FC236}">
                <a16:creationId xmlns:a16="http://schemas.microsoft.com/office/drawing/2014/main" id="{1B5EF5C5-CD42-4C52-5525-AEB187B9D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450" y="1980788"/>
            <a:ext cx="149901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Onsala rymdobservatorium - Onsala Space Observatory">
            <a:extLst>
              <a:ext uri="{FF2B5EF4-FFF2-40B4-BE49-F238E27FC236}">
                <a16:creationId xmlns:a16="http://schemas.microsoft.com/office/drawing/2014/main" id="{2EC6E57F-2571-63A3-3A0E-15BA52F3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84" y="1826451"/>
            <a:ext cx="1621663" cy="160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amcom Logo">
            <a:extLst>
              <a:ext uri="{FF2B5EF4-FFF2-40B4-BE49-F238E27FC236}">
                <a16:creationId xmlns:a16="http://schemas.microsoft.com/office/drawing/2014/main" id="{907A779A-4914-B691-6D87-9F731988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32" y="2721960"/>
            <a:ext cx="3029512" cy="53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Research Institutes of Sweden (RISE) - EAT">
            <a:extLst>
              <a:ext uri="{FF2B5EF4-FFF2-40B4-BE49-F238E27FC236}">
                <a16:creationId xmlns:a16="http://schemas.microsoft.com/office/drawing/2014/main" id="{E045ECC3-981F-5A71-1956-69A488FF8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753" y="1890713"/>
            <a:ext cx="1465913" cy="14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7A02D811-35C4-FB74-34A4-D7796519D72F}"/>
              </a:ext>
            </a:extLst>
          </p:cNvPr>
          <p:cNvSpPr txBox="1"/>
          <p:nvPr/>
        </p:nvSpPr>
        <p:spPr>
          <a:xfrm>
            <a:off x="6422065" y="4804801"/>
            <a:ext cx="297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In total over 30 M€</a:t>
            </a:r>
          </a:p>
        </p:txBody>
      </p:sp>
      <p:sp>
        <p:nvSpPr>
          <p:cNvPr id="7" name="Höger klammerparentes 6">
            <a:extLst>
              <a:ext uri="{FF2B5EF4-FFF2-40B4-BE49-F238E27FC236}">
                <a16:creationId xmlns:a16="http://schemas.microsoft.com/office/drawing/2014/main" id="{3B1AA4CC-5371-C701-6249-62391CF7E4BA}"/>
              </a:ext>
            </a:extLst>
          </p:cNvPr>
          <p:cNvSpPr/>
          <p:nvPr/>
        </p:nvSpPr>
        <p:spPr>
          <a:xfrm>
            <a:off x="5572125" y="3846323"/>
            <a:ext cx="671513" cy="2440177"/>
          </a:xfrm>
          <a:prstGeom prst="rightBrace">
            <a:avLst>
              <a:gd name="adj1" fmla="val 18502"/>
              <a:gd name="adj2" fmla="val 49416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72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239989E-14E1-DAE3-83BE-62DD983D81DC}"/>
              </a:ext>
            </a:extLst>
          </p:cNvPr>
          <p:cNvSpPr/>
          <p:nvPr/>
        </p:nvSpPr>
        <p:spPr>
          <a:xfrm>
            <a:off x="8532953" y="2514600"/>
            <a:ext cx="3659048" cy="1985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6ED5A60-A4C1-304B-8BED-B6C26805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GB" sz="3200" dirty="0"/>
            </a:br>
            <a:r>
              <a:rPr lang="sv-SE" sz="32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SUCCESS FACTORS WITH SKA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F22206-2300-2D8A-00FF-BFB8325F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9975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sz="2800" dirty="0"/>
              <a:t>Scientific and technical expertise at Chalmers and </a:t>
            </a:r>
            <a:r>
              <a:rPr lang="en-GB" sz="2800" dirty="0" err="1"/>
              <a:t>Onsala</a:t>
            </a:r>
            <a:r>
              <a:rPr lang="en-GB" sz="2800" dirty="0"/>
              <a:t> Space Observatory</a:t>
            </a:r>
          </a:p>
          <a:p>
            <a:pPr>
              <a:lnSpc>
                <a:spcPct val="110000"/>
              </a:lnSpc>
            </a:pPr>
            <a:r>
              <a:rPr lang="en-GB" sz="2800" dirty="0"/>
              <a:t>Industrial </a:t>
            </a:r>
            <a:r>
              <a:rPr lang="en-GB" dirty="0"/>
              <a:t>ability and capacity within relevant areas </a:t>
            </a:r>
          </a:p>
          <a:p>
            <a:pPr>
              <a:lnSpc>
                <a:spcPct val="110000"/>
              </a:lnSpc>
            </a:pPr>
            <a:r>
              <a:rPr lang="en-GB" sz="2800" dirty="0"/>
              <a:t>Early engagement </a:t>
            </a:r>
          </a:p>
          <a:p>
            <a:pPr>
              <a:lnSpc>
                <a:spcPct val="110000"/>
              </a:lnSpc>
            </a:pPr>
            <a:r>
              <a:rPr lang="en-GB" dirty="0"/>
              <a:t>C</a:t>
            </a:r>
            <a:r>
              <a:rPr lang="en-GB" sz="2800" dirty="0"/>
              <a:t>redibility 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sz="2800" dirty="0"/>
              <a:t>Coordinated Swedish stakeholders</a:t>
            </a:r>
          </a:p>
          <a:p>
            <a:pPr>
              <a:lnSpc>
                <a:spcPct val="110000"/>
              </a:lnSpc>
            </a:pPr>
            <a:r>
              <a:rPr lang="en-GB" dirty="0"/>
              <a:t>Clear (and broad) strategy right from the onset </a:t>
            </a:r>
            <a:endParaRPr lang="en-GB" sz="2800" dirty="0"/>
          </a:p>
          <a:p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7146DCF-8C85-AF85-0A1E-C01B06D78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512" y="4443413"/>
            <a:ext cx="3698105" cy="241458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51A5D0D-71D1-FEFC-67FA-72EB3C3F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12" y="0"/>
            <a:ext cx="3693488" cy="2514600"/>
          </a:xfrm>
          <a:prstGeom prst="rect">
            <a:avLst/>
          </a:prstGeom>
        </p:spPr>
      </p:pic>
      <p:pic>
        <p:nvPicPr>
          <p:cNvPr id="6146" name="Picture 2" descr="Press - Vetenskapsrådet">
            <a:extLst>
              <a:ext uri="{FF2B5EF4-FFF2-40B4-BE49-F238E27FC236}">
                <a16:creationId xmlns:a16="http://schemas.microsoft.com/office/drawing/2014/main" id="{EA3805C8-5E95-4429-63B0-62B261029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17" y="3497010"/>
            <a:ext cx="1411149" cy="6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nnovas logotyp | Vinnova">
            <a:extLst>
              <a:ext uri="{FF2B5EF4-FFF2-40B4-BE49-F238E27FC236}">
                <a16:creationId xmlns:a16="http://schemas.microsoft.com/office/drawing/2014/main" id="{CC887F34-F0ED-DF78-9DA9-8906B445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433" y="2770732"/>
            <a:ext cx="2432399" cy="5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B1B6EE8-79AC-E69F-886D-5EC9581250A2}"/>
              </a:ext>
            </a:extLst>
          </p:cNvPr>
          <p:cNvSpPr/>
          <p:nvPr/>
        </p:nvSpPr>
        <p:spPr>
          <a:xfrm>
            <a:off x="8451718" y="0"/>
            <a:ext cx="8435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150" name="Picture 6" descr="Chalmers tekniska högskola (Chalmers University of Technology) - EIT  RawMaterials">
            <a:extLst>
              <a:ext uri="{FF2B5EF4-FFF2-40B4-BE49-F238E27FC236}">
                <a16:creationId xmlns:a16="http://schemas.microsoft.com/office/drawing/2014/main" id="{47EE4805-929F-A3E1-8731-D1D56B7F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448" y="3100388"/>
            <a:ext cx="912548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5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ED5A60-A4C1-304B-8BED-B6C26805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GB" sz="3200" dirty="0"/>
            </a:br>
            <a:r>
              <a:rPr lang="sv-SE" sz="32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LESSONS LEARNED, FOR FACILITIES IN GENERAL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F22206-2300-2D8A-00FF-BFB8325F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256359"/>
            <a:ext cx="5866267" cy="390155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Long business cycles</a:t>
            </a:r>
          </a:p>
          <a:p>
            <a:pPr lvl="1"/>
            <a:r>
              <a:rPr lang="en-GB" dirty="0"/>
              <a:t>Often starting in small pre-studies</a:t>
            </a:r>
          </a:p>
          <a:p>
            <a:r>
              <a:rPr lang="en-GB" sz="2800" dirty="0"/>
              <a:t>Early engagement is the key to </a:t>
            </a:r>
            <a:r>
              <a:rPr lang="en-GB" dirty="0"/>
              <a:t>technologically interesting contracts</a:t>
            </a:r>
          </a:p>
          <a:p>
            <a:pPr lvl="1"/>
            <a:r>
              <a:rPr lang="en-GB" dirty="0"/>
              <a:t>High-value contracts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Strong technology development, innovation potential and multiplicative factors </a:t>
            </a:r>
          </a:p>
          <a:p>
            <a:pPr lvl="1"/>
            <a:r>
              <a:rPr lang="en-GB" dirty="0"/>
              <a:t>Generates transfer of knowledge and know-how</a:t>
            </a:r>
            <a:endParaRPr lang="sv-SE" dirty="0"/>
          </a:p>
        </p:txBody>
      </p:sp>
      <p:sp>
        <p:nvSpPr>
          <p:cNvPr id="10" name="Striped Right Arrow 6">
            <a:extLst>
              <a:ext uri="{FF2B5EF4-FFF2-40B4-BE49-F238E27FC236}">
                <a16:creationId xmlns:a16="http://schemas.microsoft.com/office/drawing/2014/main" id="{14614FDE-C517-7CD9-9542-45BCE0173043}"/>
              </a:ext>
            </a:extLst>
          </p:cNvPr>
          <p:cNvSpPr/>
          <p:nvPr/>
        </p:nvSpPr>
        <p:spPr>
          <a:xfrm>
            <a:off x="6542313" y="2351610"/>
            <a:ext cx="2205002" cy="933854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3050F-9B76-2DEA-68B8-744675752193}"/>
              </a:ext>
            </a:extLst>
          </p:cNvPr>
          <p:cNvSpPr txBox="1"/>
          <p:nvPr/>
        </p:nvSpPr>
        <p:spPr>
          <a:xfrm>
            <a:off x="6727723" y="2621879"/>
            <a:ext cx="2205002" cy="36933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u="none" strike="noStrike" kern="0" cap="none" spc="50" normalizeH="0" noProof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Pre-studies</a:t>
            </a:r>
          </a:p>
        </p:txBody>
      </p:sp>
      <p:sp>
        <p:nvSpPr>
          <p:cNvPr id="13" name="Striped Right Arrow 6">
            <a:extLst>
              <a:ext uri="{FF2B5EF4-FFF2-40B4-BE49-F238E27FC236}">
                <a16:creationId xmlns:a16="http://schemas.microsoft.com/office/drawing/2014/main" id="{548DE924-556F-32DB-3E77-9D743B0D95BB}"/>
              </a:ext>
            </a:extLst>
          </p:cNvPr>
          <p:cNvSpPr/>
          <p:nvPr/>
        </p:nvSpPr>
        <p:spPr>
          <a:xfrm>
            <a:off x="8224429" y="3845179"/>
            <a:ext cx="2205002" cy="933854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FDFBC218-C19F-D517-3CFB-B0D6B590EED9}"/>
              </a:ext>
            </a:extLst>
          </p:cNvPr>
          <p:cNvSpPr txBox="1"/>
          <p:nvPr/>
        </p:nvSpPr>
        <p:spPr>
          <a:xfrm>
            <a:off x="8376067" y="4138626"/>
            <a:ext cx="1118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50" normalizeH="0" baseline="0" noProof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</a:rPr>
              <a:t>Tests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0" cap="none" spc="50" normalizeH="0" baseline="0" noProof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</a:endParaRPr>
          </a:p>
        </p:txBody>
      </p:sp>
      <p:sp>
        <p:nvSpPr>
          <p:cNvPr id="15" name="Striped Right Arrow 6">
            <a:extLst>
              <a:ext uri="{FF2B5EF4-FFF2-40B4-BE49-F238E27FC236}">
                <a16:creationId xmlns:a16="http://schemas.microsoft.com/office/drawing/2014/main" id="{B330AC50-A646-15F0-C94F-30EF05BFDAFD}"/>
              </a:ext>
            </a:extLst>
          </p:cNvPr>
          <p:cNvSpPr/>
          <p:nvPr/>
        </p:nvSpPr>
        <p:spPr>
          <a:xfrm>
            <a:off x="8960923" y="4573737"/>
            <a:ext cx="2205002" cy="933854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5D5520D0-AF3F-9EF0-3B6A-B8E7E9941CE0}"/>
              </a:ext>
            </a:extLst>
          </p:cNvPr>
          <p:cNvSpPr txBox="1"/>
          <p:nvPr/>
        </p:nvSpPr>
        <p:spPr>
          <a:xfrm>
            <a:off x="9094617" y="4855998"/>
            <a:ext cx="143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50" normalizeH="0" baseline="0" noProof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</a:rPr>
              <a:t>Deliveries</a:t>
            </a:r>
            <a:endParaRPr kumimoji="0" lang="sv-SE" sz="1800" b="1" i="0" u="none" strike="noStrike" kern="0" cap="none" spc="50" normalizeH="0" baseline="0" noProof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</a:endParaRPr>
          </a:p>
        </p:txBody>
      </p:sp>
      <p:sp>
        <p:nvSpPr>
          <p:cNvPr id="17" name="Striped Right Arrow 6">
            <a:extLst>
              <a:ext uri="{FF2B5EF4-FFF2-40B4-BE49-F238E27FC236}">
                <a16:creationId xmlns:a16="http://schemas.microsoft.com/office/drawing/2014/main" id="{406FF3FD-BE3A-5BF6-77E3-9BAC82B09E64}"/>
              </a:ext>
            </a:extLst>
          </p:cNvPr>
          <p:cNvSpPr/>
          <p:nvPr/>
        </p:nvSpPr>
        <p:spPr>
          <a:xfrm>
            <a:off x="7388781" y="3091865"/>
            <a:ext cx="2205002" cy="933854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E0084B1-ADD7-4FBE-D7C4-4D92795D9BD4}"/>
              </a:ext>
            </a:extLst>
          </p:cNvPr>
          <p:cNvSpPr txBox="1"/>
          <p:nvPr/>
        </p:nvSpPr>
        <p:spPr>
          <a:xfrm>
            <a:off x="7594667" y="3371067"/>
            <a:ext cx="145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50" normalizeH="0" baseline="0" noProof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</a:rPr>
              <a:t>Prototypes</a:t>
            </a:r>
            <a:endParaRPr kumimoji="0" lang="sv-SE" sz="1800" b="1" i="0" u="none" strike="noStrike" kern="0" cap="none" spc="50" normalizeH="0" baseline="0" noProof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686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ED5A60-A4C1-304B-8BED-B6C26805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64307" cy="1325563"/>
          </a:xfrm>
        </p:spPr>
        <p:txBody>
          <a:bodyPr>
            <a:noAutofit/>
          </a:bodyPr>
          <a:lstStyle/>
          <a:p>
            <a:br>
              <a:rPr lang="en-GB" sz="3200" dirty="0"/>
            </a:br>
            <a:r>
              <a:rPr lang="sv-SE" sz="32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TAKE-HOME-MESSAGES, FOR SWEDEN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2F22206-2300-2D8A-00FF-BFB8325F4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7951016" cy="441801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Important to have a national system with</a:t>
            </a:r>
          </a:p>
          <a:p>
            <a:pPr lvl="1"/>
            <a:r>
              <a:rPr lang="en-GB" dirty="0"/>
              <a:t>Symbiosis between industry and academia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Highly specialised academic environments (like the ones at OSO/Chalmers)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Structures for funding (and co-funding), e.g., for initial pre-studies</a:t>
            </a:r>
          </a:p>
          <a:p>
            <a:r>
              <a:rPr lang="en-GB" dirty="0"/>
              <a:t>Helps to have:</a:t>
            </a:r>
          </a:p>
          <a:p>
            <a:pPr lvl="1"/>
            <a:r>
              <a:rPr lang="en-GB" dirty="0"/>
              <a:t>Long-term ILO-organisation</a:t>
            </a:r>
          </a:p>
          <a:p>
            <a:pPr lvl="1"/>
            <a:r>
              <a:rPr lang="en-GB" dirty="0"/>
              <a:t>Clear interest and long-term strategies within industry</a:t>
            </a:r>
          </a:p>
          <a:p>
            <a:r>
              <a:rPr lang="en-GB" dirty="0"/>
              <a:t>For some facilities, sometimes also necessary to have:</a:t>
            </a:r>
          </a:p>
          <a:p>
            <a:pPr lvl="1"/>
            <a:r>
              <a:rPr lang="en-GB" dirty="0"/>
              <a:t>Political support</a:t>
            </a:r>
          </a:p>
          <a:p>
            <a:pPr lvl="1"/>
            <a:r>
              <a:rPr lang="en-GB" dirty="0"/>
              <a:t>Strong international networks</a:t>
            </a:r>
          </a:p>
          <a:p>
            <a:pPr lvl="1">
              <a:lnSpc>
                <a:spcPct val="100000"/>
              </a:lnSpc>
            </a:pPr>
            <a:endParaRPr lang="en-GB" dirty="0"/>
          </a:p>
        </p:txBody>
      </p:sp>
      <p:sp>
        <p:nvSpPr>
          <p:cNvPr id="4" name="Platshållare för innehåll 6">
            <a:extLst>
              <a:ext uri="{FF2B5EF4-FFF2-40B4-BE49-F238E27FC236}">
                <a16:creationId xmlns:a16="http://schemas.microsoft.com/office/drawing/2014/main" id="{AFCB16F7-D9D1-A009-6A6B-15F2F7D57318}"/>
              </a:ext>
            </a:extLst>
          </p:cNvPr>
          <p:cNvSpPr txBox="1">
            <a:spLocks/>
          </p:cNvSpPr>
          <p:nvPr/>
        </p:nvSpPr>
        <p:spPr>
          <a:xfrm>
            <a:off x="845580" y="4603570"/>
            <a:ext cx="7629349" cy="1943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v-SE" dirty="0"/>
          </a:p>
        </p:txBody>
      </p:sp>
      <p:pic>
        <p:nvPicPr>
          <p:cNvPr id="6" name="Bildobjekt 5" descr="En bild som visar berg, motorväg, motorvägskorsning i flera plan&#10;&#10;Automatiskt genererad beskrivning">
            <a:extLst>
              <a:ext uri="{FF2B5EF4-FFF2-40B4-BE49-F238E27FC236}">
                <a16:creationId xmlns:a16="http://schemas.microsoft.com/office/drawing/2014/main" id="{37F8B0CE-0F53-F7D0-6BF9-CD5F03FDC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8"/>
          <a:stretch/>
        </p:blipFill>
        <p:spPr>
          <a:xfrm>
            <a:off x="9012433" y="0"/>
            <a:ext cx="3222431" cy="1637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 descr="En bild som visar motor&#10;&#10;Automatiskt genererad beskrivning">
            <a:extLst>
              <a:ext uri="{FF2B5EF4-FFF2-40B4-BE49-F238E27FC236}">
                <a16:creationId xmlns:a16="http://schemas.microsoft.com/office/drawing/2014/main" id="{0E1D26DF-2B4B-991E-0339-2DE7F72A9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433" y="3298020"/>
            <a:ext cx="3222433" cy="1815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Bildobjekt 8" descr="En bild som visar utomhus, flera&#10;&#10;Automatiskt genererad beskrivning">
            <a:extLst>
              <a:ext uri="{FF2B5EF4-FFF2-40B4-BE49-F238E27FC236}">
                <a16:creationId xmlns:a16="http://schemas.microsoft.com/office/drawing/2014/main" id="{9A41C9FC-D2EC-84BA-2487-5B03FAED8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55" b="487"/>
          <a:stretch/>
        </p:blipFill>
        <p:spPr>
          <a:xfrm>
            <a:off x="9025954" y="1607332"/>
            <a:ext cx="3293883" cy="173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E3FDE3A-24C2-04E2-F4D3-A0C0EBA78644}"/>
              </a:ext>
            </a:extLst>
          </p:cNvPr>
          <p:cNvSpPr/>
          <p:nvPr/>
        </p:nvSpPr>
        <p:spPr>
          <a:xfrm>
            <a:off x="8947042" y="-10310"/>
            <a:ext cx="8435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 descr="En bild som visar himmel, utomhus&#10;&#10;Automatiskt genererad beskrivning">
            <a:extLst>
              <a:ext uri="{FF2B5EF4-FFF2-40B4-BE49-F238E27FC236}">
                <a16:creationId xmlns:a16="http://schemas.microsoft.com/office/drawing/2014/main" id="{6E9FC4E9-A2EF-E088-896A-1B278B2568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2"/>
          <a:stretch/>
        </p:blipFill>
        <p:spPr>
          <a:xfrm>
            <a:off x="9025954" y="5083771"/>
            <a:ext cx="3214354" cy="17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9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5B85EA-5D7E-6393-67FD-371B525C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675"/>
            <a:ext cx="10515600" cy="4205288"/>
          </a:xfrm>
        </p:spPr>
        <p:txBody>
          <a:bodyPr/>
          <a:lstStyle/>
          <a:p>
            <a:pPr marL="571500" indent="-571500">
              <a:buAutoNum type="romanUcPeriod"/>
            </a:pPr>
            <a:r>
              <a:rPr lang="sv-SE" dirty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BiSS MISSION, ORGANISATION, METHODOLOGY</a:t>
            </a:r>
          </a:p>
          <a:p>
            <a:pPr marL="571500" indent="-571500">
              <a:buAutoNum type="romanUcPeriod"/>
            </a:pPr>
            <a:endParaRPr lang="sv-SE" dirty="0">
              <a:solidFill>
                <a:srgbClr val="FFD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AutoNum type="romanUcPeriod"/>
            </a:pPr>
            <a:r>
              <a:rPr lang="sv-SE" dirty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SWEDISH ENGAGEMENT IN SKA, SUCCESS FACTORS, LESSONS LEARNED</a:t>
            </a:r>
          </a:p>
          <a:p>
            <a:pPr marL="571500" indent="-571500">
              <a:buAutoNum type="romanUcPeriod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1594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2B052F-7E57-0693-36E2-9324CC94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5F8BE4E-FA48-4F8B-FEE1-22376165D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394C23A-13A6-EA62-D7F2-D4BAB517D7AD}"/>
              </a:ext>
            </a:extLst>
          </p:cNvPr>
          <p:cNvSpPr/>
          <p:nvPr/>
        </p:nvSpPr>
        <p:spPr>
          <a:xfrm>
            <a:off x="4572000" y="1940312"/>
            <a:ext cx="7471317" cy="22748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4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AA0DCB26-2E89-5F5B-3870-B942085EB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004" y="817014"/>
            <a:ext cx="4205992" cy="492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4E38752B-5C37-9022-73AD-65E3B925A64B}"/>
              </a:ext>
            </a:extLst>
          </p:cNvPr>
          <p:cNvSpPr txBox="1"/>
          <p:nvPr/>
        </p:nvSpPr>
        <p:spPr>
          <a:xfrm>
            <a:off x="8477080" y="1214701"/>
            <a:ext cx="20233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sv-SE" sz="2400"/>
              <a:t>Patrik Carlsson</a:t>
            </a:r>
          </a:p>
          <a:p>
            <a:pPr algn="ctr"/>
            <a:r>
              <a:rPr lang="sv-SE" sz="2400"/>
              <a:t>1970 - 2024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80DABAD-8C2B-C919-B252-BBBF7020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FIRST….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705BDC6-CD01-B266-0547-A71CE580D360}"/>
              </a:ext>
            </a:extLst>
          </p:cNvPr>
          <p:cNvSpPr txBox="1"/>
          <p:nvPr/>
        </p:nvSpPr>
        <p:spPr>
          <a:xfrm>
            <a:off x="8367472" y="2400709"/>
            <a:ext cx="33814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Co-director of Big Science Sweden</a:t>
            </a:r>
          </a:p>
          <a:p>
            <a:r>
              <a:rPr lang="en-AU"/>
              <a:t>ILO for SKA</a:t>
            </a:r>
          </a:p>
          <a:p>
            <a:r>
              <a:rPr lang="en-AU"/>
              <a:t>ILO for ESO</a:t>
            </a:r>
          </a:p>
          <a:p>
            <a:r>
              <a:rPr lang="en-AU"/>
              <a:t>ILO for F4E/ITER</a:t>
            </a:r>
          </a:p>
          <a:p>
            <a:r>
              <a:rPr lang="en-AU"/>
              <a:t>Colleague </a:t>
            </a:r>
          </a:p>
          <a:p>
            <a:r>
              <a:rPr lang="en-AU"/>
              <a:t>Friend</a:t>
            </a:r>
          </a:p>
        </p:txBody>
      </p:sp>
    </p:spTree>
    <p:extLst>
      <p:ext uri="{BB962C8B-B14F-4D97-AF65-F5344CB8AC3E}">
        <p14:creationId xmlns:p14="http://schemas.microsoft.com/office/powerpoint/2010/main" val="339257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5B85EA-5D7E-6393-67FD-371B525C6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2854713"/>
            <a:ext cx="10947400" cy="3322250"/>
          </a:xfrm>
        </p:spPr>
        <p:txBody>
          <a:bodyPr/>
          <a:lstStyle/>
          <a:p>
            <a:pPr marL="571500" indent="-571500">
              <a:buAutoNum type="romanUcPeriod"/>
            </a:pPr>
            <a:endParaRPr lang="sv-SE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v-SE" sz="4000" b="1" dirty="0">
                <a:solidFill>
                  <a:srgbClr val="FFD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	</a:t>
            </a:r>
            <a:r>
              <a:rPr lang="sv-SE" sz="4000" dirty="0">
                <a:latin typeface="Arial" panose="020B0604020202020204" pitchFamily="34" charset="0"/>
                <a:cs typeface="Arial" panose="020B0604020202020204" pitchFamily="34" charset="0"/>
              </a:rPr>
              <a:t>BiSS MISSION, ORGANISATION, 	METHODOLOGY</a:t>
            </a:r>
          </a:p>
          <a:p>
            <a:pPr marL="571500" indent="-571500">
              <a:buAutoNum type="romanUcPeriod"/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9762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A56FF00B-39FD-C613-BF58-391EA8703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r="16870"/>
          <a:stretch/>
        </p:blipFill>
        <p:spPr bwMode="auto">
          <a:xfrm>
            <a:off x="8820777" y="4262656"/>
            <a:ext cx="2702134" cy="1748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C087238-5073-094F-467C-36F4AED5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SWEDISH RETURN FROM LARGE-SCALE RESEARCH FACILITIES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C15E66-D404-5A25-4CCF-9BDAABEE2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477250" cy="4351338"/>
          </a:xfrm>
        </p:spPr>
        <p:txBody>
          <a:bodyPr>
            <a:normAutofit fontScale="92500"/>
          </a:bodyPr>
          <a:lstStyle/>
          <a:p>
            <a:r>
              <a:rPr lang="en-AU" dirty="0"/>
              <a:t>Sweden pays over 2 billion SEK per year to ground-based large-scale international research facilities (excl ESA)</a:t>
            </a:r>
          </a:p>
          <a:p>
            <a:r>
              <a:rPr lang="en-AU" dirty="0"/>
              <a:t>Generally well-represented when it comes to usage </a:t>
            </a:r>
          </a:p>
          <a:p>
            <a:r>
              <a:rPr lang="en-AU" dirty="0"/>
              <a:t>For most facilities, underrepresented when it comes to: </a:t>
            </a:r>
          </a:p>
          <a:p>
            <a:pPr lvl="1"/>
            <a:r>
              <a:rPr lang="en-AU" dirty="0"/>
              <a:t>Procurement</a:t>
            </a:r>
          </a:p>
          <a:p>
            <a:pPr lvl="1"/>
            <a:r>
              <a:rPr lang="en-AU" dirty="0"/>
              <a:t>Collaboration R&amp;D-projects</a:t>
            </a:r>
          </a:p>
          <a:p>
            <a:pPr lvl="1"/>
            <a:r>
              <a:rPr lang="en-AU" dirty="0"/>
              <a:t>Employees</a:t>
            </a:r>
          </a:p>
          <a:p>
            <a:pPr lvl="1"/>
            <a:r>
              <a:rPr lang="en-AU" dirty="0"/>
              <a:t>Fellowships</a:t>
            </a:r>
          </a:p>
          <a:p>
            <a:pPr lvl="1"/>
            <a:r>
              <a:rPr lang="en-AU" dirty="0"/>
              <a:t>Technical students</a:t>
            </a:r>
          </a:p>
          <a:p>
            <a:pPr lvl="1"/>
            <a:r>
              <a:rPr lang="en-AU" dirty="0"/>
              <a:t>Visits</a:t>
            </a:r>
          </a:p>
          <a:p>
            <a:pPr lvl="1"/>
            <a:r>
              <a:rPr lang="en-AU" dirty="0"/>
              <a:t>…</a:t>
            </a:r>
          </a:p>
          <a:p>
            <a:pPr lvl="1"/>
            <a:endParaRPr lang="en-AU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A029059-80E1-F6D0-258A-913FE514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49" y="4921321"/>
            <a:ext cx="2437901" cy="1626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Grattis till Fagerström som fått en mångmiljonorder vid ESO i Chile">
            <a:extLst>
              <a:ext uri="{FF2B5EF4-FFF2-40B4-BE49-F238E27FC236}">
                <a16:creationId xmlns:a16="http://schemas.microsoft.com/office/drawing/2014/main" id="{07353CDA-B481-0536-3974-EA2367A2A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847" y="2835667"/>
            <a:ext cx="2472576" cy="1651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485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398B837-D511-97C3-6284-FA985A06B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588" y="0"/>
            <a:ext cx="4774412" cy="6858000"/>
          </a:xfrm>
          <a:prstGeom prst="rect">
            <a:avLst/>
          </a:prstGeom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28A01140-0071-A414-C3A0-945DC83C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851" y="365125"/>
            <a:ext cx="8294649" cy="1325563"/>
          </a:xfrm>
        </p:spPr>
        <p:txBody>
          <a:bodyPr>
            <a:normAutofit/>
          </a:bodyPr>
          <a:lstStyle/>
          <a:p>
            <a:pPr>
              <a:lnSpc>
                <a:spcPts val="2480"/>
              </a:lnSpc>
              <a:spcAft>
                <a:spcPts val="600"/>
              </a:spcAft>
            </a:pPr>
            <a:r>
              <a:rPr lang="sv-SE" sz="280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SCIENCE SWEDEN MISSION</a:t>
            </a:r>
            <a:endParaRPr lang="sv-SE"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C9C0CFD-BA93-B43F-D1C3-7FB71325CBF2}"/>
              </a:ext>
            </a:extLst>
          </p:cNvPr>
          <p:cNvSpPr txBox="1"/>
          <p:nvPr/>
        </p:nvSpPr>
        <p:spPr>
          <a:xfrm>
            <a:off x="561848" y="2597488"/>
            <a:ext cx="6137398" cy="10660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251999" tIns="180000" rIns="251999" bIns="180000">
            <a:spAutoFit/>
          </a:bodyPr>
          <a:lstStyle/>
          <a:p>
            <a:pPr marR="0" lvl="0" defTabSz="91440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AU" sz="2000" b="1" i="1" kern="0" spc="3" dirty="0">
                <a:solidFill>
                  <a:srgbClr val="FFD600"/>
                </a:solidFill>
              </a:rPr>
              <a:t>Support Swedish industry, institutes and academia </a:t>
            </a:r>
            <a:r>
              <a:rPr lang="en-AU" sz="2000" dirty="0"/>
              <a:t>to contribute to the construction, development and upgrade of Big science facilities.</a:t>
            </a:r>
            <a:endParaRPr kumimoji="0" lang="en-AU" sz="2000" b="0" i="1" u="none" strike="noStrike" kern="0" cap="none" spc="3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28C9F93-CBAA-2EBF-28E3-32D3D29751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330" y="6116546"/>
            <a:ext cx="829258" cy="741454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0A34EBEA-5540-A692-7BEE-1CEC9BA41418}"/>
              </a:ext>
            </a:extLst>
          </p:cNvPr>
          <p:cNvSpPr txBox="1"/>
          <p:nvPr/>
        </p:nvSpPr>
        <p:spPr>
          <a:xfrm>
            <a:off x="1906657" y="5009443"/>
            <a:ext cx="5110831" cy="102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AU" sz="2000" i="1" spc="3"/>
              <a:t>Create value for Swedish industry and society by </a:t>
            </a:r>
            <a:r>
              <a:rPr lang="en-AU" sz="2000" b="1" i="1" spc="3">
                <a:solidFill>
                  <a:srgbClr val="FFD600"/>
                </a:solidFill>
              </a:rPr>
              <a:t>transferring new knowledge, technology and competence </a:t>
            </a:r>
            <a:r>
              <a:rPr lang="en-AU" sz="2000" i="1" spc="3"/>
              <a:t>to diverse areas of application.</a:t>
            </a:r>
            <a:endParaRPr lang="en-AU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1B3740B2-5EA2-6E5B-1DD6-42E7074F540E}"/>
              </a:ext>
            </a:extLst>
          </p:cNvPr>
          <p:cNvSpPr txBox="1"/>
          <p:nvPr/>
        </p:nvSpPr>
        <p:spPr>
          <a:xfrm>
            <a:off x="1384701" y="3749564"/>
            <a:ext cx="5314545" cy="1025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AU" sz="2000" b="1" i="1" kern="0" spc="3">
                <a:solidFill>
                  <a:srgbClr val="FFD600"/>
                </a:solidFill>
              </a:rPr>
              <a:t>Focus on high-tech contributions </a:t>
            </a:r>
            <a:r>
              <a:rPr lang="en-AU" sz="2000"/>
              <a:t>that drive research, development, innovation, international cooperation and generate </a:t>
            </a:r>
            <a:r>
              <a:rPr lang="en-AU" sz="2000" b="1" i="1" kern="0" spc="3">
                <a:solidFill>
                  <a:srgbClr val="FFD600"/>
                </a:solidFill>
              </a:rPr>
              <a:t>good business for Sweden</a:t>
            </a:r>
            <a:r>
              <a:rPr lang="en-AU" sz="2000"/>
              <a:t>.</a:t>
            </a:r>
            <a:endParaRPr lang="en-AU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5370C31F-4400-3850-5418-E39139D20C7B}"/>
              </a:ext>
            </a:extLst>
          </p:cNvPr>
          <p:cNvSpPr txBox="1"/>
          <p:nvPr/>
        </p:nvSpPr>
        <p:spPr>
          <a:xfrm>
            <a:off x="561846" y="1902543"/>
            <a:ext cx="6584019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AU" sz="2000"/>
              <a:t>Assignment from the Ministry of Enterprise </a:t>
            </a:r>
          </a:p>
          <a:p>
            <a:pPr>
              <a:lnSpc>
                <a:spcPts val="2000"/>
              </a:lnSpc>
            </a:pPr>
            <a:r>
              <a:rPr lang="en-AU" sz="2000"/>
              <a:t>via the Swedish Innovation Agency (Vinnova):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9057DC8-473D-5D02-FFDF-10B308CB1585}"/>
              </a:ext>
            </a:extLst>
          </p:cNvPr>
          <p:cNvSpPr/>
          <p:nvPr/>
        </p:nvSpPr>
        <p:spPr>
          <a:xfrm>
            <a:off x="7417588" y="0"/>
            <a:ext cx="84356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1522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28A01140-0071-A414-C3A0-945DC83C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365125"/>
            <a:ext cx="3721701" cy="1325563"/>
          </a:xfrm>
        </p:spPr>
        <p:txBody>
          <a:bodyPr>
            <a:normAutofit/>
          </a:bodyPr>
          <a:lstStyle/>
          <a:p>
            <a:r>
              <a:rPr lang="sv-SE" sz="280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SCOPE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4199B10-57AD-33B5-EA3A-BC184EE1B2F2}"/>
              </a:ext>
            </a:extLst>
          </p:cNvPr>
          <p:cNvSpPr txBox="1"/>
          <p:nvPr/>
        </p:nvSpPr>
        <p:spPr>
          <a:xfrm>
            <a:off x="905105" y="1757025"/>
            <a:ext cx="4870809" cy="310785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251999" tIns="180000" rIns="251999" bIns="180000">
            <a:spAutoFit/>
          </a:bodyPr>
          <a:lstStyle/>
          <a:p>
            <a:pPr marL="171450" marR="0" lvl="0" indent="-171450" fontAlgn="auto">
              <a:lnSpc>
                <a:spcPts val="224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  <a:defRPr/>
            </a:pPr>
            <a:r>
              <a:rPr lang="en-AU" sz="2000" spc="3" dirty="0"/>
              <a:t>Industrial deliveries</a:t>
            </a:r>
          </a:p>
          <a:p>
            <a:pPr marL="171450" marR="0" lvl="0" indent="-171450" fontAlgn="auto">
              <a:lnSpc>
                <a:spcPts val="224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  <a:defRPr/>
            </a:pPr>
            <a:r>
              <a:rPr lang="en-AU" sz="2000" spc="3" dirty="0"/>
              <a:t>Academic deliveries</a:t>
            </a:r>
          </a:p>
          <a:p>
            <a:pPr marL="171450" marR="0" lvl="0" indent="-171450" fontAlgn="auto">
              <a:lnSpc>
                <a:spcPts val="224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  <a:defRPr/>
            </a:pPr>
            <a:r>
              <a:rPr lang="en-AU" sz="2000" spc="3" dirty="0"/>
              <a:t>Collaborations between academia, industry and research facilities </a:t>
            </a:r>
          </a:p>
          <a:p>
            <a:pPr marL="171450" marR="0" lvl="0" indent="-171450" fontAlgn="auto">
              <a:lnSpc>
                <a:spcPts val="224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  <a:defRPr/>
            </a:pPr>
            <a:r>
              <a:rPr lang="en-AU" sz="2000" spc="3" dirty="0"/>
              <a:t>Innovation and development</a:t>
            </a:r>
          </a:p>
          <a:p>
            <a:pPr marL="171450" marR="0" lvl="0" indent="-171450" fontAlgn="auto">
              <a:lnSpc>
                <a:spcPts val="224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  <a:defRPr/>
            </a:pPr>
            <a:r>
              <a:rPr lang="en-AU" sz="2000" spc="3" dirty="0"/>
              <a:t>Tech transfer</a:t>
            </a:r>
          </a:p>
          <a:p>
            <a:pPr marL="171450" marR="0" lvl="0" indent="-171450" fontAlgn="auto">
              <a:lnSpc>
                <a:spcPts val="224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>
                <a:tab pos="297815" algn="l"/>
                <a:tab pos="298450" algn="l"/>
              </a:tabLst>
              <a:defRPr/>
            </a:pPr>
            <a:r>
              <a:rPr lang="en-AU" sz="2000" spc="3" dirty="0"/>
              <a:t>Knowledge transfer</a:t>
            </a:r>
          </a:p>
        </p:txBody>
      </p:sp>
      <p:pic>
        <p:nvPicPr>
          <p:cNvPr id="2" name="Picture 4" descr="European Style PNG Picture, Hand Painted Cartoon European Style University  Building Can Be Commercial Elements, Hand Painted, Cartoon, European Style  PNG Image For Free Download">
            <a:extLst>
              <a:ext uri="{FF2B5EF4-FFF2-40B4-BE49-F238E27FC236}">
                <a16:creationId xmlns:a16="http://schemas.microsoft.com/office/drawing/2014/main" id="{2C648DE0-00B5-6A36-3C0E-1CE811BD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63" r="91563">
                        <a14:foregroundMark x1="8750" y1="19688" x2="8750" y2="19688"/>
                        <a14:foregroundMark x1="7813" y1="24063" x2="7813" y2="24063"/>
                        <a14:foregroundMark x1="89844" y1="24375" x2="89844" y2="24375"/>
                        <a14:foregroundMark x1="89531" y1="19844" x2="89531" y2="19844"/>
                        <a14:foregroundMark x1="91563" y1="84063" x2="91563" y2="84063"/>
                        <a14:foregroundMark x1="6563" y1="84219" x2="6563" y2="8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41" y="3812358"/>
            <a:ext cx="1735533" cy="17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D1385BD-8717-E895-5C95-88EAA8D564C6}"/>
              </a:ext>
            </a:extLst>
          </p:cNvPr>
          <p:cNvGrpSpPr/>
          <p:nvPr/>
        </p:nvGrpSpPr>
        <p:grpSpPr>
          <a:xfrm>
            <a:off x="7805557" y="1171789"/>
            <a:ext cx="2039274" cy="1767253"/>
            <a:chOff x="4363653" y="1513627"/>
            <a:chExt cx="2388956" cy="2052097"/>
          </a:xfrm>
        </p:grpSpPr>
        <p:pic>
          <p:nvPicPr>
            <p:cNvPr id="6" name="Picture 6" descr="ESO and Microsoft will work with artificial intelligence to boost astronomy  – News Center Latinoamérica">
              <a:extLst>
                <a:ext uri="{FF2B5EF4-FFF2-40B4-BE49-F238E27FC236}">
                  <a16:creationId xmlns:a16="http://schemas.microsoft.com/office/drawing/2014/main" id="{8803D534-E35C-A36C-5A84-104D262744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57" t="45793" r="11872" b="22033"/>
            <a:stretch/>
          </p:blipFill>
          <p:spPr bwMode="auto">
            <a:xfrm>
              <a:off x="4363653" y="1513627"/>
              <a:ext cx="2388956" cy="1076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The Large Hadron Collider | CERN">
              <a:extLst>
                <a:ext uri="{FF2B5EF4-FFF2-40B4-BE49-F238E27FC236}">
                  <a16:creationId xmlns:a16="http://schemas.microsoft.com/office/drawing/2014/main" id="{C7FDD3C8-EB14-216D-B754-BEF9F3B12B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28" r="27713"/>
            <a:stretch/>
          </p:blipFill>
          <p:spPr bwMode="auto">
            <a:xfrm>
              <a:off x="4363653" y="2454796"/>
              <a:ext cx="1366587" cy="1097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World's most powerful magnet being shipped to ITER fusion reactor | New  Scientist">
              <a:extLst>
                <a:ext uri="{FF2B5EF4-FFF2-40B4-BE49-F238E27FC236}">
                  <a16:creationId xmlns:a16="http://schemas.microsoft.com/office/drawing/2014/main" id="{9E99FC3A-FAAB-B2BD-BC7E-F5DBB8A095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0" r="11286"/>
            <a:stretch/>
          </p:blipFill>
          <p:spPr bwMode="auto">
            <a:xfrm>
              <a:off x="5495275" y="2468127"/>
              <a:ext cx="1254827" cy="109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Ellips 9">
            <a:extLst>
              <a:ext uri="{FF2B5EF4-FFF2-40B4-BE49-F238E27FC236}">
                <a16:creationId xmlns:a16="http://schemas.microsoft.com/office/drawing/2014/main" id="{2AFE8220-610C-E8A6-09CB-9AE22817719D}"/>
              </a:ext>
            </a:extLst>
          </p:cNvPr>
          <p:cNvSpPr/>
          <p:nvPr/>
        </p:nvSpPr>
        <p:spPr>
          <a:xfrm>
            <a:off x="7565194" y="807023"/>
            <a:ext cx="2520000" cy="2520000"/>
          </a:xfrm>
          <a:prstGeom prst="ellipse">
            <a:avLst/>
          </a:prstGeom>
          <a:noFill/>
          <a:ln w="76200">
            <a:solidFill>
              <a:srgbClr val="00BC6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RESEARCH</a:t>
            </a:r>
          </a:p>
          <a:p>
            <a:pPr algn="ctr"/>
            <a:r>
              <a:rPr lang="sv-SE" b="1">
                <a:solidFill>
                  <a:schemeClr val="tx1"/>
                </a:solidFill>
              </a:rPr>
              <a:t>FACILITIES</a:t>
            </a:r>
          </a:p>
          <a:p>
            <a:pPr algn="ctr"/>
            <a:endParaRPr lang="sv-SE" sz="2000">
              <a:solidFill>
                <a:schemeClr val="tx1"/>
              </a:solidFill>
            </a:endParaRPr>
          </a:p>
          <a:p>
            <a:pPr algn="ctr"/>
            <a:endParaRPr lang="sv-SE" sz="2000"/>
          </a:p>
          <a:p>
            <a:pPr algn="ctr"/>
            <a:endParaRPr lang="sv-SE" sz="240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83240213-A3AB-DDD2-3D93-10BBC7EECF4B}"/>
              </a:ext>
            </a:extLst>
          </p:cNvPr>
          <p:cNvSpPr/>
          <p:nvPr/>
        </p:nvSpPr>
        <p:spPr>
          <a:xfrm>
            <a:off x="6096000" y="3355828"/>
            <a:ext cx="2520000" cy="2520000"/>
          </a:xfrm>
          <a:prstGeom prst="ellipse">
            <a:avLst/>
          </a:prstGeom>
          <a:noFill/>
          <a:ln w="76200">
            <a:solidFill>
              <a:srgbClr val="00BC6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UNIVERSITIES</a:t>
            </a:r>
          </a:p>
          <a:p>
            <a:pPr algn="ctr"/>
            <a:endParaRPr lang="sv-SE" b="1">
              <a:solidFill>
                <a:schemeClr val="tx1"/>
              </a:solidFill>
            </a:endParaRPr>
          </a:p>
          <a:p>
            <a:pPr algn="ctr"/>
            <a:endParaRPr lang="sv-SE" b="1">
              <a:solidFill>
                <a:schemeClr val="tx1"/>
              </a:solidFill>
            </a:endParaRPr>
          </a:p>
          <a:p>
            <a:pPr algn="ctr"/>
            <a:endParaRPr lang="sv-SE" b="1">
              <a:solidFill>
                <a:schemeClr val="tx1"/>
              </a:solidFill>
            </a:endParaRPr>
          </a:p>
          <a:p>
            <a:pPr algn="ctr"/>
            <a:endParaRPr lang="sv-SE" b="1">
              <a:solidFill>
                <a:schemeClr val="tx1"/>
              </a:solidFill>
            </a:endParaRPr>
          </a:p>
          <a:p>
            <a:pPr algn="ctr"/>
            <a:endParaRPr lang="sv-SE" b="1">
              <a:solidFill>
                <a:schemeClr val="tx1"/>
              </a:solidFill>
            </a:endParaRPr>
          </a:p>
          <a:p>
            <a:pPr algn="ctr"/>
            <a:r>
              <a:rPr lang="sv-SE" b="1">
                <a:solidFill>
                  <a:schemeClr val="tx1"/>
                </a:solidFill>
              </a:rPr>
              <a:t>INSTITUTES</a:t>
            </a:r>
          </a:p>
          <a:p>
            <a:pPr algn="ctr"/>
            <a:endParaRPr lang="sv-SE" sz="2000">
              <a:solidFill>
                <a:schemeClr val="tx1"/>
              </a:solidFill>
            </a:endParaRPr>
          </a:p>
          <a:p>
            <a:pPr algn="ctr"/>
            <a:endParaRPr lang="sv-SE" sz="2000"/>
          </a:p>
          <a:p>
            <a:pPr algn="ctr"/>
            <a:endParaRPr lang="sv-SE" sz="2400"/>
          </a:p>
        </p:txBody>
      </p:sp>
      <p:pic>
        <p:nvPicPr>
          <p:cNvPr id="12" name="Picture 2" descr="fabrik | Papunet">
            <a:extLst>
              <a:ext uri="{FF2B5EF4-FFF2-40B4-BE49-F238E27FC236}">
                <a16:creationId xmlns:a16="http://schemas.microsoft.com/office/drawing/2014/main" id="{8D8A45AE-8D6B-8765-8DBB-4ED87591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219" y="3995439"/>
            <a:ext cx="1644323" cy="16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 12">
            <a:extLst>
              <a:ext uri="{FF2B5EF4-FFF2-40B4-BE49-F238E27FC236}">
                <a16:creationId xmlns:a16="http://schemas.microsoft.com/office/drawing/2014/main" id="{F76A4FE6-7410-0F56-247E-1B01B9DF292E}"/>
              </a:ext>
            </a:extLst>
          </p:cNvPr>
          <p:cNvSpPr/>
          <p:nvPr/>
        </p:nvSpPr>
        <p:spPr>
          <a:xfrm>
            <a:off x="9062311" y="3355828"/>
            <a:ext cx="2520000" cy="2520000"/>
          </a:xfrm>
          <a:prstGeom prst="ellipse">
            <a:avLst/>
          </a:prstGeom>
          <a:noFill/>
          <a:ln w="76200">
            <a:solidFill>
              <a:srgbClr val="00BC6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sv-SE" b="1">
                <a:solidFill>
                  <a:schemeClr val="tx1"/>
                </a:solidFill>
              </a:rPr>
              <a:t>INDUSTRY</a:t>
            </a:r>
          </a:p>
          <a:p>
            <a:pPr algn="ctr"/>
            <a:endParaRPr lang="sv-SE" sz="2000">
              <a:solidFill>
                <a:schemeClr val="tx1"/>
              </a:solidFill>
            </a:endParaRPr>
          </a:p>
          <a:p>
            <a:pPr algn="ctr"/>
            <a:endParaRPr lang="sv-SE" sz="2000"/>
          </a:p>
          <a:p>
            <a:pPr algn="ctr"/>
            <a:endParaRPr lang="sv-SE" sz="240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83CCBF1B-81C1-BB78-F59C-D8CD498D93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450" y="3228872"/>
            <a:ext cx="1046480" cy="892081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292011B9-E76F-F10A-2526-01B6594DDCD1}"/>
              </a:ext>
            </a:extLst>
          </p:cNvPr>
          <p:cNvSpPr txBox="1"/>
          <p:nvPr/>
        </p:nvSpPr>
        <p:spPr>
          <a:xfrm>
            <a:off x="905105" y="5098931"/>
            <a:ext cx="4870808" cy="1081661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 lIns="251999" tIns="180000" rIns="251999" bIns="180000">
            <a:spAutoFit/>
          </a:bodyPr>
          <a:lstStyle/>
          <a:p>
            <a:pPr marL="171450" indent="-171450">
              <a:lnSpc>
                <a:spcPts val="22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spc="3" dirty="0"/>
              <a:t>Student and career opportunities</a:t>
            </a:r>
          </a:p>
          <a:p>
            <a:pPr marL="171450" indent="-171450">
              <a:lnSpc>
                <a:spcPts val="22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spc="3" dirty="0"/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1916736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ruta 13">
            <a:extLst>
              <a:ext uri="{FF2B5EF4-FFF2-40B4-BE49-F238E27FC236}">
                <a16:creationId xmlns:a16="http://schemas.microsoft.com/office/drawing/2014/main" id="{54FC5BC6-BDFA-2B91-C6D4-47A7284D27EF}"/>
              </a:ext>
            </a:extLst>
          </p:cNvPr>
          <p:cNvSpPr txBox="1"/>
          <p:nvPr/>
        </p:nvSpPr>
        <p:spPr>
          <a:xfrm>
            <a:off x="2514300" y="2034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E53820C-B748-0235-D01F-BF87CDD1422A}"/>
              </a:ext>
            </a:extLst>
          </p:cNvPr>
          <p:cNvSpPr txBox="1"/>
          <p:nvPr/>
        </p:nvSpPr>
        <p:spPr>
          <a:xfrm>
            <a:off x="7744028" y="5698617"/>
            <a:ext cx="85279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800" b="1" dirty="0"/>
              <a:t>Catarina Sahlberg</a:t>
            </a:r>
          </a:p>
          <a:p>
            <a:r>
              <a:rPr lang="sv-SE" sz="800" dirty="0" err="1"/>
              <a:t>Programme</a:t>
            </a:r>
            <a:r>
              <a:rPr lang="sv-SE" sz="800" dirty="0"/>
              <a:t> Director</a:t>
            </a:r>
          </a:p>
        </p:txBody>
      </p:sp>
      <p:pic>
        <p:nvPicPr>
          <p:cNvPr id="60" name="Bildobjekt 59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C4AC9B34-E4B2-51AB-FD64-B6388822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028" y="4799866"/>
            <a:ext cx="835200" cy="835200"/>
          </a:xfrm>
          <a:prstGeom prst="rect">
            <a:avLst/>
          </a:prstGeom>
        </p:spPr>
      </p:pic>
      <p:pic>
        <p:nvPicPr>
          <p:cNvPr id="62" name="Bildobjekt 61" descr="En bild som visar Människoansikte, person, klädsel, Porträttfotografi&#10;&#10;Automatiskt genererad beskrivning">
            <a:extLst>
              <a:ext uri="{FF2B5EF4-FFF2-40B4-BE49-F238E27FC236}">
                <a16:creationId xmlns:a16="http://schemas.microsoft.com/office/drawing/2014/main" id="{1A6316D0-2C79-5B30-A233-307665CCC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792" y="4799866"/>
            <a:ext cx="835200" cy="835200"/>
          </a:xfrm>
          <a:prstGeom prst="rect">
            <a:avLst/>
          </a:prstGeom>
        </p:spPr>
      </p:pic>
      <p:pic>
        <p:nvPicPr>
          <p:cNvPr id="64" name="Bildobjekt 63" descr="En bild som visar person, Människoansikte, leende, klädsel&#10;&#10;Automatiskt genererad beskrivning">
            <a:extLst>
              <a:ext uri="{FF2B5EF4-FFF2-40B4-BE49-F238E27FC236}">
                <a16:creationId xmlns:a16="http://schemas.microsoft.com/office/drawing/2014/main" id="{DF6D7BD5-D639-D392-6488-78B088BB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08" y="4799866"/>
            <a:ext cx="835200" cy="835200"/>
          </a:xfrm>
          <a:prstGeom prst="rect">
            <a:avLst/>
          </a:prstGeom>
        </p:spPr>
      </p:pic>
      <p:sp>
        <p:nvSpPr>
          <p:cNvPr id="65" name="textruta 64">
            <a:extLst>
              <a:ext uri="{FF2B5EF4-FFF2-40B4-BE49-F238E27FC236}">
                <a16:creationId xmlns:a16="http://schemas.microsoft.com/office/drawing/2014/main" id="{8FB9CEE0-08A4-B651-CA34-0C37A3837207}"/>
              </a:ext>
            </a:extLst>
          </p:cNvPr>
          <p:cNvSpPr txBox="1"/>
          <p:nvPr/>
        </p:nvSpPr>
        <p:spPr>
          <a:xfrm>
            <a:off x="9854792" y="5698617"/>
            <a:ext cx="888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Marie-Louise Olsen</a:t>
            </a:r>
          </a:p>
          <a:p>
            <a:r>
              <a:rPr lang="sv-SE" sz="800" dirty="0"/>
              <a:t>Communications Specialist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51565196-624B-ECD1-7B01-032C9EF6530F}"/>
              </a:ext>
            </a:extLst>
          </p:cNvPr>
          <p:cNvSpPr txBox="1"/>
          <p:nvPr/>
        </p:nvSpPr>
        <p:spPr>
          <a:xfrm>
            <a:off x="8767608" y="5698617"/>
            <a:ext cx="112026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Fredrik Engelmark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CERN, FAIR, </a:t>
            </a:r>
            <a:r>
              <a:rPr lang="sv-SE" sz="800" dirty="0" err="1"/>
              <a:t>EuXFEL</a:t>
            </a:r>
            <a:r>
              <a:rPr lang="sv-SE" sz="800" dirty="0"/>
              <a:t> </a:t>
            </a:r>
          </a:p>
          <a:p>
            <a:r>
              <a:rPr lang="sv-SE" sz="800" dirty="0"/>
              <a:t>Contact </a:t>
            </a:r>
            <a:r>
              <a:rPr lang="sv-SE" sz="800" dirty="0" err="1"/>
              <a:t>point</a:t>
            </a:r>
            <a:r>
              <a:rPr lang="sv-SE" sz="800" dirty="0"/>
              <a:t> DESY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6CD3629F-99E0-1139-ABDF-32BFD6E603D0}"/>
              </a:ext>
            </a:extLst>
          </p:cNvPr>
          <p:cNvSpPr txBox="1"/>
          <p:nvPr/>
        </p:nvSpPr>
        <p:spPr>
          <a:xfrm>
            <a:off x="7744028" y="3899940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Lars-Åke Isaksson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06AA8299-55C0-D139-6F47-CA5F07DD3731}"/>
              </a:ext>
            </a:extLst>
          </p:cNvPr>
          <p:cNvSpPr txBox="1"/>
          <p:nvPr/>
        </p:nvSpPr>
        <p:spPr>
          <a:xfrm>
            <a:off x="8767608" y="3899940"/>
            <a:ext cx="9300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Adam Wikström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Contact </a:t>
            </a:r>
            <a:r>
              <a:rPr lang="sv-SE" sz="800" dirty="0" err="1"/>
              <a:t>point</a:t>
            </a:r>
            <a:r>
              <a:rPr lang="sv-SE" sz="800" dirty="0"/>
              <a:t>: EISCAT</a:t>
            </a:r>
          </a:p>
        </p:txBody>
      </p:sp>
      <p:sp>
        <p:nvSpPr>
          <p:cNvPr id="87" name="textruta 86">
            <a:extLst>
              <a:ext uri="{FF2B5EF4-FFF2-40B4-BE49-F238E27FC236}">
                <a16:creationId xmlns:a16="http://schemas.microsoft.com/office/drawing/2014/main" id="{EA82AFEC-54D7-3FE5-078F-11396BF4175F}"/>
              </a:ext>
            </a:extLst>
          </p:cNvPr>
          <p:cNvSpPr txBox="1"/>
          <p:nvPr/>
        </p:nvSpPr>
        <p:spPr>
          <a:xfrm>
            <a:off x="762492" y="3899940"/>
            <a:ext cx="9813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Paul </a:t>
            </a:r>
            <a:r>
              <a:rPr lang="sv-SE" sz="800" b="1" dirty="0" err="1"/>
              <a:t>Häyhänen</a:t>
            </a:r>
            <a:endParaRPr lang="sv-SE" sz="800" b="1" dirty="0"/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SKA</a:t>
            </a:r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00DA1E19-1621-348E-B8B9-8E941870A81B}"/>
              </a:ext>
            </a:extLst>
          </p:cNvPr>
          <p:cNvSpPr txBox="1"/>
          <p:nvPr/>
        </p:nvSpPr>
        <p:spPr>
          <a:xfrm>
            <a:off x="2873256" y="3899940"/>
            <a:ext cx="8882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Håkan Nilsson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sp>
        <p:nvSpPr>
          <p:cNvPr id="92" name="textruta 91">
            <a:extLst>
              <a:ext uri="{FF2B5EF4-FFF2-40B4-BE49-F238E27FC236}">
                <a16:creationId xmlns:a16="http://schemas.microsoft.com/office/drawing/2014/main" id="{21FEEDF7-C735-BB6B-89BB-A475CA4BCD24}"/>
              </a:ext>
            </a:extLst>
          </p:cNvPr>
          <p:cNvSpPr txBox="1"/>
          <p:nvPr/>
        </p:nvSpPr>
        <p:spPr>
          <a:xfrm>
            <a:off x="1786072" y="3899940"/>
            <a:ext cx="9788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Oscar </a:t>
            </a:r>
            <a:r>
              <a:rPr lang="sv-SE" sz="800" b="1" dirty="0" err="1"/>
              <a:t>Isoz</a:t>
            </a:r>
            <a:endParaRPr lang="sv-SE" sz="800" b="1" dirty="0"/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ESO</a:t>
            </a:r>
          </a:p>
        </p:txBody>
      </p:sp>
      <p:sp>
        <p:nvSpPr>
          <p:cNvPr id="93" name="textruta 92">
            <a:extLst>
              <a:ext uri="{FF2B5EF4-FFF2-40B4-BE49-F238E27FC236}">
                <a16:creationId xmlns:a16="http://schemas.microsoft.com/office/drawing/2014/main" id="{C00876E9-1112-85E6-85B8-DAA546FB3DF1}"/>
              </a:ext>
            </a:extLst>
          </p:cNvPr>
          <p:cNvSpPr txBox="1"/>
          <p:nvPr/>
        </p:nvSpPr>
        <p:spPr>
          <a:xfrm>
            <a:off x="787178" y="5698617"/>
            <a:ext cx="9393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Max Collins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F4E/ITER</a:t>
            </a:r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7DEDCAAC-2E45-44B3-19BB-ECCC5E7CE9F4}"/>
              </a:ext>
            </a:extLst>
          </p:cNvPr>
          <p:cNvSpPr txBox="1"/>
          <p:nvPr/>
        </p:nvSpPr>
        <p:spPr>
          <a:xfrm>
            <a:off x="2863340" y="5698617"/>
            <a:ext cx="888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Amelie Hallin</a:t>
            </a:r>
          </a:p>
          <a:p>
            <a:r>
              <a:rPr lang="sv-SE" sz="800" dirty="0" err="1"/>
              <a:t>External</a:t>
            </a:r>
            <a:r>
              <a:rPr lang="sv-SE" sz="800" dirty="0"/>
              <a:t> Relations Manager</a:t>
            </a:r>
          </a:p>
        </p:txBody>
      </p:sp>
      <p:sp>
        <p:nvSpPr>
          <p:cNvPr id="98" name="textruta 97">
            <a:extLst>
              <a:ext uri="{FF2B5EF4-FFF2-40B4-BE49-F238E27FC236}">
                <a16:creationId xmlns:a16="http://schemas.microsoft.com/office/drawing/2014/main" id="{ADA82365-2C5C-B733-FA75-54A249014C10}"/>
              </a:ext>
            </a:extLst>
          </p:cNvPr>
          <p:cNvSpPr txBox="1"/>
          <p:nvPr/>
        </p:nvSpPr>
        <p:spPr>
          <a:xfrm>
            <a:off x="1825587" y="5698617"/>
            <a:ext cx="939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Cajsa Fredlund</a:t>
            </a:r>
          </a:p>
          <a:p>
            <a:r>
              <a:rPr lang="sv-SE" sz="800" dirty="0"/>
              <a:t>Communication Manager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E5F6BD8B-3FE8-F92A-D6BC-38FAF8D6CA40}"/>
              </a:ext>
            </a:extLst>
          </p:cNvPr>
          <p:cNvSpPr txBox="1"/>
          <p:nvPr/>
        </p:nvSpPr>
        <p:spPr>
          <a:xfrm>
            <a:off x="611569" y="1726845"/>
            <a:ext cx="541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Offices in Lund, Uppsala, Göteborg/Borås and Luleå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FFFFFF"/>
                </a:solidFill>
                <a:latin typeface="Calibri Light" panose="020F0302020204030204"/>
              </a:rPr>
              <a:t>Most team </a:t>
            </a:r>
            <a:r>
              <a:rPr lang="sv-SE" b="1" dirty="0" err="1">
                <a:solidFill>
                  <a:srgbClr val="FFFFFF"/>
                </a:solidFill>
                <a:latin typeface="Calibri Light" panose="020F0302020204030204"/>
              </a:rPr>
              <a:t>members</a:t>
            </a:r>
            <a:r>
              <a:rPr lang="sv-SE" b="1" dirty="0">
                <a:solidFill>
                  <a:srgbClr val="FFFFFF"/>
                </a:solidFill>
                <a:latin typeface="Calibri Light" panose="020F0302020204030204"/>
              </a:rPr>
              <a:t> </a:t>
            </a:r>
            <a:r>
              <a:rPr lang="sv-SE" b="1" dirty="0" err="1">
                <a:solidFill>
                  <a:srgbClr val="FFFFFF"/>
                </a:solidFill>
                <a:latin typeface="Calibri Light" panose="020F0302020204030204"/>
              </a:rPr>
              <a:t>work</a:t>
            </a:r>
            <a:r>
              <a:rPr lang="sv-SE" b="1" dirty="0">
                <a:solidFill>
                  <a:srgbClr val="FFFFFF"/>
                </a:solidFill>
                <a:latin typeface="Calibri Light" panose="020F0302020204030204"/>
              </a:rPr>
              <a:t> part-</a:t>
            </a:r>
            <a:r>
              <a:rPr lang="sv-SE" b="1" dirty="0" err="1">
                <a:solidFill>
                  <a:srgbClr val="FFFFFF"/>
                </a:solidFill>
                <a:latin typeface="Calibri Light" panose="020F0302020204030204"/>
              </a:rPr>
              <a:t>time</a:t>
            </a:r>
            <a:endParaRPr lang="sv-SE" b="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103" name="Bildobjekt 102" descr="En bild som visar Människoansikte, person, leende, Haka&#10;&#10;Automatiskt genererad beskrivning">
            <a:extLst>
              <a:ext uri="{FF2B5EF4-FFF2-40B4-BE49-F238E27FC236}">
                <a16:creationId xmlns:a16="http://schemas.microsoft.com/office/drawing/2014/main" id="{FB16491C-10E9-CD8B-2E21-605D24D07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028" y="3004570"/>
            <a:ext cx="832985" cy="835200"/>
          </a:xfrm>
          <a:prstGeom prst="rect">
            <a:avLst/>
          </a:prstGeom>
        </p:spPr>
      </p:pic>
      <p:pic>
        <p:nvPicPr>
          <p:cNvPr id="107" name="Bildobjekt 106" descr="En bild som visar Människoansikte, person, Haka, klädsel&#10;&#10;Automatiskt genererad beskrivning">
            <a:extLst>
              <a:ext uri="{FF2B5EF4-FFF2-40B4-BE49-F238E27FC236}">
                <a16:creationId xmlns:a16="http://schemas.microsoft.com/office/drawing/2014/main" id="{952E1C66-E520-4684-2021-1BD4A0AF8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608" y="3004570"/>
            <a:ext cx="835200" cy="835200"/>
          </a:xfrm>
          <a:prstGeom prst="rect">
            <a:avLst/>
          </a:prstGeom>
        </p:spPr>
      </p:pic>
      <p:sp>
        <p:nvSpPr>
          <p:cNvPr id="108" name="textruta 107">
            <a:extLst>
              <a:ext uri="{FF2B5EF4-FFF2-40B4-BE49-F238E27FC236}">
                <a16:creationId xmlns:a16="http://schemas.microsoft.com/office/drawing/2014/main" id="{3FF1F8C6-1057-0BC8-CC0E-79FBCD675EAC}"/>
              </a:ext>
            </a:extLst>
          </p:cNvPr>
          <p:cNvSpPr txBox="1"/>
          <p:nvPr/>
        </p:nvSpPr>
        <p:spPr>
          <a:xfrm>
            <a:off x="7751648" y="2714944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Luleå</a:t>
            </a:r>
          </a:p>
        </p:txBody>
      </p:sp>
      <p:sp>
        <p:nvSpPr>
          <p:cNvPr id="109" name="textruta 108">
            <a:extLst>
              <a:ext uri="{FF2B5EF4-FFF2-40B4-BE49-F238E27FC236}">
                <a16:creationId xmlns:a16="http://schemas.microsoft.com/office/drawing/2014/main" id="{48BDD5EA-21D4-7CE1-C30D-9C921E336B44}"/>
              </a:ext>
            </a:extLst>
          </p:cNvPr>
          <p:cNvSpPr txBox="1"/>
          <p:nvPr/>
        </p:nvSpPr>
        <p:spPr>
          <a:xfrm>
            <a:off x="7751648" y="4528504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Uppsala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CCA9DAE8-9862-19CF-5683-078E67F8FF99}"/>
              </a:ext>
            </a:extLst>
          </p:cNvPr>
          <p:cNvSpPr txBox="1"/>
          <p:nvPr/>
        </p:nvSpPr>
        <p:spPr>
          <a:xfrm>
            <a:off x="784297" y="2673013"/>
            <a:ext cx="14013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Göteborg/Borås</a:t>
            </a:r>
          </a:p>
        </p:txBody>
      </p:sp>
      <p:sp>
        <p:nvSpPr>
          <p:cNvPr id="111" name="textruta 110">
            <a:extLst>
              <a:ext uri="{FF2B5EF4-FFF2-40B4-BE49-F238E27FC236}">
                <a16:creationId xmlns:a16="http://schemas.microsoft.com/office/drawing/2014/main" id="{C318A6B5-899C-3AED-5608-15B1271640C2}"/>
              </a:ext>
            </a:extLst>
          </p:cNvPr>
          <p:cNvSpPr txBox="1"/>
          <p:nvPr/>
        </p:nvSpPr>
        <p:spPr>
          <a:xfrm>
            <a:off x="9854792" y="3899940"/>
            <a:ext cx="1120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Mattias Vesterlund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pic>
        <p:nvPicPr>
          <p:cNvPr id="113" name="Bildobjekt 112" descr="En bild som visar Människoansikte, person, krage, klädsel&#10;&#10;Automatiskt genererad beskrivning">
            <a:extLst>
              <a:ext uri="{FF2B5EF4-FFF2-40B4-BE49-F238E27FC236}">
                <a16:creationId xmlns:a16="http://schemas.microsoft.com/office/drawing/2014/main" id="{56EA6BB0-2EE0-B19D-8234-EEBD3DC45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4792" y="3004570"/>
            <a:ext cx="835200" cy="835200"/>
          </a:xfrm>
          <a:prstGeom prst="rect">
            <a:avLst/>
          </a:prstGeom>
        </p:spPr>
      </p:pic>
      <p:sp>
        <p:nvSpPr>
          <p:cNvPr id="114" name="textruta 113">
            <a:extLst>
              <a:ext uri="{FF2B5EF4-FFF2-40B4-BE49-F238E27FC236}">
                <a16:creationId xmlns:a16="http://schemas.microsoft.com/office/drawing/2014/main" id="{45C54B3A-7DB3-8483-A5E8-186CB7BD8C2E}"/>
              </a:ext>
            </a:extLst>
          </p:cNvPr>
          <p:cNvSpPr txBox="1"/>
          <p:nvPr/>
        </p:nvSpPr>
        <p:spPr>
          <a:xfrm>
            <a:off x="3894336" y="3899940"/>
            <a:ext cx="8882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Mattias Viktorsson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pic>
        <p:nvPicPr>
          <p:cNvPr id="116" name="Bildobjekt 115" descr="En bild som visar Människoansikte, person, skjorta, Panna&#10;&#10;Automatiskt genererad beskrivning">
            <a:extLst>
              <a:ext uri="{FF2B5EF4-FFF2-40B4-BE49-F238E27FC236}">
                <a16:creationId xmlns:a16="http://schemas.microsoft.com/office/drawing/2014/main" id="{A3E3DD6E-3F83-1A7F-D645-809E55494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622" y="3004570"/>
            <a:ext cx="836057" cy="836057"/>
          </a:xfrm>
          <a:prstGeom prst="rect">
            <a:avLst/>
          </a:prstGeom>
        </p:spPr>
      </p:pic>
      <p:pic>
        <p:nvPicPr>
          <p:cNvPr id="119" name="Bildobjekt 118" descr="En bild som visar Människoansikte, person, leende, Panna&#10;&#10;Automatiskt genererad beskrivning">
            <a:extLst>
              <a:ext uri="{FF2B5EF4-FFF2-40B4-BE49-F238E27FC236}">
                <a16:creationId xmlns:a16="http://schemas.microsoft.com/office/drawing/2014/main" id="{C0FC1055-D1DB-F7C6-1483-B83B0C64D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082" y="3004570"/>
            <a:ext cx="835200" cy="835200"/>
          </a:xfrm>
          <a:prstGeom prst="rect">
            <a:avLst/>
          </a:prstGeom>
        </p:spPr>
      </p:pic>
      <p:pic>
        <p:nvPicPr>
          <p:cNvPr id="121" name="Bildobjekt 120" descr="En bild som visar Människoansikte, person, klädsel, leende&#10;&#10;Automatiskt genererad beskrivning">
            <a:extLst>
              <a:ext uri="{FF2B5EF4-FFF2-40B4-BE49-F238E27FC236}">
                <a16:creationId xmlns:a16="http://schemas.microsoft.com/office/drawing/2014/main" id="{4C3CFE95-D06C-5E5B-0B03-4135B74607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3943" y="3004570"/>
            <a:ext cx="835200" cy="835200"/>
          </a:xfrm>
          <a:prstGeom prst="rect">
            <a:avLst/>
          </a:prstGeom>
        </p:spPr>
      </p:pic>
      <p:pic>
        <p:nvPicPr>
          <p:cNvPr id="123" name="Bildobjekt 122" descr="En bild som visar Människoansikte, person, gräs, utomhus&#10;&#10;Automatiskt genererad beskrivning">
            <a:extLst>
              <a:ext uri="{FF2B5EF4-FFF2-40B4-BE49-F238E27FC236}">
                <a16:creationId xmlns:a16="http://schemas.microsoft.com/office/drawing/2014/main" id="{66D3CD55-7EA5-73F3-EBA5-3C9475BAA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0319" y="3004570"/>
            <a:ext cx="835200" cy="835200"/>
          </a:xfrm>
          <a:prstGeom prst="rect">
            <a:avLst/>
          </a:prstGeom>
        </p:spPr>
      </p:pic>
      <p:sp>
        <p:nvSpPr>
          <p:cNvPr id="125" name="textruta 124">
            <a:extLst>
              <a:ext uri="{FF2B5EF4-FFF2-40B4-BE49-F238E27FC236}">
                <a16:creationId xmlns:a16="http://schemas.microsoft.com/office/drawing/2014/main" id="{CE0AA3B9-A74E-3855-7D2D-05EF8F20C99F}"/>
              </a:ext>
            </a:extLst>
          </p:cNvPr>
          <p:cNvSpPr txBox="1"/>
          <p:nvPr/>
        </p:nvSpPr>
        <p:spPr>
          <a:xfrm>
            <a:off x="784298" y="4562773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Lund</a:t>
            </a:r>
          </a:p>
        </p:txBody>
      </p:sp>
      <p:sp>
        <p:nvSpPr>
          <p:cNvPr id="127" name="textruta 126">
            <a:extLst>
              <a:ext uri="{FF2B5EF4-FFF2-40B4-BE49-F238E27FC236}">
                <a16:creationId xmlns:a16="http://schemas.microsoft.com/office/drawing/2014/main" id="{7C3DF7DC-4A18-9828-76E6-5E0F36E2F42C}"/>
              </a:ext>
            </a:extLst>
          </p:cNvPr>
          <p:cNvSpPr txBox="1"/>
          <p:nvPr/>
        </p:nvSpPr>
        <p:spPr>
          <a:xfrm>
            <a:off x="3889507" y="5698617"/>
            <a:ext cx="8287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800" b="1" dirty="0"/>
              <a:t>Mike Olsson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sp>
        <p:nvSpPr>
          <p:cNvPr id="132" name="textruta 131">
            <a:extLst>
              <a:ext uri="{FF2B5EF4-FFF2-40B4-BE49-F238E27FC236}">
                <a16:creationId xmlns:a16="http://schemas.microsoft.com/office/drawing/2014/main" id="{AEDA0722-2A01-4CED-7AAC-9693F1766102}"/>
              </a:ext>
            </a:extLst>
          </p:cNvPr>
          <p:cNvSpPr txBox="1"/>
          <p:nvPr/>
        </p:nvSpPr>
        <p:spPr>
          <a:xfrm>
            <a:off x="4908144" y="5698617"/>
            <a:ext cx="1120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Frida Tibblin Citron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pic>
        <p:nvPicPr>
          <p:cNvPr id="133" name="Bildobjekt 132">
            <a:extLst>
              <a:ext uri="{FF2B5EF4-FFF2-40B4-BE49-F238E27FC236}">
                <a16:creationId xmlns:a16="http://schemas.microsoft.com/office/drawing/2014/main" id="{CEEEB89C-98D2-B265-2BCE-29E7208B44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6596" y="2007893"/>
            <a:ext cx="2312854" cy="615552"/>
          </a:xfrm>
          <a:prstGeom prst="rect">
            <a:avLst/>
          </a:prstGeom>
        </p:spPr>
      </p:pic>
      <p:pic>
        <p:nvPicPr>
          <p:cNvPr id="138" name="Bildobjekt 137" descr="En bild som visar text, Teckensnitt, skärmbild, logotyp&#10;&#10;Automatiskt genererad beskrivning">
            <a:extLst>
              <a:ext uri="{FF2B5EF4-FFF2-40B4-BE49-F238E27FC236}">
                <a16:creationId xmlns:a16="http://schemas.microsoft.com/office/drawing/2014/main" id="{48D73061-04EC-D81F-31C4-71AB499593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2105" y="270635"/>
            <a:ext cx="4459881" cy="1645759"/>
          </a:xfrm>
          <a:prstGeom prst="rect">
            <a:avLst/>
          </a:prstGeom>
        </p:spPr>
      </p:pic>
      <p:grpSp>
        <p:nvGrpSpPr>
          <p:cNvPr id="154" name="Grupp 153">
            <a:extLst>
              <a:ext uri="{FF2B5EF4-FFF2-40B4-BE49-F238E27FC236}">
                <a16:creationId xmlns:a16="http://schemas.microsoft.com/office/drawing/2014/main" id="{7EDA9CD2-4CD4-75BB-66FB-5DA37DE195DC}"/>
              </a:ext>
            </a:extLst>
          </p:cNvPr>
          <p:cNvGrpSpPr/>
          <p:nvPr/>
        </p:nvGrpSpPr>
        <p:grpSpPr>
          <a:xfrm>
            <a:off x="5610281" y="275795"/>
            <a:ext cx="2176050" cy="4632973"/>
            <a:chOff x="5517360" y="86952"/>
            <a:chExt cx="2176050" cy="4632973"/>
          </a:xfrm>
        </p:grpSpPr>
        <p:grpSp>
          <p:nvGrpSpPr>
            <p:cNvPr id="153" name="Grupp 152">
              <a:extLst>
                <a:ext uri="{FF2B5EF4-FFF2-40B4-BE49-F238E27FC236}">
                  <a16:creationId xmlns:a16="http://schemas.microsoft.com/office/drawing/2014/main" id="{A5318FE0-E73A-4468-BD89-C713A8F6AF17}"/>
                </a:ext>
              </a:extLst>
            </p:cNvPr>
            <p:cNvGrpSpPr/>
            <p:nvPr/>
          </p:nvGrpSpPr>
          <p:grpSpPr>
            <a:xfrm>
              <a:off x="5517360" y="86952"/>
              <a:ext cx="2176050" cy="4632973"/>
              <a:chOff x="5517360" y="86952"/>
              <a:chExt cx="2176050" cy="4632973"/>
            </a:xfrm>
          </p:grpSpPr>
          <p:pic>
            <p:nvPicPr>
              <p:cNvPr id="71" name="Bildobjekt 70" descr="En bild som visar natur, mörk, silhuett&#10;&#10;Automatiskt genererad beskrivning">
                <a:extLst>
                  <a:ext uri="{FF2B5EF4-FFF2-40B4-BE49-F238E27FC236}">
                    <a16:creationId xmlns:a16="http://schemas.microsoft.com/office/drawing/2014/main" id="{D46232A5-F254-7256-86A6-FEF4F81BE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7360" y="86952"/>
                <a:ext cx="2176050" cy="4632973"/>
              </a:xfrm>
              <a:prstGeom prst="rect">
                <a:avLst/>
              </a:prstGeom>
            </p:spPr>
          </p:pic>
          <p:sp>
            <p:nvSpPr>
              <p:cNvPr id="72" name="Ellips 71">
                <a:extLst>
                  <a:ext uri="{FF2B5EF4-FFF2-40B4-BE49-F238E27FC236}">
                    <a16:creationId xmlns:a16="http://schemas.microsoft.com/office/drawing/2014/main" id="{164A5A90-802D-6999-4455-0265F2BA5219}"/>
                  </a:ext>
                </a:extLst>
              </p:cNvPr>
              <p:cNvSpPr/>
              <p:nvPr/>
            </p:nvSpPr>
            <p:spPr>
              <a:xfrm>
                <a:off x="7108525" y="1249528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  <p:sp>
            <p:nvSpPr>
              <p:cNvPr id="73" name="Ellips 72">
                <a:extLst>
                  <a:ext uri="{FF2B5EF4-FFF2-40B4-BE49-F238E27FC236}">
                    <a16:creationId xmlns:a16="http://schemas.microsoft.com/office/drawing/2014/main" id="{86484C02-FDDB-E4BC-A802-46A9129DE238}"/>
                  </a:ext>
                </a:extLst>
              </p:cNvPr>
              <p:cNvSpPr/>
              <p:nvPr/>
            </p:nvSpPr>
            <p:spPr>
              <a:xfrm>
                <a:off x="5852907" y="4412609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  <p:sp>
            <p:nvSpPr>
              <p:cNvPr id="74" name="Ellips 73">
                <a:extLst>
                  <a:ext uri="{FF2B5EF4-FFF2-40B4-BE49-F238E27FC236}">
                    <a16:creationId xmlns:a16="http://schemas.microsoft.com/office/drawing/2014/main" id="{80C7AA53-D4C7-3791-EB8B-55FD4B47E402}"/>
                  </a:ext>
                </a:extLst>
              </p:cNvPr>
              <p:cNvSpPr/>
              <p:nvPr/>
            </p:nvSpPr>
            <p:spPr>
              <a:xfrm>
                <a:off x="6715226" y="3078885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  <p:sp>
            <p:nvSpPr>
              <p:cNvPr id="75" name="Ellips 74">
                <a:extLst>
                  <a:ext uri="{FF2B5EF4-FFF2-40B4-BE49-F238E27FC236}">
                    <a16:creationId xmlns:a16="http://schemas.microsoft.com/office/drawing/2014/main" id="{DB888DF2-0A2F-DE1C-CC0E-0DC5FA828EE1}"/>
                  </a:ext>
                </a:extLst>
              </p:cNvPr>
              <p:cNvSpPr/>
              <p:nvPr/>
            </p:nvSpPr>
            <p:spPr>
              <a:xfrm>
                <a:off x="5658608" y="3796633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</p:grpSp>
        <p:sp>
          <p:nvSpPr>
            <p:cNvPr id="139" name="textruta 138">
              <a:extLst>
                <a:ext uri="{FF2B5EF4-FFF2-40B4-BE49-F238E27FC236}">
                  <a16:creationId xmlns:a16="http://schemas.microsoft.com/office/drawing/2014/main" id="{408D972A-BC0E-61AB-2B8E-39FE4B581032}"/>
                </a:ext>
              </a:extLst>
            </p:cNvPr>
            <p:cNvSpPr txBox="1"/>
            <p:nvPr/>
          </p:nvSpPr>
          <p:spPr>
            <a:xfrm>
              <a:off x="5828374" y="4363518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Lund</a:t>
              </a:r>
              <a:endParaRPr lang="sv-SE" dirty="0"/>
            </a:p>
          </p:txBody>
        </p:sp>
        <p:sp>
          <p:nvSpPr>
            <p:cNvPr id="140" name="textruta 139">
              <a:extLst>
                <a:ext uri="{FF2B5EF4-FFF2-40B4-BE49-F238E27FC236}">
                  <a16:creationId xmlns:a16="http://schemas.microsoft.com/office/drawing/2014/main" id="{968A9058-9ABE-9F76-9856-3EFFC8FF8D76}"/>
                </a:ext>
              </a:extLst>
            </p:cNvPr>
            <p:cNvSpPr txBox="1"/>
            <p:nvPr/>
          </p:nvSpPr>
          <p:spPr>
            <a:xfrm>
              <a:off x="6708555" y="3044910"/>
              <a:ext cx="6014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Uppsala</a:t>
              </a:r>
            </a:p>
            <a:p>
              <a:endParaRPr lang="sv-SE" dirty="0"/>
            </a:p>
          </p:txBody>
        </p:sp>
        <p:sp>
          <p:nvSpPr>
            <p:cNvPr id="141" name="textruta 140">
              <a:extLst>
                <a:ext uri="{FF2B5EF4-FFF2-40B4-BE49-F238E27FC236}">
                  <a16:creationId xmlns:a16="http://schemas.microsoft.com/office/drawing/2014/main" id="{EDCE799E-525C-E0F3-E27A-AA9EDF28A1DB}"/>
                </a:ext>
              </a:extLst>
            </p:cNvPr>
            <p:cNvSpPr txBox="1"/>
            <p:nvPr/>
          </p:nvSpPr>
          <p:spPr>
            <a:xfrm>
              <a:off x="5643486" y="3749541"/>
              <a:ext cx="6799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Göteborg</a:t>
              </a:r>
            </a:p>
            <a:p>
              <a:endParaRPr lang="sv-SE" dirty="0"/>
            </a:p>
          </p:txBody>
        </p:sp>
        <p:sp>
          <p:nvSpPr>
            <p:cNvPr id="142" name="textruta 141">
              <a:extLst>
                <a:ext uri="{FF2B5EF4-FFF2-40B4-BE49-F238E27FC236}">
                  <a16:creationId xmlns:a16="http://schemas.microsoft.com/office/drawing/2014/main" id="{4E100AAB-AF24-EE26-7A36-7FFF53D893AC}"/>
                </a:ext>
              </a:extLst>
            </p:cNvPr>
            <p:cNvSpPr txBox="1"/>
            <p:nvPr/>
          </p:nvSpPr>
          <p:spPr>
            <a:xfrm>
              <a:off x="7161874" y="1216458"/>
              <a:ext cx="460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Luleå</a:t>
              </a:r>
              <a:endParaRPr lang="sv-SE" dirty="0"/>
            </a:p>
          </p:txBody>
        </p:sp>
      </p:grpSp>
      <p:pic>
        <p:nvPicPr>
          <p:cNvPr id="144" name="Bildobjekt 143" descr="En bild som visar person, Människoansikte, klädsel, person&#10;&#10;Automatiskt genererad beskrivning">
            <a:extLst>
              <a:ext uri="{FF2B5EF4-FFF2-40B4-BE49-F238E27FC236}">
                <a16:creationId xmlns:a16="http://schemas.microsoft.com/office/drawing/2014/main" id="{52CA8B7E-4CE3-7641-EA6B-AE4723A8D3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78" y="4799866"/>
            <a:ext cx="836057" cy="836057"/>
          </a:xfrm>
          <a:prstGeom prst="rect">
            <a:avLst/>
          </a:prstGeom>
        </p:spPr>
      </p:pic>
      <p:pic>
        <p:nvPicPr>
          <p:cNvPr id="146" name="Bildobjekt 145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26013B14-07CA-B217-E9DC-8CB9A7FBF0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7330" y="4799866"/>
            <a:ext cx="835200" cy="835200"/>
          </a:xfrm>
          <a:prstGeom prst="rect">
            <a:avLst/>
          </a:prstGeom>
        </p:spPr>
      </p:pic>
      <p:pic>
        <p:nvPicPr>
          <p:cNvPr id="148" name="Bildobjekt 147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737B88ED-A50D-8116-E20D-A1C4706464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6625" y="4799866"/>
            <a:ext cx="836057" cy="836057"/>
          </a:xfrm>
          <a:prstGeom prst="rect">
            <a:avLst/>
          </a:prstGeom>
        </p:spPr>
      </p:pic>
      <p:pic>
        <p:nvPicPr>
          <p:cNvPr id="150" name="Bildobjekt 149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BF11C978-80A5-0377-4328-65B90EB5EE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76777" y="4799866"/>
            <a:ext cx="833606" cy="835200"/>
          </a:xfrm>
          <a:prstGeom prst="rect">
            <a:avLst/>
          </a:prstGeom>
        </p:spPr>
      </p:pic>
      <p:pic>
        <p:nvPicPr>
          <p:cNvPr id="152" name="Bildobjekt 151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35193735-289E-029A-0F01-288C79B0EE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4479" y="4799866"/>
            <a:ext cx="832943" cy="835200"/>
          </a:xfrm>
          <a:prstGeom prst="rect">
            <a:avLst/>
          </a:prstGeom>
        </p:spPr>
      </p:pic>
      <p:sp>
        <p:nvSpPr>
          <p:cNvPr id="5" name="Rubrik 6">
            <a:extLst>
              <a:ext uri="{FF2B5EF4-FFF2-40B4-BE49-F238E27FC236}">
                <a16:creationId xmlns:a16="http://schemas.microsoft.com/office/drawing/2014/main" id="{1D200D9D-743E-3084-EEF1-4454C986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365125"/>
            <a:ext cx="3145909" cy="1325563"/>
          </a:xfrm>
        </p:spPr>
        <p:txBody>
          <a:bodyPr>
            <a:normAutofit/>
          </a:bodyPr>
          <a:lstStyle/>
          <a:p>
            <a:pPr>
              <a:lnSpc>
                <a:spcPts val="2480"/>
              </a:lnSpc>
              <a:spcAft>
                <a:spcPts val="600"/>
              </a:spcAft>
            </a:pPr>
            <a:r>
              <a:rPr lang="sv-SE" sz="28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91241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ruta 13">
            <a:extLst>
              <a:ext uri="{FF2B5EF4-FFF2-40B4-BE49-F238E27FC236}">
                <a16:creationId xmlns:a16="http://schemas.microsoft.com/office/drawing/2014/main" id="{54FC5BC6-BDFA-2B91-C6D4-47A7284D27EF}"/>
              </a:ext>
            </a:extLst>
          </p:cNvPr>
          <p:cNvSpPr txBox="1"/>
          <p:nvPr/>
        </p:nvSpPr>
        <p:spPr>
          <a:xfrm>
            <a:off x="2514300" y="2034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8E53820C-B748-0235-D01F-BF87CDD1422A}"/>
              </a:ext>
            </a:extLst>
          </p:cNvPr>
          <p:cNvSpPr txBox="1"/>
          <p:nvPr/>
        </p:nvSpPr>
        <p:spPr>
          <a:xfrm>
            <a:off x="7744028" y="5698617"/>
            <a:ext cx="85279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800" b="1" dirty="0"/>
              <a:t>Catarina Sahlberg</a:t>
            </a:r>
          </a:p>
          <a:p>
            <a:r>
              <a:rPr lang="sv-SE" sz="800" dirty="0" err="1"/>
              <a:t>Programme</a:t>
            </a:r>
            <a:r>
              <a:rPr lang="sv-SE" sz="800" dirty="0"/>
              <a:t> Director</a:t>
            </a:r>
          </a:p>
        </p:txBody>
      </p:sp>
      <p:pic>
        <p:nvPicPr>
          <p:cNvPr id="60" name="Bildobjekt 59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C4AC9B34-E4B2-51AB-FD64-B6388822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028" y="4799866"/>
            <a:ext cx="835200" cy="835200"/>
          </a:xfrm>
          <a:prstGeom prst="rect">
            <a:avLst/>
          </a:prstGeom>
        </p:spPr>
      </p:pic>
      <p:pic>
        <p:nvPicPr>
          <p:cNvPr id="62" name="Bildobjekt 61" descr="En bild som visar Människoansikte, person, klädsel, Porträttfotografi&#10;&#10;Automatiskt genererad beskrivning">
            <a:extLst>
              <a:ext uri="{FF2B5EF4-FFF2-40B4-BE49-F238E27FC236}">
                <a16:creationId xmlns:a16="http://schemas.microsoft.com/office/drawing/2014/main" id="{1A6316D0-2C79-5B30-A233-307665CCC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792" y="4799866"/>
            <a:ext cx="835200" cy="835200"/>
          </a:xfrm>
          <a:prstGeom prst="rect">
            <a:avLst/>
          </a:prstGeom>
        </p:spPr>
      </p:pic>
      <p:pic>
        <p:nvPicPr>
          <p:cNvPr id="64" name="Bildobjekt 63" descr="En bild som visar person, Människoansikte, leende, klädsel&#10;&#10;Automatiskt genererad beskrivning">
            <a:extLst>
              <a:ext uri="{FF2B5EF4-FFF2-40B4-BE49-F238E27FC236}">
                <a16:creationId xmlns:a16="http://schemas.microsoft.com/office/drawing/2014/main" id="{DF6D7BD5-D639-D392-6488-78B088BB8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08" y="4799866"/>
            <a:ext cx="835200" cy="835200"/>
          </a:xfrm>
          <a:prstGeom prst="rect">
            <a:avLst/>
          </a:prstGeom>
        </p:spPr>
      </p:pic>
      <p:sp>
        <p:nvSpPr>
          <p:cNvPr id="65" name="textruta 64">
            <a:extLst>
              <a:ext uri="{FF2B5EF4-FFF2-40B4-BE49-F238E27FC236}">
                <a16:creationId xmlns:a16="http://schemas.microsoft.com/office/drawing/2014/main" id="{8FB9CEE0-08A4-B651-CA34-0C37A3837207}"/>
              </a:ext>
            </a:extLst>
          </p:cNvPr>
          <p:cNvSpPr txBox="1"/>
          <p:nvPr/>
        </p:nvSpPr>
        <p:spPr>
          <a:xfrm>
            <a:off x="9854792" y="5698617"/>
            <a:ext cx="888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Marie-Louise Olsen</a:t>
            </a:r>
          </a:p>
          <a:p>
            <a:r>
              <a:rPr lang="sv-SE" sz="800" dirty="0"/>
              <a:t>Communications Specialist</a:t>
            </a: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51565196-624B-ECD1-7B01-032C9EF6530F}"/>
              </a:ext>
            </a:extLst>
          </p:cNvPr>
          <p:cNvSpPr txBox="1"/>
          <p:nvPr/>
        </p:nvSpPr>
        <p:spPr>
          <a:xfrm>
            <a:off x="8767608" y="5698617"/>
            <a:ext cx="112026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Fredrik Engelmark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CERN, FAIR, </a:t>
            </a:r>
            <a:r>
              <a:rPr lang="sv-SE" sz="800" dirty="0" err="1"/>
              <a:t>EuXFEL</a:t>
            </a:r>
            <a:r>
              <a:rPr lang="sv-SE" sz="800" dirty="0"/>
              <a:t> </a:t>
            </a:r>
          </a:p>
          <a:p>
            <a:r>
              <a:rPr lang="sv-SE" sz="800" dirty="0"/>
              <a:t>Contact </a:t>
            </a:r>
            <a:r>
              <a:rPr lang="sv-SE" sz="800" dirty="0" err="1"/>
              <a:t>point</a:t>
            </a:r>
            <a:r>
              <a:rPr lang="sv-SE" sz="800" dirty="0"/>
              <a:t> DESY</a:t>
            </a: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6CD3629F-99E0-1139-ABDF-32BFD6E603D0}"/>
              </a:ext>
            </a:extLst>
          </p:cNvPr>
          <p:cNvSpPr txBox="1"/>
          <p:nvPr/>
        </p:nvSpPr>
        <p:spPr>
          <a:xfrm>
            <a:off x="7744028" y="3899940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Lars-Åke Isaksson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06AA8299-55C0-D139-6F47-CA5F07DD3731}"/>
              </a:ext>
            </a:extLst>
          </p:cNvPr>
          <p:cNvSpPr txBox="1"/>
          <p:nvPr/>
        </p:nvSpPr>
        <p:spPr>
          <a:xfrm>
            <a:off x="8767608" y="3899940"/>
            <a:ext cx="9300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Adam Wikström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Contact </a:t>
            </a:r>
            <a:r>
              <a:rPr lang="sv-SE" sz="800" dirty="0" err="1"/>
              <a:t>point</a:t>
            </a:r>
            <a:r>
              <a:rPr lang="sv-SE" sz="800" dirty="0"/>
              <a:t>: EISCAT</a:t>
            </a:r>
          </a:p>
        </p:txBody>
      </p:sp>
      <p:sp>
        <p:nvSpPr>
          <p:cNvPr id="87" name="textruta 86">
            <a:extLst>
              <a:ext uri="{FF2B5EF4-FFF2-40B4-BE49-F238E27FC236}">
                <a16:creationId xmlns:a16="http://schemas.microsoft.com/office/drawing/2014/main" id="{EA82AFEC-54D7-3FE5-078F-11396BF4175F}"/>
              </a:ext>
            </a:extLst>
          </p:cNvPr>
          <p:cNvSpPr txBox="1"/>
          <p:nvPr/>
        </p:nvSpPr>
        <p:spPr>
          <a:xfrm>
            <a:off x="762492" y="3899940"/>
            <a:ext cx="9813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Paul </a:t>
            </a:r>
            <a:r>
              <a:rPr lang="sv-SE" sz="800" b="1" dirty="0" err="1"/>
              <a:t>Häyhänen</a:t>
            </a:r>
            <a:endParaRPr lang="sv-SE" sz="800" b="1" dirty="0"/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SKA</a:t>
            </a:r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00DA1E19-1621-348E-B8B9-8E941870A81B}"/>
              </a:ext>
            </a:extLst>
          </p:cNvPr>
          <p:cNvSpPr txBox="1"/>
          <p:nvPr/>
        </p:nvSpPr>
        <p:spPr>
          <a:xfrm>
            <a:off x="2873256" y="3899940"/>
            <a:ext cx="8882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Håkan Nilsson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sp>
        <p:nvSpPr>
          <p:cNvPr id="92" name="textruta 91">
            <a:extLst>
              <a:ext uri="{FF2B5EF4-FFF2-40B4-BE49-F238E27FC236}">
                <a16:creationId xmlns:a16="http://schemas.microsoft.com/office/drawing/2014/main" id="{21FEEDF7-C735-BB6B-89BB-A475CA4BCD24}"/>
              </a:ext>
            </a:extLst>
          </p:cNvPr>
          <p:cNvSpPr txBox="1"/>
          <p:nvPr/>
        </p:nvSpPr>
        <p:spPr>
          <a:xfrm>
            <a:off x="1786072" y="3899940"/>
            <a:ext cx="9788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Oscar </a:t>
            </a:r>
            <a:r>
              <a:rPr lang="sv-SE" sz="800" b="1" dirty="0" err="1"/>
              <a:t>Isoz</a:t>
            </a:r>
            <a:endParaRPr lang="sv-SE" sz="800" b="1" dirty="0"/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ESO</a:t>
            </a:r>
          </a:p>
        </p:txBody>
      </p:sp>
      <p:sp>
        <p:nvSpPr>
          <p:cNvPr id="93" name="textruta 92">
            <a:extLst>
              <a:ext uri="{FF2B5EF4-FFF2-40B4-BE49-F238E27FC236}">
                <a16:creationId xmlns:a16="http://schemas.microsoft.com/office/drawing/2014/main" id="{C00876E9-1112-85E6-85B8-DAA546FB3DF1}"/>
              </a:ext>
            </a:extLst>
          </p:cNvPr>
          <p:cNvSpPr txBox="1"/>
          <p:nvPr/>
        </p:nvSpPr>
        <p:spPr>
          <a:xfrm>
            <a:off x="787178" y="5698617"/>
            <a:ext cx="93936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Max Collins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  <a:p>
            <a:r>
              <a:rPr lang="sv-SE" sz="800" dirty="0"/>
              <a:t>Industrial Liaison Officer (ILO): F4E/ITER</a:t>
            </a:r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7DEDCAAC-2E45-44B3-19BB-ECCC5E7CE9F4}"/>
              </a:ext>
            </a:extLst>
          </p:cNvPr>
          <p:cNvSpPr txBox="1"/>
          <p:nvPr/>
        </p:nvSpPr>
        <p:spPr>
          <a:xfrm>
            <a:off x="2863340" y="5698617"/>
            <a:ext cx="8882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Amelie Hallin</a:t>
            </a:r>
          </a:p>
          <a:p>
            <a:r>
              <a:rPr lang="sv-SE" sz="800" dirty="0" err="1"/>
              <a:t>External</a:t>
            </a:r>
            <a:r>
              <a:rPr lang="sv-SE" sz="800" dirty="0"/>
              <a:t> Relations Manager</a:t>
            </a:r>
          </a:p>
        </p:txBody>
      </p:sp>
      <p:sp>
        <p:nvSpPr>
          <p:cNvPr id="98" name="textruta 97">
            <a:extLst>
              <a:ext uri="{FF2B5EF4-FFF2-40B4-BE49-F238E27FC236}">
                <a16:creationId xmlns:a16="http://schemas.microsoft.com/office/drawing/2014/main" id="{ADA82365-2C5C-B733-FA75-54A249014C10}"/>
              </a:ext>
            </a:extLst>
          </p:cNvPr>
          <p:cNvSpPr txBox="1"/>
          <p:nvPr/>
        </p:nvSpPr>
        <p:spPr>
          <a:xfrm>
            <a:off x="1825587" y="5698617"/>
            <a:ext cx="939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Cajsa Fredlund</a:t>
            </a:r>
          </a:p>
          <a:p>
            <a:r>
              <a:rPr lang="sv-SE" sz="800" dirty="0"/>
              <a:t>Communication Manager</a:t>
            </a:r>
          </a:p>
        </p:txBody>
      </p:sp>
      <p:sp>
        <p:nvSpPr>
          <p:cNvPr id="101" name="textruta 100">
            <a:extLst>
              <a:ext uri="{FF2B5EF4-FFF2-40B4-BE49-F238E27FC236}">
                <a16:creationId xmlns:a16="http://schemas.microsoft.com/office/drawing/2014/main" id="{E5F6BD8B-3FE8-F92A-D6BC-38FAF8D6CA40}"/>
              </a:ext>
            </a:extLst>
          </p:cNvPr>
          <p:cNvSpPr txBox="1"/>
          <p:nvPr/>
        </p:nvSpPr>
        <p:spPr>
          <a:xfrm>
            <a:off x="611569" y="1726845"/>
            <a:ext cx="541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Offices in Lund, Uppsala, Göteborg/Borås and Luleå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rgbClr val="FFFFFF"/>
                </a:solidFill>
                <a:latin typeface="Calibri Light" panose="020F0302020204030204"/>
              </a:rPr>
              <a:t>Most team </a:t>
            </a:r>
            <a:r>
              <a:rPr lang="sv-SE" b="1" dirty="0" err="1">
                <a:solidFill>
                  <a:srgbClr val="FFFFFF"/>
                </a:solidFill>
                <a:latin typeface="Calibri Light" panose="020F0302020204030204"/>
              </a:rPr>
              <a:t>members</a:t>
            </a:r>
            <a:r>
              <a:rPr lang="sv-SE" b="1" dirty="0">
                <a:solidFill>
                  <a:srgbClr val="FFFFFF"/>
                </a:solidFill>
                <a:latin typeface="Calibri Light" panose="020F0302020204030204"/>
              </a:rPr>
              <a:t> </a:t>
            </a:r>
            <a:r>
              <a:rPr lang="sv-SE" b="1" dirty="0" err="1">
                <a:solidFill>
                  <a:srgbClr val="FFFFFF"/>
                </a:solidFill>
                <a:latin typeface="Calibri Light" panose="020F0302020204030204"/>
              </a:rPr>
              <a:t>work</a:t>
            </a:r>
            <a:r>
              <a:rPr lang="sv-SE" b="1" dirty="0">
                <a:solidFill>
                  <a:srgbClr val="FFFFFF"/>
                </a:solidFill>
                <a:latin typeface="Calibri Light" panose="020F0302020204030204"/>
              </a:rPr>
              <a:t> part-</a:t>
            </a:r>
            <a:r>
              <a:rPr lang="sv-SE" b="1" dirty="0" err="1">
                <a:solidFill>
                  <a:srgbClr val="FFFFFF"/>
                </a:solidFill>
                <a:latin typeface="Calibri Light" panose="020F0302020204030204"/>
              </a:rPr>
              <a:t>time</a:t>
            </a:r>
            <a:endParaRPr lang="sv-SE" b="1" dirty="0">
              <a:solidFill>
                <a:srgbClr val="FFFFFF"/>
              </a:solidFill>
              <a:latin typeface="Calibri Light" panose="020F0302020204030204"/>
            </a:endParaRPr>
          </a:p>
        </p:txBody>
      </p:sp>
      <p:pic>
        <p:nvPicPr>
          <p:cNvPr id="103" name="Bildobjekt 102" descr="En bild som visar Människoansikte, person, leende, Haka&#10;&#10;Automatiskt genererad beskrivning">
            <a:extLst>
              <a:ext uri="{FF2B5EF4-FFF2-40B4-BE49-F238E27FC236}">
                <a16:creationId xmlns:a16="http://schemas.microsoft.com/office/drawing/2014/main" id="{FB16491C-10E9-CD8B-2E21-605D24D07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4028" y="3004570"/>
            <a:ext cx="832985" cy="835200"/>
          </a:xfrm>
          <a:prstGeom prst="rect">
            <a:avLst/>
          </a:prstGeom>
        </p:spPr>
      </p:pic>
      <p:pic>
        <p:nvPicPr>
          <p:cNvPr id="107" name="Bildobjekt 106" descr="En bild som visar Människoansikte, person, Haka, klädsel&#10;&#10;Automatiskt genererad beskrivning">
            <a:extLst>
              <a:ext uri="{FF2B5EF4-FFF2-40B4-BE49-F238E27FC236}">
                <a16:creationId xmlns:a16="http://schemas.microsoft.com/office/drawing/2014/main" id="{952E1C66-E520-4684-2021-1BD4A0AF8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608" y="3004570"/>
            <a:ext cx="835200" cy="835200"/>
          </a:xfrm>
          <a:prstGeom prst="rect">
            <a:avLst/>
          </a:prstGeom>
        </p:spPr>
      </p:pic>
      <p:sp>
        <p:nvSpPr>
          <p:cNvPr id="108" name="textruta 107">
            <a:extLst>
              <a:ext uri="{FF2B5EF4-FFF2-40B4-BE49-F238E27FC236}">
                <a16:creationId xmlns:a16="http://schemas.microsoft.com/office/drawing/2014/main" id="{3FF1F8C6-1057-0BC8-CC0E-79FBCD675EAC}"/>
              </a:ext>
            </a:extLst>
          </p:cNvPr>
          <p:cNvSpPr txBox="1"/>
          <p:nvPr/>
        </p:nvSpPr>
        <p:spPr>
          <a:xfrm>
            <a:off x="7751648" y="2714944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Luleå</a:t>
            </a:r>
          </a:p>
        </p:txBody>
      </p:sp>
      <p:sp>
        <p:nvSpPr>
          <p:cNvPr id="109" name="textruta 108">
            <a:extLst>
              <a:ext uri="{FF2B5EF4-FFF2-40B4-BE49-F238E27FC236}">
                <a16:creationId xmlns:a16="http://schemas.microsoft.com/office/drawing/2014/main" id="{48BDD5EA-21D4-7CE1-C30D-9C921E336B44}"/>
              </a:ext>
            </a:extLst>
          </p:cNvPr>
          <p:cNvSpPr txBox="1"/>
          <p:nvPr/>
        </p:nvSpPr>
        <p:spPr>
          <a:xfrm>
            <a:off x="7751648" y="4528504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Uppsala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CCA9DAE8-9862-19CF-5683-078E67F8FF99}"/>
              </a:ext>
            </a:extLst>
          </p:cNvPr>
          <p:cNvSpPr txBox="1"/>
          <p:nvPr/>
        </p:nvSpPr>
        <p:spPr>
          <a:xfrm>
            <a:off x="784297" y="2673013"/>
            <a:ext cx="140134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Göteborg/Borås</a:t>
            </a:r>
          </a:p>
        </p:txBody>
      </p:sp>
      <p:sp>
        <p:nvSpPr>
          <p:cNvPr id="111" name="textruta 110">
            <a:extLst>
              <a:ext uri="{FF2B5EF4-FFF2-40B4-BE49-F238E27FC236}">
                <a16:creationId xmlns:a16="http://schemas.microsoft.com/office/drawing/2014/main" id="{C318A6B5-899C-3AED-5608-15B1271640C2}"/>
              </a:ext>
            </a:extLst>
          </p:cNvPr>
          <p:cNvSpPr txBox="1"/>
          <p:nvPr/>
        </p:nvSpPr>
        <p:spPr>
          <a:xfrm>
            <a:off x="9854792" y="3899940"/>
            <a:ext cx="1120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Mattias Vesterlund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pic>
        <p:nvPicPr>
          <p:cNvPr id="113" name="Bildobjekt 112" descr="En bild som visar Människoansikte, person, krage, klädsel&#10;&#10;Automatiskt genererad beskrivning">
            <a:extLst>
              <a:ext uri="{FF2B5EF4-FFF2-40B4-BE49-F238E27FC236}">
                <a16:creationId xmlns:a16="http://schemas.microsoft.com/office/drawing/2014/main" id="{56EA6BB0-2EE0-B19D-8234-EEBD3DC45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4792" y="3004570"/>
            <a:ext cx="835200" cy="835200"/>
          </a:xfrm>
          <a:prstGeom prst="rect">
            <a:avLst/>
          </a:prstGeom>
        </p:spPr>
      </p:pic>
      <p:sp>
        <p:nvSpPr>
          <p:cNvPr id="114" name="textruta 113">
            <a:extLst>
              <a:ext uri="{FF2B5EF4-FFF2-40B4-BE49-F238E27FC236}">
                <a16:creationId xmlns:a16="http://schemas.microsoft.com/office/drawing/2014/main" id="{45C54B3A-7DB3-8483-A5E8-186CB7BD8C2E}"/>
              </a:ext>
            </a:extLst>
          </p:cNvPr>
          <p:cNvSpPr txBox="1"/>
          <p:nvPr/>
        </p:nvSpPr>
        <p:spPr>
          <a:xfrm>
            <a:off x="3894336" y="3899940"/>
            <a:ext cx="8882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Mattias Viktorsson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pic>
        <p:nvPicPr>
          <p:cNvPr id="116" name="Bildobjekt 115" descr="En bild som visar Människoansikte, person, skjorta, Panna&#10;&#10;Automatiskt genererad beskrivning">
            <a:extLst>
              <a:ext uri="{FF2B5EF4-FFF2-40B4-BE49-F238E27FC236}">
                <a16:creationId xmlns:a16="http://schemas.microsoft.com/office/drawing/2014/main" id="{A3E3DD6E-3F83-1A7F-D645-809E55494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622" y="3004570"/>
            <a:ext cx="836057" cy="836057"/>
          </a:xfrm>
          <a:prstGeom prst="rect">
            <a:avLst/>
          </a:prstGeom>
        </p:spPr>
      </p:pic>
      <p:pic>
        <p:nvPicPr>
          <p:cNvPr id="119" name="Bildobjekt 118" descr="En bild som visar Människoansikte, person, leende, Panna&#10;&#10;Automatiskt genererad beskrivning">
            <a:extLst>
              <a:ext uri="{FF2B5EF4-FFF2-40B4-BE49-F238E27FC236}">
                <a16:creationId xmlns:a16="http://schemas.microsoft.com/office/drawing/2014/main" id="{C0FC1055-D1DB-F7C6-1483-B83B0C64DF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0082" y="3004570"/>
            <a:ext cx="835200" cy="835200"/>
          </a:xfrm>
          <a:prstGeom prst="rect">
            <a:avLst/>
          </a:prstGeom>
        </p:spPr>
      </p:pic>
      <p:pic>
        <p:nvPicPr>
          <p:cNvPr id="121" name="Bildobjekt 120" descr="En bild som visar Människoansikte, person, klädsel, leende&#10;&#10;Automatiskt genererad beskrivning">
            <a:extLst>
              <a:ext uri="{FF2B5EF4-FFF2-40B4-BE49-F238E27FC236}">
                <a16:creationId xmlns:a16="http://schemas.microsoft.com/office/drawing/2014/main" id="{4C3CFE95-D06C-5E5B-0B03-4135B74607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3943" y="3004570"/>
            <a:ext cx="835200" cy="835200"/>
          </a:xfrm>
          <a:prstGeom prst="rect">
            <a:avLst/>
          </a:prstGeom>
        </p:spPr>
      </p:pic>
      <p:pic>
        <p:nvPicPr>
          <p:cNvPr id="123" name="Bildobjekt 122" descr="En bild som visar Människoansikte, person, gräs, utomhus&#10;&#10;Automatiskt genererad beskrivning">
            <a:extLst>
              <a:ext uri="{FF2B5EF4-FFF2-40B4-BE49-F238E27FC236}">
                <a16:creationId xmlns:a16="http://schemas.microsoft.com/office/drawing/2014/main" id="{66D3CD55-7EA5-73F3-EBA5-3C9475BAA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20319" y="3004570"/>
            <a:ext cx="835200" cy="835200"/>
          </a:xfrm>
          <a:prstGeom prst="rect">
            <a:avLst/>
          </a:prstGeom>
        </p:spPr>
      </p:pic>
      <p:sp>
        <p:nvSpPr>
          <p:cNvPr id="125" name="textruta 124">
            <a:extLst>
              <a:ext uri="{FF2B5EF4-FFF2-40B4-BE49-F238E27FC236}">
                <a16:creationId xmlns:a16="http://schemas.microsoft.com/office/drawing/2014/main" id="{CE0AA3B9-A74E-3855-7D2D-05EF8F20C99F}"/>
              </a:ext>
            </a:extLst>
          </p:cNvPr>
          <p:cNvSpPr txBox="1"/>
          <p:nvPr/>
        </p:nvSpPr>
        <p:spPr>
          <a:xfrm>
            <a:off x="784298" y="4562773"/>
            <a:ext cx="87719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chemeClr val="accent2"/>
                </a:solidFill>
              </a:rPr>
              <a:t>Lund</a:t>
            </a:r>
          </a:p>
        </p:txBody>
      </p:sp>
      <p:sp>
        <p:nvSpPr>
          <p:cNvPr id="127" name="textruta 126">
            <a:extLst>
              <a:ext uri="{FF2B5EF4-FFF2-40B4-BE49-F238E27FC236}">
                <a16:creationId xmlns:a16="http://schemas.microsoft.com/office/drawing/2014/main" id="{7C3DF7DC-4A18-9828-76E6-5E0F36E2F42C}"/>
              </a:ext>
            </a:extLst>
          </p:cNvPr>
          <p:cNvSpPr txBox="1"/>
          <p:nvPr/>
        </p:nvSpPr>
        <p:spPr>
          <a:xfrm>
            <a:off x="3889507" y="5698617"/>
            <a:ext cx="8287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800" b="1" dirty="0"/>
              <a:t>Mike Olsson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sp>
        <p:nvSpPr>
          <p:cNvPr id="132" name="textruta 131">
            <a:extLst>
              <a:ext uri="{FF2B5EF4-FFF2-40B4-BE49-F238E27FC236}">
                <a16:creationId xmlns:a16="http://schemas.microsoft.com/office/drawing/2014/main" id="{AEDA0722-2A01-4CED-7AAC-9693F1766102}"/>
              </a:ext>
            </a:extLst>
          </p:cNvPr>
          <p:cNvSpPr txBox="1"/>
          <p:nvPr/>
        </p:nvSpPr>
        <p:spPr>
          <a:xfrm>
            <a:off x="4908144" y="5698617"/>
            <a:ext cx="11202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800" b="1" dirty="0"/>
              <a:t>Frida Tibblin Citron</a:t>
            </a:r>
          </a:p>
          <a:p>
            <a:r>
              <a:rPr lang="sv-SE" sz="800" dirty="0"/>
              <a:t>Business </a:t>
            </a:r>
            <a:r>
              <a:rPr lang="sv-SE" sz="800" dirty="0" err="1"/>
              <a:t>Developer</a:t>
            </a:r>
            <a:endParaRPr lang="sv-SE" sz="800" dirty="0"/>
          </a:p>
        </p:txBody>
      </p:sp>
      <p:pic>
        <p:nvPicPr>
          <p:cNvPr id="133" name="Bildobjekt 132">
            <a:extLst>
              <a:ext uri="{FF2B5EF4-FFF2-40B4-BE49-F238E27FC236}">
                <a16:creationId xmlns:a16="http://schemas.microsoft.com/office/drawing/2014/main" id="{CEEEB89C-98D2-B265-2BCE-29E7208B44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291" y="282403"/>
            <a:ext cx="1728885" cy="460132"/>
          </a:xfrm>
          <a:prstGeom prst="rect">
            <a:avLst/>
          </a:prstGeom>
        </p:spPr>
      </p:pic>
      <p:pic>
        <p:nvPicPr>
          <p:cNvPr id="138" name="Bildobjekt 137" descr="En bild som visar text, Teckensnitt, skärmbild, logotyp&#10;&#10;Automatiskt genererad beskrivning">
            <a:extLst>
              <a:ext uri="{FF2B5EF4-FFF2-40B4-BE49-F238E27FC236}">
                <a16:creationId xmlns:a16="http://schemas.microsoft.com/office/drawing/2014/main" id="{48D73061-04EC-D81F-31C4-71AB499593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1648" y="540113"/>
            <a:ext cx="4459881" cy="1645759"/>
          </a:xfrm>
          <a:prstGeom prst="rect">
            <a:avLst/>
          </a:prstGeom>
        </p:spPr>
      </p:pic>
      <p:grpSp>
        <p:nvGrpSpPr>
          <p:cNvPr id="154" name="Grupp 153">
            <a:extLst>
              <a:ext uri="{FF2B5EF4-FFF2-40B4-BE49-F238E27FC236}">
                <a16:creationId xmlns:a16="http://schemas.microsoft.com/office/drawing/2014/main" id="{7EDA9CD2-4CD4-75BB-66FB-5DA37DE195DC}"/>
              </a:ext>
            </a:extLst>
          </p:cNvPr>
          <p:cNvGrpSpPr/>
          <p:nvPr/>
        </p:nvGrpSpPr>
        <p:grpSpPr>
          <a:xfrm>
            <a:off x="5610281" y="275795"/>
            <a:ext cx="2176050" cy="4632973"/>
            <a:chOff x="5517360" y="86952"/>
            <a:chExt cx="2176050" cy="4632973"/>
          </a:xfrm>
        </p:grpSpPr>
        <p:grpSp>
          <p:nvGrpSpPr>
            <p:cNvPr id="153" name="Grupp 152">
              <a:extLst>
                <a:ext uri="{FF2B5EF4-FFF2-40B4-BE49-F238E27FC236}">
                  <a16:creationId xmlns:a16="http://schemas.microsoft.com/office/drawing/2014/main" id="{A5318FE0-E73A-4468-BD89-C713A8F6AF17}"/>
                </a:ext>
              </a:extLst>
            </p:cNvPr>
            <p:cNvGrpSpPr/>
            <p:nvPr/>
          </p:nvGrpSpPr>
          <p:grpSpPr>
            <a:xfrm>
              <a:off x="5517360" y="86952"/>
              <a:ext cx="2176050" cy="4632973"/>
              <a:chOff x="5517360" y="86952"/>
              <a:chExt cx="2176050" cy="4632973"/>
            </a:xfrm>
          </p:grpSpPr>
          <p:pic>
            <p:nvPicPr>
              <p:cNvPr id="71" name="Bildobjekt 70" descr="En bild som visar natur, mörk, silhuett&#10;&#10;Automatiskt genererad beskrivning">
                <a:extLst>
                  <a:ext uri="{FF2B5EF4-FFF2-40B4-BE49-F238E27FC236}">
                    <a16:creationId xmlns:a16="http://schemas.microsoft.com/office/drawing/2014/main" id="{D46232A5-F254-7256-86A6-FEF4F81BE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17360" y="86952"/>
                <a:ext cx="2176050" cy="4632973"/>
              </a:xfrm>
              <a:prstGeom prst="rect">
                <a:avLst/>
              </a:prstGeom>
            </p:spPr>
          </p:pic>
          <p:sp>
            <p:nvSpPr>
              <p:cNvPr id="72" name="Ellips 71">
                <a:extLst>
                  <a:ext uri="{FF2B5EF4-FFF2-40B4-BE49-F238E27FC236}">
                    <a16:creationId xmlns:a16="http://schemas.microsoft.com/office/drawing/2014/main" id="{164A5A90-802D-6999-4455-0265F2BA5219}"/>
                  </a:ext>
                </a:extLst>
              </p:cNvPr>
              <p:cNvSpPr/>
              <p:nvPr/>
            </p:nvSpPr>
            <p:spPr>
              <a:xfrm>
                <a:off x="7108525" y="1249528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  <p:sp>
            <p:nvSpPr>
              <p:cNvPr id="73" name="Ellips 72">
                <a:extLst>
                  <a:ext uri="{FF2B5EF4-FFF2-40B4-BE49-F238E27FC236}">
                    <a16:creationId xmlns:a16="http://schemas.microsoft.com/office/drawing/2014/main" id="{86484C02-FDDB-E4BC-A802-46A9129DE238}"/>
                  </a:ext>
                </a:extLst>
              </p:cNvPr>
              <p:cNvSpPr/>
              <p:nvPr/>
            </p:nvSpPr>
            <p:spPr>
              <a:xfrm>
                <a:off x="5852907" y="4412609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  <p:sp>
            <p:nvSpPr>
              <p:cNvPr id="74" name="Ellips 73">
                <a:extLst>
                  <a:ext uri="{FF2B5EF4-FFF2-40B4-BE49-F238E27FC236}">
                    <a16:creationId xmlns:a16="http://schemas.microsoft.com/office/drawing/2014/main" id="{80C7AA53-D4C7-3791-EB8B-55FD4B47E402}"/>
                  </a:ext>
                </a:extLst>
              </p:cNvPr>
              <p:cNvSpPr/>
              <p:nvPr/>
            </p:nvSpPr>
            <p:spPr>
              <a:xfrm>
                <a:off x="6715226" y="3078885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  <p:sp>
            <p:nvSpPr>
              <p:cNvPr id="75" name="Ellips 74">
                <a:extLst>
                  <a:ext uri="{FF2B5EF4-FFF2-40B4-BE49-F238E27FC236}">
                    <a16:creationId xmlns:a16="http://schemas.microsoft.com/office/drawing/2014/main" id="{DB888DF2-0A2F-DE1C-CC0E-0DC5FA828EE1}"/>
                  </a:ext>
                </a:extLst>
              </p:cNvPr>
              <p:cNvSpPr/>
              <p:nvPr/>
            </p:nvSpPr>
            <p:spPr>
              <a:xfrm>
                <a:off x="5658608" y="3796633"/>
                <a:ext cx="167983" cy="170893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baseline="30000" dirty="0"/>
              </a:p>
            </p:txBody>
          </p:sp>
        </p:grpSp>
        <p:sp>
          <p:nvSpPr>
            <p:cNvPr id="139" name="textruta 138">
              <a:extLst>
                <a:ext uri="{FF2B5EF4-FFF2-40B4-BE49-F238E27FC236}">
                  <a16:creationId xmlns:a16="http://schemas.microsoft.com/office/drawing/2014/main" id="{408D972A-BC0E-61AB-2B8E-39FE4B581032}"/>
                </a:ext>
              </a:extLst>
            </p:cNvPr>
            <p:cNvSpPr txBox="1"/>
            <p:nvPr/>
          </p:nvSpPr>
          <p:spPr>
            <a:xfrm>
              <a:off x="5828374" y="4363518"/>
              <a:ext cx="4411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Lund</a:t>
              </a:r>
              <a:endParaRPr lang="sv-SE" dirty="0"/>
            </a:p>
          </p:txBody>
        </p:sp>
        <p:sp>
          <p:nvSpPr>
            <p:cNvPr id="140" name="textruta 139">
              <a:extLst>
                <a:ext uri="{FF2B5EF4-FFF2-40B4-BE49-F238E27FC236}">
                  <a16:creationId xmlns:a16="http://schemas.microsoft.com/office/drawing/2014/main" id="{968A9058-9ABE-9F76-9856-3EFFC8FF8D76}"/>
                </a:ext>
              </a:extLst>
            </p:cNvPr>
            <p:cNvSpPr txBox="1"/>
            <p:nvPr/>
          </p:nvSpPr>
          <p:spPr>
            <a:xfrm>
              <a:off x="6708555" y="3044910"/>
              <a:ext cx="6014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Uppsala</a:t>
              </a:r>
            </a:p>
            <a:p>
              <a:endParaRPr lang="sv-SE" dirty="0"/>
            </a:p>
          </p:txBody>
        </p:sp>
        <p:sp>
          <p:nvSpPr>
            <p:cNvPr id="141" name="textruta 140">
              <a:extLst>
                <a:ext uri="{FF2B5EF4-FFF2-40B4-BE49-F238E27FC236}">
                  <a16:creationId xmlns:a16="http://schemas.microsoft.com/office/drawing/2014/main" id="{EDCE799E-525C-E0F3-E27A-AA9EDF28A1DB}"/>
                </a:ext>
              </a:extLst>
            </p:cNvPr>
            <p:cNvSpPr txBox="1"/>
            <p:nvPr/>
          </p:nvSpPr>
          <p:spPr>
            <a:xfrm>
              <a:off x="5643486" y="3749541"/>
              <a:ext cx="6799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Göteborg</a:t>
              </a:r>
            </a:p>
            <a:p>
              <a:endParaRPr lang="sv-SE" dirty="0"/>
            </a:p>
          </p:txBody>
        </p:sp>
        <p:sp>
          <p:nvSpPr>
            <p:cNvPr id="142" name="textruta 141">
              <a:extLst>
                <a:ext uri="{FF2B5EF4-FFF2-40B4-BE49-F238E27FC236}">
                  <a16:creationId xmlns:a16="http://schemas.microsoft.com/office/drawing/2014/main" id="{4E100AAB-AF24-EE26-7A36-7FFF53D893AC}"/>
                </a:ext>
              </a:extLst>
            </p:cNvPr>
            <p:cNvSpPr txBox="1"/>
            <p:nvPr/>
          </p:nvSpPr>
          <p:spPr>
            <a:xfrm>
              <a:off x="7161874" y="1216458"/>
              <a:ext cx="4603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solidFill>
                    <a:schemeClr val="accent2"/>
                  </a:solidFill>
                </a:rPr>
                <a:t>Luleå</a:t>
              </a:r>
              <a:endParaRPr lang="sv-SE" dirty="0"/>
            </a:p>
          </p:txBody>
        </p:sp>
      </p:grpSp>
      <p:pic>
        <p:nvPicPr>
          <p:cNvPr id="144" name="Bildobjekt 143" descr="En bild som visar person, Människoansikte, klädsel, person&#10;&#10;Automatiskt genererad beskrivning">
            <a:extLst>
              <a:ext uri="{FF2B5EF4-FFF2-40B4-BE49-F238E27FC236}">
                <a16:creationId xmlns:a16="http://schemas.microsoft.com/office/drawing/2014/main" id="{52CA8B7E-4CE3-7641-EA6B-AE4723A8D3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78" y="4799866"/>
            <a:ext cx="836057" cy="836057"/>
          </a:xfrm>
          <a:prstGeom prst="rect">
            <a:avLst/>
          </a:prstGeom>
        </p:spPr>
      </p:pic>
      <p:pic>
        <p:nvPicPr>
          <p:cNvPr id="146" name="Bildobjekt 145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26013B14-07CA-B217-E9DC-8CB9A7FBF0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7330" y="4799866"/>
            <a:ext cx="835200" cy="835200"/>
          </a:xfrm>
          <a:prstGeom prst="rect">
            <a:avLst/>
          </a:prstGeom>
        </p:spPr>
      </p:pic>
      <p:pic>
        <p:nvPicPr>
          <p:cNvPr id="148" name="Bildobjekt 147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737B88ED-A50D-8116-E20D-A1C4706464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6625" y="4799866"/>
            <a:ext cx="836057" cy="836057"/>
          </a:xfrm>
          <a:prstGeom prst="rect">
            <a:avLst/>
          </a:prstGeom>
        </p:spPr>
      </p:pic>
      <p:pic>
        <p:nvPicPr>
          <p:cNvPr id="150" name="Bildobjekt 149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BF11C978-80A5-0377-4328-65B90EB5EE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76777" y="4799866"/>
            <a:ext cx="833606" cy="835200"/>
          </a:xfrm>
          <a:prstGeom prst="rect">
            <a:avLst/>
          </a:prstGeom>
        </p:spPr>
      </p:pic>
      <p:pic>
        <p:nvPicPr>
          <p:cNvPr id="152" name="Bildobjekt 151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35193735-289E-029A-0F01-288C79B0EE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4479" y="4799866"/>
            <a:ext cx="832943" cy="835200"/>
          </a:xfrm>
          <a:prstGeom prst="rect">
            <a:avLst/>
          </a:prstGeom>
        </p:spPr>
      </p:pic>
      <p:sp>
        <p:nvSpPr>
          <p:cNvPr id="5" name="Rubrik 6">
            <a:extLst>
              <a:ext uri="{FF2B5EF4-FFF2-40B4-BE49-F238E27FC236}">
                <a16:creationId xmlns:a16="http://schemas.microsoft.com/office/drawing/2014/main" id="{1D200D9D-743E-3084-EEF1-4454C986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365125"/>
            <a:ext cx="3145909" cy="1325563"/>
          </a:xfrm>
        </p:spPr>
        <p:txBody>
          <a:bodyPr>
            <a:normAutofit/>
          </a:bodyPr>
          <a:lstStyle/>
          <a:p>
            <a:pPr>
              <a:lnSpc>
                <a:spcPts val="2480"/>
              </a:lnSpc>
              <a:spcAft>
                <a:spcPts val="600"/>
              </a:spcAft>
            </a:pPr>
            <a:r>
              <a:rPr lang="sv-SE" sz="2800" dirty="0">
                <a:solidFill>
                  <a:srgbClr val="FFD6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ORGANISATION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F43FED73-014D-D40A-ACCC-F9D1AE4394F4}"/>
              </a:ext>
            </a:extLst>
          </p:cNvPr>
          <p:cNvSpPr/>
          <p:nvPr/>
        </p:nvSpPr>
        <p:spPr>
          <a:xfrm>
            <a:off x="481841" y="1468675"/>
            <a:ext cx="5338358" cy="1799053"/>
          </a:xfrm>
          <a:prstGeom prst="rect">
            <a:avLst/>
          </a:prstGeom>
          <a:solidFill>
            <a:srgbClr val="022C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F8416D2-5D42-21E2-ADC5-31D578C9622E}"/>
              </a:ext>
            </a:extLst>
          </p:cNvPr>
          <p:cNvSpPr/>
          <p:nvPr/>
        </p:nvSpPr>
        <p:spPr>
          <a:xfrm>
            <a:off x="7631003" y="2637485"/>
            <a:ext cx="3318210" cy="3774466"/>
          </a:xfrm>
          <a:prstGeom prst="rect">
            <a:avLst/>
          </a:prstGeom>
          <a:solidFill>
            <a:srgbClr val="022C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049E3CE-3215-0158-A763-BC63F35BD190}"/>
              </a:ext>
            </a:extLst>
          </p:cNvPr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080" y="2463831"/>
            <a:ext cx="2385752" cy="242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B9FDCD4-A1B5-2A14-FC57-DDC20CB4867F}"/>
              </a:ext>
            </a:extLst>
          </p:cNvPr>
          <p:cNvSpPr txBox="1"/>
          <p:nvPr/>
        </p:nvSpPr>
        <p:spPr>
          <a:xfrm>
            <a:off x="9163466" y="5049680"/>
            <a:ext cx="2257261" cy="574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800" b="1" baseline="30000" dirty="0"/>
              <a:t>Mattias Vesterlund</a:t>
            </a:r>
          </a:p>
          <a:p>
            <a:r>
              <a:rPr lang="sv-SE" sz="2800" baseline="30000" dirty="0"/>
              <a:t>Business </a:t>
            </a:r>
            <a:r>
              <a:rPr lang="sv-SE" sz="2800" baseline="30000" dirty="0" err="1"/>
              <a:t>Developer</a:t>
            </a:r>
            <a:endParaRPr lang="sv-SE" sz="2800" baseline="3000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A3F34C9-18B9-A952-2E3F-E0FD4499B6CF}"/>
              </a:ext>
            </a:extLst>
          </p:cNvPr>
          <p:cNvSpPr/>
          <p:nvPr/>
        </p:nvSpPr>
        <p:spPr>
          <a:xfrm>
            <a:off x="611570" y="4557164"/>
            <a:ext cx="5240910" cy="1949527"/>
          </a:xfrm>
          <a:prstGeom prst="rect">
            <a:avLst/>
          </a:prstGeom>
          <a:solidFill>
            <a:srgbClr val="022C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9194E53-3EC5-CBD8-ECF3-53A0E18DE19A}"/>
              </a:ext>
            </a:extLst>
          </p:cNvPr>
          <p:cNvSpPr/>
          <p:nvPr/>
        </p:nvSpPr>
        <p:spPr>
          <a:xfrm>
            <a:off x="690654" y="3568788"/>
            <a:ext cx="4574239" cy="980965"/>
          </a:xfrm>
          <a:prstGeom prst="rect">
            <a:avLst/>
          </a:prstGeom>
          <a:solidFill>
            <a:srgbClr val="022C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91557-5CE4-08FC-C854-1D100BD7FD06}"/>
              </a:ext>
            </a:extLst>
          </p:cNvPr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3" y="1805120"/>
            <a:ext cx="2392387" cy="239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97A131-5D4D-C6E5-E7E8-CA02B1DA6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37" y="1811938"/>
            <a:ext cx="2377534" cy="23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CDFADBD-7108-D594-168C-684FF53E1135}"/>
              </a:ext>
            </a:extLst>
          </p:cNvPr>
          <p:cNvSpPr txBox="1"/>
          <p:nvPr/>
        </p:nvSpPr>
        <p:spPr>
          <a:xfrm>
            <a:off x="679340" y="4354314"/>
            <a:ext cx="2373947" cy="5334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800" b="1" baseline="30000" dirty="0"/>
              <a:t>Paul </a:t>
            </a:r>
            <a:r>
              <a:rPr lang="sv-SE" sz="2800" b="1" baseline="30000" dirty="0" err="1"/>
              <a:t>Häyhänen</a:t>
            </a:r>
            <a:endParaRPr lang="sv-SE" sz="2800" b="1" baseline="30000" dirty="0"/>
          </a:p>
          <a:p>
            <a:r>
              <a:rPr lang="sv-SE" sz="2400" baseline="30000" dirty="0"/>
              <a:t>ILO SKA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92B290D-CA7C-7C60-9D7B-DD4DE20CC6E9}"/>
              </a:ext>
            </a:extLst>
          </p:cNvPr>
          <p:cNvSpPr txBox="1"/>
          <p:nvPr/>
        </p:nvSpPr>
        <p:spPr>
          <a:xfrm>
            <a:off x="3096009" y="4326124"/>
            <a:ext cx="2094807" cy="574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800" b="1" baseline="30000" dirty="0"/>
              <a:t>Håkan Nilsson</a:t>
            </a:r>
          </a:p>
          <a:p>
            <a:r>
              <a:rPr lang="sv-SE" sz="2800" baseline="30000" dirty="0"/>
              <a:t>Business </a:t>
            </a:r>
            <a:r>
              <a:rPr lang="sv-SE" sz="2800" baseline="30000" dirty="0" err="1"/>
              <a:t>Developer</a:t>
            </a:r>
            <a:endParaRPr lang="sv-SE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3277560030"/>
      </p:ext>
    </p:extLst>
  </p:cSld>
  <p:clrMapOvr>
    <a:masterClrMapping/>
  </p:clrMapOvr>
</p:sld>
</file>

<file path=ppt/theme/theme1.xml><?xml version="1.0" encoding="utf-8"?>
<a:theme xmlns:a="http://schemas.openxmlformats.org/drawingml/2006/main" name="Anpassad formgivning">
  <a:themeElements>
    <a:clrScheme name="Biss färger grafisk profil">
      <a:dk1>
        <a:srgbClr val="000000"/>
      </a:dk1>
      <a:lt1>
        <a:srgbClr val="FFFFFF"/>
      </a:lt1>
      <a:dk2>
        <a:srgbClr val="022C60"/>
      </a:dk2>
      <a:lt2>
        <a:srgbClr val="D5ECF0"/>
      </a:lt2>
      <a:accent1>
        <a:srgbClr val="007DC1"/>
      </a:accent1>
      <a:accent2>
        <a:srgbClr val="FFD600"/>
      </a:accent2>
      <a:accent3>
        <a:srgbClr val="66C1BF"/>
      </a:accent3>
      <a:accent4>
        <a:srgbClr val="F39200"/>
      </a:accent4>
      <a:accent5>
        <a:srgbClr val="76B82A"/>
      </a:accent5>
      <a:accent6>
        <a:srgbClr val="832776"/>
      </a:accent6>
      <a:hlink>
        <a:srgbClr val="66C1BF"/>
      </a:hlink>
      <a:folHlink>
        <a:srgbClr val="66C1B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2FE9070-56F5-BC4F-B7E5-DDDCCE09635E}" vid="{933C98C1-9177-6645-AC71-25C1AAB0EE67}"/>
    </a:ext>
  </a:extLst>
</a:theme>
</file>

<file path=ppt/theme/theme2.xml><?xml version="1.0" encoding="utf-8"?>
<a:theme xmlns:a="http://schemas.openxmlformats.org/drawingml/2006/main" name="2_Anpassad formgivning">
  <a:themeElements>
    <a:clrScheme name="210929 Biss egen Cajsa">
      <a:dk1>
        <a:srgbClr val="000000"/>
      </a:dk1>
      <a:lt1>
        <a:srgbClr val="FFFFFF"/>
      </a:lt1>
      <a:dk2>
        <a:srgbClr val="022C60"/>
      </a:dk2>
      <a:lt2>
        <a:srgbClr val="D5ECF0"/>
      </a:lt2>
      <a:accent1>
        <a:srgbClr val="007DC1"/>
      </a:accent1>
      <a:accent2>
        <a:srgbClr val="FFD600"/>
      </a:accent2>
      <a:accent3>
        <a:srgbClr val="66C1BF"/>
      </a:accent3>
      <a:accent4>
        <a:srgbClr val="F39200"/>
      </a:accent4>
      <a:accent5>
        <a:srgbClr val="76B82A"/>
      </a:accent5>
      <a:accent6>
        <a:srgbClr val="832776"/>
      </a:accent6>
      <a:hlink>
        <a:srgbClr val="66C1BF"/>
      </a:hlink>
      <a:folHlink>
        <a:srgbClr val="66C1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npassad formgivning">
  <a:themeElements>
    <a:clrScheme name="Biss färger grafisk profil">
      <a:dk1>
        <a:srgbClr val="000000"/>
      </a:dk1>
      <a:lt1>
        <a:srgbClr val="FFFFFF"/>
      </a:lt1>
      <a:dk2>
        <a:srgbClr val="022C60"/>
      </a:dk2>
      <a:lt2>
        <a:srgbClr val="D5ECF0"/>
      </a:lt2>
      <a:accent1>
        <a:srgbClr val="007DC1"/>
      </a:accent1>
      <a:accent2>
        <a:srgbClr val="FFD600"/>
      </a:accent2>
      <a:accent3>
        <a:srgbClr val="66C1BF"/>
      </a:accent3>
      <a:accent4>
        <a:srgbClr val="F39200"/>
      </a:accent4>
      <a:accent5>
        <a:srgbClr val="76B82A"/>
      </a:accent5>
      <a:accent6>
        <a:srgbClr val="832776"/>
      </a:accent6>
      <a:hlink>
        <a:srgbClr val="66C1BF"/>
      </a:hlink>
      <a:folHlink>
        <a:srgbClr val="66C1B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2FE9070-56F5-BC4F-B7E5-DDDCCE09635E}" vid="{188155F8-1D2A-F848-8442-F2B232E7D4E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25528</TotalTime>
  <Words>1157</Words>
  <Application>Microsoft Macintosh PowerPoint</Application>
  <PresentationFormat>Bredbild</PresentationFormat>
  <Paragraphs>274</Paragraphs>
  <Slides>20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Gotham</vt:lpstr>
      <vt:lpstr>Montserrat</vt:lpstr>
      <vt:lpstr>Anpassad formgivning</vt:lpstr>
      <vt:lpstr>2_Anpassad formgivning</vt:lpstr>
      <vt:lpstr>1_Anpassad formgivning</vt:lpstr>
      <vt:lpstr>PowerPoint-presentation</vt:lpstr>
      <vt:lpstr>PowerPoint-presentation</vt:lpstr>
      <vt:lpstr>FIRST….</vt:lpstr>
      <vt:lpstr>PowerPoint-presentation</vt:lpstr>
      <vt:lpstr>SWEDISH RETURN FROM LARGE-SCALE RESEARCH FACILITIES</vt:lpstr>
      <vt:lpstr>BIG SCIENCE SWEDEN MISSION</vt:lpstr>
      <vt:lpstr>SCOPE</vt:lpstr>
      <vt:lpstr>ORGANISATION</vt:lpstr>
      <vt:lpstr>ORGANISATION</vt:lpstr>
      <vt:lpstr>METHODOLOGY</vt:lpstr>
      <vt:lpstr>PowerPoint-presentation</vt:lpstr>
      <vt:lpstr>PowerPoint-presentation</vt:lpstr>
      <vt:lpstr>PowerPoint-presentation</vt:lpstr>
      <vt:lpstr>TIMELINE</vt:lpstr>
      <vt:lpstr>SWEDEN’S ENGAGEMENT IN SKAO</vt:lpstr>
      <vt:lpstr>SWEDISH RETURN FROM SKAO</vt:lpstr>
      <vt:lpstr> SUCCESS FACTORS WITH SKA </vt:lpstr>
      <vt:lpstr> LESSONS LEARNED, FOR FACILITIES IN GENERAL </vt:lpstr>
      <vt:lpstr> TAKE-HOME-MESSAGES, FOR SWEDEN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Mall och grafisk profil</dc:title>
  <dc:creator>Cajsa Fredlund</dc:creator>
  <cp:lastModifiedBy>Catarina Sahlberg</cp:lastModifiedBy>
  <cp:revision>605</cp:revision>
  <dcterms:created xsi:type="dcterms:W3CDTF">2020-10-12T12:56:25Z</dcterms:created>
  <dcterms:modified xsi:type="dcterms:W3CDTF">2024-09-11T06:52:41Z</dcterms:modified>
</cp:coreProperties>
</file>